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3.xml" ContentType="application/vnd.openxmlformats-officedocument.theme+xml"/>
  <Override PartName="/ppt/tags/tag2.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8.xml" ContentType="application/vnd.openxmlformats-officedocument.presentationml.tags+xml"/>
  <Override PartName="/ppt/notesSlides/notesSlide9.xml" ContentType="application/vnd.openxmlformats-officedocument.presentationml.notesSlide+xml"/>
  <Override PartName="/ppt/tags/tag9.xml" ContentType="application/vnd.openxmlformats-officedocument.presentationml.tags+xml"/>
  <Override PartName="/ppt/notesSlides/notesSlide10.xml" ContentType="application/vnd.openxmlformats-officedocument.presentationml.notesSlide+xml"/>
  <Override PartName="/ppt/tags/tag10.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11.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heme/themeOverride1.xml" ContentType="application/vnd.openxmlformats-officedocument.themeOverr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77" r:id="rId4"/>
    <p:sldMasterId id="2147483781" r:id="rId5"/>
    <p:sldMasterId id="2147483806" r:id="rId6"/>
  </p:sldMasterIdLst>
  <p:notesMasterIdLst>
    <p:notesMasterId r:id="rId30"/>
  </p:notesMasterIdLst>
  <p:handoutMasterIdLst>
    <p:handoutMasterId r:id="rId31"/>
  </p:handoutMasterIdLst>
  <p:sldIdLst>
    <p:sldId id="447" r:id="rId7"/>
    <p:sldId id="327" r:id="rId8"/>
    <p:sldId id="2147483212" r:id="rId9"/>
    <p:sldId id="2147481726" r:id="rId10"/>
    <p:sldId id="2147480872" r:id="rId11"/>
    <p:sldId id="431" r:id="rId12"/>
    <p:sldId id="2147483184" r:id="rId13"/>
    <p:sldId id="277" r:id="rId14"/>
    <p:sldId id="2147483627" r:id="rId15"/>
    <p:sldId id="2147483206" r:id="rId16"/>
    <p:sldId id="435" r:id="rId17"/>
    <p:sldId id="2147483167" r:id="rId18"/>
    <p:sldId id="2147483208" r:id="rId19"/>
    <p:sldId id="2147483210" r:id="rId20"/>
    <p:sldId id="359" r:id="rId21"/>
    <p:sldId id="2147483172" r:id="rId22"/>
    <p:sldId id="2147483173" r:id="rId23"/>
    <p:sldId id="2147483174" r:id="rId24"/>
    <p:sldId id="2147483178" r:id="rId25"/>
    <p:sldId id="2147483194" r:id="rId26"/>
    <p:sldId id="2147483193" r:id="rId27"/>
    <p:sldId id="2147483211" r:id="rId28"/>
    <p:sldId id="445" r:id="rId29"/>
  </p:sldIdLst>
  <p:sldSz cx="12192000" cy="6858000"/>
  <p:notesSz cx="6799263" cy="9929813"/>
  <p:embeddedFontLst>
    <p:embeddedFont>
      <p:font typeface="Archivo" pitchFamily="2" charset="0"/>
      <p:regular r:id="rId32"/>
      <p:bold r:id="rId33"/>
      <p:italic r:id="rId34"/>
    </p:embeddedFont>
    <p:embeddedFont>
      <p:font typeface="Archivo Light" pitchFamily="2" charset="0"/>
      <p:regular r:id="rId35"/>
      <p:italic r:id="rId36"/>
    </p:embeddedFont>
    <p:embeddedFont>
      <p:font typeface="Archivo SemiBold" pitchFamily="2" charset="0"/>
      <p:bold r:id="rId37"/>
      <p:boldItalic r:id="rId3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1164" userDrawn="1">
          <p15:clr>
            <a:srgbClr val="A4A3A4"/>
          </p15:clr>
        </p15:guide>
        <p15:guide id="2" orient="horz" pos="936" userDrawn="1">
          <p15:clr>
            <a:srgbClr val="A4A3A4"/>
          </p15:clr>
        </p15:guide>
      </p15:sldGuideLst>
    </p:ext>
    <p:ext uri="{2D200454-40CA-4A62-9FC3-DE9A4176ACB9}">
      <p15:notesGuideLst xmlns:p15="http://schemas.microsoft.com/office/powerpoint/2012/main">
        <p15:guide id="1" orient="horz" pos="3128" userDrawn="1">
          <p15:clr>
            <a:srgbClr val="A4A3A4"/>
          </p15:clr>
        </p15:guide>
        <p15:guide id="2" pos="214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496"/>
    <a:srgbClr val="14A01E"/>
    <a:srgbClr val="FFFFFF"/>
    <a:srgbClr val="E7F0FA"/>
    <a:srgbClr val="00A2FF"/>
    <a:srgbClr val="F2F3F3"/>
    <a:srgbClr val="00A0E3"/>
    <a:srgbClr val="87D6F9"/>
    <a:srgbClr val="000000"/>
    <a:srgbClr val="009FE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21E4AEA4-8DFA-4A89-87EB-49C32662AFE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561" autoAdjust="0"/>
    <p:restoredTop sz="67498" autoAdjust="0"/>
  </p:normalViewPr>
  <p:slideViewPr>
    <p:cSldViewPr snapToGrid="0">
      <p:cViewPr varScale="1">
        <p:scale>
          <a:sx n="82" d="100"/>
          <a:sy n="82" d="100"/>
        </p:scale>
        <p:origin x="202" y="62"/>
      </p:cViewPr>
      <p:guideLst>
        <p:guide pos="1164"/>
        <p:guide orient="horz" pos="936"/>
      </p:guideLst>
    </p:cSldViewPr>
  </p:slideViewPr>
  <p:outlineViewPr>
    <p:cViewPr>
      <p:scale>
        <a:sx n="33" d="100"/>
        <a:sy n="33" d="100"/>
      </p:scale>
      <p:origin x="0" y="-158046"/>
    </p:cViewPr>
  </p:outlineViewPr>
  <p:notesTextViewPr>
    <p:cViewPr>
      <p:scale>
        <a:sx n="150" d="100"/>
        <a:sy n="150" d="100"/>
      </p:scale>
      <p:origin x="0" y="0"/>
    </p:cViewPr>
  </p:notesTextViewPr>
  <p:sorterViewPr>
    <p:cViewPr>
      <p:scale>
        <a:sx n="50" d="100"/>
        <a:sy n="50" d="100"/>
      </p:scale>
      <p:origin x="0" y="-784"/>
    </p:cViewPr>
  </p:sorterViewPr>
  <p:notesViewPr>
    <p:cSldViewPr snapToGrid="0" showGuides="1">
      <p:cViewPr varScale="1">
        <p:scale>
          <a:sx n="109" d="100"/>
          <a:sy n="109" d="100"/>
        </p:scale>
        <p:origin x="7872" y="108"/>
      </p:cViewPr>
      <p:guideLst>
        <p:guide orient="horz" pos="3128"/>
        <p:guide pos="214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presProps" Target="presProps.xml"/><Relationship Id="rId21" Type="http://schemas.openxmlformats.org/officeDocument/2006/relationships/slide" Target="slides/slide15.xml"/><Relationship Id="rId34" Type="http://schemas.openxmlformats.org/officeDocument/2006/relationships/font" Target="fonts/font3.fntdata"/><Relationship Id="rId42"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font" Target="fonts/font5.fntdata"/><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notesMaster" Target="notesMasters/notesMaster1.xml"/><Relationship Id="rId35" Type="http://schemas.openxmlformats.org/officeDocument/2006/relationships/font" Target="fonts/font4.fntdata"/><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font" Target="fonts/font2.fntdata"/><Relationship Id="rId38" Type="http://schemas.openxmlformats.org/officeDocument/2006/relationships/font" Target="fonts/font7.fntdata"/></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Column1</c:v>
                </c:pt>
              </c:strCache>
            </c:strRef>
          </c:tx>
          <c:spPr>
            <a:solidFill>
              <a:schemeClr val="accent3"/>
            </a:solidFill>
          </c:spPr>
          <c:explosion val="1"/>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F5D-4225-8527-B04BFFFDEA25}"/>
              </c:ext>
            </c:extLst>
          </c:dPt>
          <c:dPt>
            <c:idx val="1"/>
            <c:bubble3D val="0"/>
            <c:spPr>
              <a:solidFill>
                <a:schemeClr val="accent3"/>
              </a:solidFill>
              <a:ln w="19050">
                <a:solidFill>
                  <a:schemeClr val="lt1"/>
                </a:solidFill>
              </a:ln>
              <a:effectLst/>
            </c:spPr>
            <c:extLst>
              <c:ext xmlns:c16="http://schemas.microsoft.com/office/drawing/2014/chart" uri="{C3380CC4-5D6E-409C-BE32-E72D297353CC}">
                <c16:uniqueId val="{00000002-7F5D-4225-8527-B04BFFFDEA25}"/>
              </c:ext>
            </c:extLst>
          </c:dPt>
          <c:dLbls>
            <c:dLbl>
              <c:idx val="0"/>
              <c:layout>
                <c:manualLayout>
                  <c:x val="-0.18981445332769303"/>
                  <c:y val="5.4561475122236643E-2"/>
                </c:manualLayout>
              </c:layout>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j-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F5D-4225-8527-B04BFFFDEA25}"/>
                </c:ext>
              </c:extLst>
            </c:dLbl>
            <c:dLbl>
              <c:idx val="1"/>
              <c:delete val="1"/>
              <c:extLst>
                <c:ext xmlns:c15="http://schemas.microsoft.com/office/drawing/2012/chart" uri="{CE6537A1-D6FC-4f65-9D91-7224C49458BB}"/>
                <c:ext xmlns:c16="http://schemas.microsoft.com/office/drawing/2014/chart" uri="{C3380CC4-5D6E-409C-BE32-E72D297353CC}">
                  <c16:uniqueId val="{00000002-7F5D-4225-8527-B04BFFFDEA25}"/>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1"/>
                <c:pt idx="0">
                  <c:v>Share</c:v>
                </c:pt>
              </c:strCache>
            </c:strRef>
          </c:cat>
          <c:val>
            <c:numRef>
              <c:f>Sheet1!$B$2:$B$3</c:f>
              <c:numCache>
                <c:formatCode>0.00%</c:formatCode>
                <c:ptCount val="2"/>
                <c:pt idx="0" formatCode="0%">
                  <c:v>0.45</c:v>
                </c:pt>
                <c:pt idx="1">
                  <c:v>0.55000000000000004</c:v>
                </c:pt>
              </c:numCache>
            </c:numRef>
          </c:val>
          <c:extLst>
            <c:ext xmlns:c16="http://schemas.microsoft.com/office/drawing/2014/chart" uri="{C3380CC4-5D6E-409C-BE32-E72D297353CC}">
              <c16:uniqueId val="{00000000-7F5D-4225-8527-B04BFFFDEA25}"/>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Column1</c:v>
                </c:pt>
              </c:strCache>
            </c:strRef>
          </c:tx>
          <c:spPr>
            <a:solidFill>
              <a:schemeClr val="accent3"/>
            </a:solidFill>
          </c:spPr>
          <c:explosion val="1"/>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F5D-4225-8527-B04BFFFDEA25}"/>
              </c:ext>
            </c:extLst>
          </c:dPt>
          <c:dPt>
            <c:idx val="1"/>
            <c:bubble3D val="0"/>
            <c:spPr>
              <a:solidFill>
                <a:schemeClr val="accent3"/>
              </a:solidFill>
              <a:ln w="19050">
                <a:solidFill>
                  <a:schemeClr val="lt1"/>
                </a:solidFill>
              </a:ln>
              <a:effectLst/>
            </c:spPr>
            <c:extLst>
              <c:ext xmlns:c16="http://schemas.microsoft.com/office/drawing/2014/chart" uri="{C3380CC4-5D6E-409C-BE32-E72D297353CC}">
                <c16:uniqueId val="{00000002-7F5D-4225-8527-B04BFFFDEA25}"/>
              </c:ext>
            </c:extLst>
          </c:dPt>
          <c:dLbls>
            <c:dLbl>
              <c:idx val="0"/>
              <c:layout>
                <c:manualLayout>
                  <c:x val="-0.18981445332769303"/>
                  <c:y val="5.4561475122236643E-2"/>
                </c:manualLayout>
              </c:layout>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j-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F5D-4225-8527-B04BFFFDEA25}"/>
                </c:ext>
              </c:extLst>
            </c:dLbl>
            <c:dLbl>
              <c:idx val="1"/>
              <c:delete val="1"/>
              <c:extLst>
                <c:ext xmlns:c15="http://schemas.microsoft.com/office/drawing/2012/chart" uri="{CE6537A1-D6FC-4f65-9D91-7224C49458BB}"/>
                <c:ext xmlns:c16="http://schemas.microsoft.com/office/drawing/2014/chart" uri="{C3380CC4-5D6E-409C-BE32-E72D297353CC}">
                  <c16:uniqueId val="{00000002-7F5D-4225-8527-B04BFFFDEA25}"/>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1"/>
                <c:pt idx="0">
                  <c:v>Share</c:v>
                </c:pt>
              </c:strCache>
            </c:strRef>
          </c:cat>
          <c:val>
            <c:numRef>
              <c:f>Sheet1!$B$2:$B$3</c:f>
              <c:numCache>
                <c:formatCode>0.00%</c:formatCode>
                <c:ptCount val="2"/>
                <c:pt idx="0" formatCode="0%">
                  <c:v>0.44</c:v>
                </c:pt>
                <c:pt idx="1">
                  <c:v>0.56000000000000005</c:v>
                </c:pt>
              </c:numCache>
            </c:numRef>
          </c:val>
          <c:extLst>
            <c:ext xmlns:c16="http://schemas.microsoft.com/office/drawing/2014/chart" uri="{C3380CC4-5D6E-409C-BE32-E72D297353CC}">
              <c16:uniqueId val="{00000000-7F5D-4225-8527-B04BFFFDEA25}"/>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en-US" dirty="0">
              <a:solidFill>
                <a:srgbClr val="000000"/>
              </a:solidFill>
              <a:latin typeface="Arial" panose="020B0604020202020204" pitchFamily="34" charset="0"/>
              <a:cs typeface="Arial" panose="020B0604020202020204" pitchFamily="34" charset="0"/>
            </a:endParaRPr>
          </a:p>
        </p:txBody>
      </p:sp>
      <p:sp>
        <p:nvSpPr>
          <p:cNvPr id="3" name="Platshållare för datum 2"/>
          <p:cNvSpPr>
            <a:spLocks noGrp="1"/>
          </p:cNvSpPr>
          <p:nvPr>
            <p:ph type="dt" sz="quarter" idx="1"/>
          </p:nvPr>
        </p:nvSpPr>
        <p:spPr>
          <a:xfrm>
            <a:off x="3851342" y="47538"/>
            <a:ext cx="2946347" cy="498215"/>
          </a:xfrm>
          <a:prstGeom prst="rect">
            <a:avLst/>
          </a:prstGeom>
        </p:spPr>
        <p:txBody>
          <a:bodyPr vert="horz" lIns="91440" tIns="45720" rIns="91440" bIns="45720" rtlCol="0"/>
          <a:lstStyle>
            <a:lvl1pPr algn="r">
              <a:defRPr sz="1200"/>
            </a:lvl1pPr>
          </a:lstStyle>
          <a:p>
            <a:fld id="{04182620-9451-46A3-A067-FCE99F24ECBB}" type="datetime1">
              <a:rPr lang="sv-SE" sz="800" smtClean="0">
                <a:solidFill>
                  <a:schemeClr val="tx1">
                    <a:lumMod val="75000"/>
                  </a:schemeClr>
                </a:solidFill>
                <a:latin typeface="Arial" panose="020B0604020202020204" pitchFamily="34" charset="0"/>
                <a:cs typeface="Arial" panose="020B0604020202020204" pitchFamily="34" charset="0"/>
              </a:rPr>
              <a:t>2026-05-22</a:t>
            </a:fld>
            <a:endParaRPr lang="en-US" sz="800" dirty="0">
              <a:solidFill>
                <a:schemeClr val="tx1">
                  <a:lumMod val="75000"/>
                </a:schemeClr>
              </a:solidFill>
              <a:latin typeface="Arial" panose="020B0604020202020204" pitchFamily="34" charset="0"/>
              <a:cs typeface="Arial" panose="020B0604020202020204" pitchFamily="34" charset="0"/>
            </a:endParaRPr>
          </a:p>
        </p:txBody>
      </p:sp>
      <p:sp>
        <p:nvSpPr>
          <p:cNvPr id="4" name="Platshållare för sidfot 3"/>
          <p:cNvSpPr>
            <a:spLocks noGrp="1"/>
          </p:cNvSpPr>
          <p:nvPr>
            <p:ph type="ftr" sz="quarter" idx="2"/>
          </p:nvPr>
        </p:nvSpPr>
        <p:spPr>
          <a:xfrm>
            <a:off x="0" y="9378780"/>
            <a:ext cx="3104692" cy="498214"/>
          </a:xfrm>
          <a:prstGeom prst="rect">
            <a:avLst/>
          </a:prstGeom>
        </p:spPr>
        <p:txBody>
          <a:bodyPr vert="horz" lIns="91440" tIns="45720" rIns="91440" bIns="45720" rtlCol="0" anchor="b"/>
          <a:lstStyle>
            <a:lvl1pPr algn="l">
              <a:defRPr sz="1200"/>
            </a:lvl1pPr>
          </a:lstStyle>
          <a:p>
            <a:endParaRPr lang="en-US" sz="800" dirty="0">
              <a:solidFill>
                <a:schemeClr val="tx1">
                  <a:lumMod val="75000"/>
                </a:schemeClr>
              </a:solidFill>
              <a:latin typeface="Arial" panose="020B0604020202020204" pitchFamily="34" charset="0"/>
              <a:cs typeface="Arial" panose="020B0604020202020204" pitchFamily="34" charset="0"/>
            </a:endParaRPr>
          </a:p>
        </p:txBody>
      </p:sp>
      <p:sp>
        <p:nvSpPr>
          <p:cNvPr id="5" name="Platshållare för bildnummer 4"/>
          <p:cNvSpPr>
            <a:spLocks noGrp="1"/>
          </p:cNvSpPr>
          <p:nvPr>
            <p:ph type="sldNum" sz="quarter" idx="3"/>
          </p:nvPr>
        </p:nvSpPr>
        <p:spPr>
          <a:xfrm>
            <a:off x="3104693" y="9378780"/>
            <a:ext cx="589878" cy="498214"/>
          </a:xfrm>
          <a:prstGeom prst="rect">
            <a:avLst/>
          </a:prstGeom>
        </p:spPr>
        <p:txBody>
          <a:bodyPr vert="horz" lIns="91440" tIns="45720" rIns="91440" bIns="45720" rtlCol="0" anchor="b"/>
          <a:lstStyle>
            <a:lvl1pPr algn="r">
              <a:defRPr sz="1200"/>
            </a:lvl1pPr>
          </a:lstStyle>
          <a:p>
            <a:pPr algn="ctr"/>
            <a:fld id="{5FBA36DD-6363-4908-BC80-2051BEA1A2FB}" type="slidenum">
              <a:rPr lang="en-US" sz="800" smtClean="0">
                <a:solidFill>
                  <a:schemeClr val="tx1">
                    <a:lumMod val="75000"/>
                  </a:schemeClr>
                </a:solidFill>
                <a:latin typeface="Arial" panose="020B0604020202020204" pitchFamily="34" charset="0"/>
                <a:cs typeface="Arial" panose="020B0604020202020204" pitchFamily="34" charset="0"/>
              </a:rPr>
              <a:pPr algn="ctr"/>
              <a:t>‹#›</a:t>
            </a:fld>
            <a:endParaRPr lang="en-US" sz="800" dirty="0">
              <a:solidFill>
                <a:schemeClr val="tx1">
                  <a:lumMod val="75000"/>
                </a:schemeClr>
              </a:solidFill>
              <a:latin typeface="Arial" panose="020B0604020202020204" pitchFamily="34" charset="0"/>
              <a:cs typeface="Arial" panose="020B0604020202020204" pitchFamily="34" charset="0"/>
            </a:endParaRPr>
          </a:p>
        </p:txBody>
      </p:sp>
      <p:pic>
        <p:nvPicPr>
          <p:cNvPr id="10" name="Bildobjekt 9"/>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6180766" y="9626042"/>
            <a:ext cx="506328" cy="184863"/>
          </a:xfrm>
          <a:prstGeom prst="rect">
            <a:avLst/>
          </a:prstGeom>
        </p:spPr>
      </p:pic>
    </p:spTree>
    <p:extLst>
      <p:ext uri="{BB962C8B-B14F-4D97-AF65-F5344CB8AC3E}">
        <p14:creationId xmlns:p14="http://schemas.microsoft.com/office/powerpoint/2010/main" val="1292273205"/>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037580" cy="406700"/>
          </a:xfrm>
          <a:prstGeom prst="rect">
            <a:avLst/>
          </a:prstGeom>
        </p:spPr>
        <p:txBody>
          <a:bodyPr vert="horz" lIns="91440" tIns="45720" rIns="91440" bIns="45720" rtlCol="0"/>
          <a:lstStyle>
            <a:lvl1pPr algn="l">
              <a:defRPr sz="1200">
                <a:solidFill>
                  <a:schemeClr val="tx2"/>
                </a:solidFill>
                <a:latin typeface="Arial" panose="020B0604020202020204" pitchFamily="34" charset="0"/>
                <a:cs typeface="Arial" panose="020B0604020202020204" pitchFamily="34" charset="0"/>
              </a:defRPr>
            </a:lvl1pPr>
          </a:lstStyle>
          <a:p>
            <a:endParaRPr lang="en-US" dirty="0"/>
          </a:p>
        </p:txBody>
      </p:sp>
      <p:sp>
        <p:nvSpPr>
          <p:cNvPr id="3" name="Date Placeholder 2"/>
          <p:cNvSpPr>
            <a:spLocks noGrp="1"/>
          </p:cNvSpPr>
          <p:nvPr>
            <p:ph type="dt" idx="1"/>
          </p:nvPr>
        </p:nvSpPr>
        <p:spPr>
          <a:xfrm>
            <a:off x="5297299" y="36974"/>
            <a:ext cx="1500390" cy="406700"/>
          </a:xfrm>
          <a:prstGeom prst="rect">
            <a:avLst/>
          </a:prstGeom>
        </p:spPr>
        <p:txBody>
          <a:bodyPr vert="horz" lIns="91440" tIns="54000" rIns="91440" bIns="45720" rtlCol="0"/>
          <a:lstStyle>
            <a:lvl1pPr algn="r">
              <a:defRPr sz="800" i="0">
                <a:solidFill>
                  <a:schemeClr val="tx1">
                    <a:lumMod val="50000"/>
                  </a:schemeClr>
                </a:solidFill>
                <a:latin typeface="Arial" panose="020B0604020202020204" pitchFamily="34" charset="0"/>
                <a:cs typeface="Arial" panose="020B0604020202020204" pitchFamily="34" charset="0"/>
              </a:defRPr>
            </a:lvl1pPr>
          </a:lstStyle>
          <a:p>
            <a:fld id="{9C0FD50F-7B0B-474D-83ED-5F87BF80DD38}" type="datetime1">
              <a:rPr lang="sv-SE" smtClean="0"/>
              <a:t>2026-05-22</a:t>
            </a:fld>
            <a:endParaRPr lang="en-US" dirty="0"/>
          </a:p>
        </p:txBody>
      </p:sp>
      <p:sp>
        <p:nvSpPr>
          <p:cNvPr id="4" name="Slide Image Placeholder 3"/>
          <p:cNvSpPr>
            <a:spLocks noGrp="1" noRot="1" noChangeAspect="1"/>
          </p:cNvSpPr>
          <p:nvPr>
            <p:ph type="sldImg" idx="2"/>
          </p:nvPr>
        </p:nvSpPr>
        <p:spPr>
          <a:xfrm>
            <a:off x="482600" y="739775"/>
            <a:ext cx="5956300"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9575930"/>
            <a:ext cx="3068682" cy="306345"/>
          </a:xfrm>
          <a:prstGeom prst="rect">
            <a:avLst/>
          </a:prstGeom>
        </p:spPr>
        <p:txBody>
          <a:bodyPr vert="horz" lIns="91440" tIns="45720" rIns="91440" bIns="45720" rtlCol="0" anchor="b"/>
          <a:lstStyle>
            <a:lvl1pPr algn="l">
              <a:defRPr sz="800" i="0">
                <a:solidFill>
                  <a:schemeClr val="tx1">
                    <a:lumMod val="50000"/>
                  </a:schemeClr>
                </a:solidFill>
                <a:latin typeface="Arial" panose="020B0604020202020204" pitchFamily="34" charset="0"/>
                <a:cs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068683" y="9575930"/>
            <a:ext cx="661898" cy="306345"/>
          </a:xfrm>
          <a:prstGeom prst="rect">
            <a:avLst/>
          </a:prstGeom>
        </p:spPr>
        <p:txBody>
          <a:bodyPr vert="horz" lIns="91440" tIns="45720" rIns="91440" bIns="45720" rtlCol="0" anchor="b"/>
          <a:lstStyle>
            <a:lvl1pPr algn="ctr">
              <a:defRPr sz="800" i="0">
                <a:solidFill>
                  <a:schemeClr val="tx1">
                    <a:lumMod val="50000"/>
                  </a:schemeClr>
                </a:solidFill>
                <a:latin typeface="Arial" panose="020B0604020202020204" pitchFamily="34" charset="0"/>
                <a:cs typeface="Arial" panose="020B0604020202020204" pitchFamily="34" charset="0"/>
              </a:defRPr>
            </a:lvl1pPr>
          </a:lstStyle>
          <a:p>
            <a:fld id="{DF397B65-D359-4406-9331-554D6FBDAB0B}" type="slidenum">
              <a:rPr lang="en-US" smtClean="0"/>
              <a:pPr/>
              <a:t>‹#›</a:t>
            </a:fld>
            <a:endParaRPr lang="en-US" dirty="0"/>
          </a:p>
        </p:txBody>
      </p:sp>
      <p:pic>
        <p:nvPicPr>
          <p:cNvPr id="17" name="Bildobjekt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80766" y="9626042"/>
            <a:ext cx="506328" cy="184863"/>
          </a:xfrm>
          <a:prstGeom prst="rect">
            <a:avLst/>
          </a:prstGeom>
        </p:spPr>
      </p:pic>
    </p:spTree>
    <p:extLst>
      <p:ext uri="{BB962C8B-B14F-4D97-AF65-F5344CB8AC3E}">
        <p14:creationId xmlns:p14="http://schemas.microsoft.com/office/powerpoint/2010/main" val="2448249826"/>
      </p:ext>
    </p:extLst>
  </p:cSld>
  <p:clrMap bg1="lt1" tx1="dk1" bg2="lt2" tx2="dk2" accent1="accent1" accent2="accent2" accent3="accent3" accent4="accent4" accent5="accent5" accent6="accent6" hlink="hlink" folHlink="folHlink"/>
  <p:hf hdr="0" ftr="0"/>
  <p:notesStyle>
    <a:lvl1pPr marL="0" algn="l" defTabSz="914400" rtl="0" eaLnBrk="1" latinLnBrk="0" hangingPunct="1">
      <a:spcBef>
        <a:spcPts val="600"/>
      </a:spcBef>
      <a:defRPr sz="1200" kern="1200">
        <a:solidFill>
          <a:schemeClr val="tx2"/>
        </a:solidFill>
        <a:latin typeface="Arial" panose="020B0604020202020204" pitchFamily="34" charset="0"/>
        <a:ea typeface="+mn-ea"/>
        <a:cs typeface="Arial" panose="020B0604020202020204" pitchFamily="34" charset="0"/>
      </a:defRPr>
    </a:lvl1pPr>
    <a:lvl2pPr marL="360363" indent="-171450" algn="l" defTabSz="914400" rtl="0" eaLnBrk="1" latinLnBrk="0" hangingPunct="1">
      <a:spcBef>
        <a:spcPts val="600"/>
      </a:spcBef>
      <a:buFont typeface="Arial" panose="020B0604020202020204" pitchFamily="34" charset="0"/>
      <a:buChar char="•"/>
      <a:defRPr sz="1200" kern="1200">
        <a:solidFill>
          <a:schemeClr val="tx2"/>
        </a:solidFill>
        <a:latin typeface="Arial" panose="020B0604020202020204" pitchFamily="34" charset="0"/>
        <a:ea typeface="+mn-ea"/>
        <a:cs typeface="Arial" panose="020B0604020202020204" pitchFamily="34" charset="0"/>
      </a:defRPr>
    </a:lvl2pPr>
    <a:lvl3pPr marL="627063" indent="-171450" algn="l" defTabSz="914400" rtl="0" eaLnBrk="1" latinLnBrk="0" hangingPunct="1">
      <a:spcBef>
        <a:spcPts val="600"/>
      </a:spcBef>
      <a:buFont typeface="Archivo" panose="020B0500000000000000" pitchFamily="34" charset="0"/>
      <a:buChar char="–"/>
      <a:defRPr sz="1000" kern="1200">
        <a:solidFill>
          <a:schemeClr val="tx2"/>
        </a:solidFill>
        <a:latin typeface="Arial" panose="020B0604020202020204" pitchFamily="34" charset="0"/>
        <a:ea typeface="+mn-ea"/>
        <a:cs typeface="Arial" panose="020B0604020202020204" pitchFamily="34" charset="0"/>
      </a:defRPr>
    </a:lvl3pPr>
    <a:lvl4pPr marL="895350" indent="-177800" algn="l" defTabSz="914400" rtl="0" eaLnBrk="1" latinLnBrk="0" hangingPunct="1">
      <a:spcBef>
        <a:spcPts val="600"/>
      </a:spcBef>
      <a:buFont typeface="Archivo" panose="020B0500000000000000" pitchFamily="34" charset="0"/>
      <a:buChar char="–"/>
      <a:defRPr sz="1000" kern="1200">
        <a:solidFill>
          <a:schemeClr val="tx2"/>
        </a:solidFill>
        <a:latin typeface="Arial" panose="020B0604020202020204" pitchFamily="34" charset="0"/>
        <a:ea typeface="+mn-ea"/>
        <a:cs typeface="Arial" panose="020B0604020202020204" pitchFamily="34" charset="0"/>
      </a:defRPr>
    </a:lvl4pPr>
    <a:lvl5pPr marL="1166813" indent="-171450" algn="l" defTabSz="914400" rtl="0" eaLnBrk="1" latinLnBrk="0" hangingPunct="1">
      <a:spcBef>
        <a:spcPts val="600"/>
      </a:spcBef>
      <a:buFont typeface="Archivo" panose="020B0500000000000000" pitchFamily="34" charset="0"/>
      <a:buChar char="–"/>
      <a:defRPr sz="1000" kern="1200">
        <a:solidFill>
          <a:schemeClr val="tx2"/>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Date Placeholder 3"/>
          <p:cNvSpPr>
            <a:spLocks noGrp="1"/>
          </p:cNvSpPr>
          <p:nvPr>
            <p:ph type="dt" idx="1"/>
          </p:nvPr>
        </p:nvSpPr>
        <p:spPr/>
        <p:txBody>
          <a:bodyPr/>
          <a:lstStyle/>
          <a:p>
            <a:fld id="{957FF474-D579-4C81-9661-123C0C3A6534}" type="datetime1">
              <a:rPr lang="sv-SE" smtClean="0"/>
              <a:t>2026-05-22</a:t>
            </a:fld>
            <a:endParaRPr lang="en-US" dirty="0"/>
          </a:p>
        </p:txBody>
      </p:sp>
      <p:sp>
        <p:nvSpPr>
          <p:cNvPr id="5" name="Slide Number Placeholder 4"/>
          <p:cNvSpPr>
            <a:spLocks noGrp="1"/>
          </p:cNvSpPr>
          <p:nvPr>
            <p:ph type="sldNum" sz="quarter" idx="5"/>
          </p:nvPr>
        </p:nvSpPr>
        <p:spPr/>
        <p:txBody>
          <a:bodyPr/>
          <a:lstStyle/>
          <a:p>
            <a:fld id="{DF397B65-D359-4406-9331-554D6FBDAB0B}" type="slidenum">
              <a:rPr lang="en-US" smtClean="0"/>
              <a:pPr/>
              <a:t>1</a:t>
            </a:fld>
            <a:endParaRPr lang="en-US" dirty="0"/>
          </a:p>
        </p:txBody>
      </p:sp>
    </p:spTree>
    <p:extLst>
      <p:ext uri="{BB962C8B-B14F-4D97-AF65-F5344CB8AC3E}">
        <p14:creationId xmlns:p14="http://schemas.microsoft.com/office/powerpoint/2010/main" val="6226157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BA005C-533E-779E-6D06-7595765057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F1DD03-9215-0D24-EA06-92996FC34EFD}"/>
              </a:ext>
            </a:extLst>
          </p:cNvPr>
          <p:cNvSpPr>
            <a:spLocks noGrp="1" noRot="1" noChangeAspect="1"/>
          </p:cNvSpPr>
          <p:nvPr>
            <p:ph type="sldImg"/>
          </p:nvPr>
        </p:nvSpPr>
        <p:spPr>
          <a:xfrm>
            <a:off x="420688" y="862013"/>
            <a:ext cx="5957887" cy="3351212"/>
          </a:xfrm>
        </p:spPr>
      </p:sp>
      <p:sp>
        <p:nvSpPr>
          <p:cNvPr id="3" name="Notes Placeholder 2">
            <a:extLst>
              <a:ext uri="{FF2B5EF4-FFF2-40B4-BE49-F238E27FC236}">
                <a16:creationId xmlns:a16="http://schemas.microsoft.com/office/drawing/2014/main" id="{3DF1F258-A916-2E43-46B4-E9C95AD8EC82}"/>
              </a:ext>
            </a:extLst>
          </p:cNvPr>
          <p:cNvSpPr>
            <a:spLocks noGrp="1"/>
          </p:cNvSpPr>
          <p:nvPr>
            <p:ph type="body" idx="1"/>
          </p:nvPr>
        </p:nvSpPr>
        <p:spPr>
          <a:xfrm>
            <a:off x="679926" y="4393710"/>
            <a:ext cx="5439410" cy="4674089"/>
          </a:xfrm>
        </p:spPr>
        <p:txBody>
          <a:bodyPr/>
          <a:lstStyle/>
          <a:p>
            <a:pPr marL="0" marR="0" lvl="0" indent="0" algn="l" defTabSz="914400" rtl="0" eaLnBrk="1" fontAlgn="auto" latinLnBrk="0" hangingPunct="1">
              <a:lnSpc>
                <a:spcPct val="100000"/>
              </a:lnSpc>
              <a:spcBef>
                <a:spcPts val="0"/>
              </a:spcBef>
              <a:spcAft>
                <a:spcPts val="300"/>
              </a:spcAft>
              <a:buClrTx/>
              <a:buSzTx/>
              <a:buFont typeface="Wingdings" panose="05000000000000000000" pitchFamily="2" charset="2"/>
              <a:buNone/>
              <a:tabLst/>
              <a:defRPr/>
            </a:pPr>
            <a:endParaRPr lang="en-US" dirty="0"/>
          </a:p>
          <a:p>
            <a:endParaRPr lang="en-US" dirty="0"/>
          </a:p>
        </p:txBody>
      </p:sp>
      <p:sp>
        <p:nvSpPr>
          <p:cNvPr id="4" name="Slide Number Placeholder 3">
            <a:extLst>
              <a:ext uri="{FF2B5EF4-FFF2-40B4-BE49-F238E27FC236}">
                <a16:creationId xmlns:a16="http://schemas.microsoft.com/office/drawing/2014/main" id="{A8816A4B-700E-F73B-24E1-38E6A0D63CF7}"/>
              </a:ext>
            </a:extLst>
          </p:cNvPr>
          <p:cNvSpPr>
            <a:spLocks noGrp="1"/>
          </p:cNvSpPr>
          <p:nvPr>
            <p:ph type="sldNum" sz="quarter" idx="5"/>
          </p:nvPr>
        </p:nvSpPr>
        <p:spPr/>
        <p:txBody>
          <a:bodyPr/>
          <a:lstStyle/>
          <a:p>
            <a:fld id="{4CF86510-722E-494E-8331-320E93CD5139}" type="slidenum">
              <a:rPr lang="en-US" smtClean="0"/>
              <a:t>10</a:t>
            </a:fld>
            <a:endParaRPr lang="en-US" dirty="0"/>
          </a:p>
        </p:txBody>
      </p:sp>
      <p:sp>
        <p:nvSpPr>
          <p:cNvPr id="5" name="Date Placeholder 4">
            <a:extLst>
              <a:ext uri="{FF2B5EF4-FFF2-40B4-BE49-F238E27FC236}">
                <a16:creationId xmlns:a16="http://schemas.microsoft.com/office/drawing/2014/main" id="{FD7EB7A2-848B-4B80-72A1-A36B66AB0A36}"/>
              </a:ext>
            </a:extLst>
          </p:cNvPr>
          <p:cNvSpPr>
            <a:spLocks noGrp="1"/>
          </p:cNvSpPr>
          <p:nvPr>
            <p:ph type="dt" idx="1"/>
          </p:nvPr>
        </p:nvSpPr>
        <p:spPr/>
        <p:txBody>
          <a:bodyPr/>
          <a:lstStyle/>
          <a:p>
            <a:fld id="{58F2BEAC-EBE6-4309-9FCB-30B6FDB4337F}" type="datetime1">
              <a:rPr lang="sv-SE" smtClean="0"/>
              <a:t>2026-05-22</a:t>
            </a:fld>
            <a:endParaRPr lang="sv-SE" dirty="0"/>
          </a:p>
        </p:txBody>
      </p:sp>
    </p:spTree>
    <p:extLst>
      <p:ext uri="{BB962C8B-B14F-4D97-AF65-F5344CB8AC3E}">
        <p14:creationId xmlns:p14="http://schemas.microsoft.com/office/powerpoint/2010/main" val="38705050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Date Placeholder 3"/>
          <p:cNvSpPr>
            <a:spLocks noGrp="1"/>
          </p:cNvSpPr>
          <p:nvPr>
            <p:ph type="dt" idx="1"/>
          </p:nvPr>
        </p:nvSpPr>
        <p:spPr/>
        <p:txBody>
          <a:bodyPr/>
          <a:lstStyle/>
          <a:p>
            <a:fld id="{86EEFB9C-AAA5-420F-92E2-3061A16B5B9E}" type="datetime1">
              <a:rPr lang="sv-SE" smtClean="0"/>
              <a:t>2026-05-22</a:t>
            </a:fld>
            <a:endParaRPr lang="en-US" dirty="0"/>
          </a:p>
        </p:txBody>
      </p:sp>
      <p:sp>
        <p:nvSpPr>
          <p:cNvPr id="5" name="Slide Number Placeholder 4"/>
          <p:cNvSpPr>
            <a:spLocks noGrp="1"/>
          </p:cNvSpPr>
          <p:nvPr>
            <p:ph type="sldNum" sz="quarter" idx="5"/>
          </p:nvPr>
        </p:nvSpPr>
        <p:spPr/>
        <p:txBody>
          <a:bodyPr/>
          <a:lstStyle/>
          <a:p>
            <a:fld id="{DF397B65-D359-4406-9331-554D6FBDAB0B}" type="slidenum">
              <a:rPr lang="en-US" smtClean="0"/>
              <a:pPr/>
              <a:t>11</a:t>
            </a:fld>
            <a:endParaRPr lang="en-US" dirty="0"/>
          </a:p>
        </p:txBody>
      </p:sp>
    </p:spTree>
    <p:extLst>
      <p:ext uri="{BB962C8B-B14F-4D97-AF65-F5344CB8AC3E}">
        <p14:creationId xmlns:p14="http://schemas.microsoft.com/office/powerpoint/2010/main" val="1583559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EACCF7-238E-00A5-73CC-BF3B828A84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ACADA6-A65A-BD86-08AD-1ABCE357679C}"/>
              </a:ext>
            </a:extLst>
          </p:cNvPr>
          <p:cNvSpPr>
            <a:spLocks noGrp="1" noRot="1" noChangeAspect="1"/>
          </p:cNvSpPr>
          <p:nvPr>
            <p:ph type="sldImg"/>
          </p:nvPr>
        </p:nvSpPr>
        <p:spPr>
          <a:xfrm>
            <a:off x="482600" y="739775"/>
            <a:ext cx="5956300" cy="3351213"/>
          </a:xfrm>
        </p:spPr>
      </p:sp>
      <p:sp>
        <p:nvSpPr>
          <p:cNvPr id="3" name="Notes Placeholder 2">
            <a:extLst>
              <a:ext uri="{FF2B5EF4-FFF2-40B4-BE49-F238E27FC236}">
                <a16:creationId xmlns:a16="http://schemas.microsoft.com/office/drawing/2014/main" id="{2A4AEADD-D81E-EC55-2B7F-83C00C3F2546}"/>
              </a:ext>
            </a:extLst>
          </p:cNvPr>
          <p:cNvSpPr>
            <a:spLocks noGrp="1"/>
          </p:cNvSpPr>
          <p:nvPr>
            <p:ph type="body" idx="1"/>
          </p:nvPr>
        </p:nvSpPr>
        <p:spPr>
          <a:xfrm>
            <a:off x="254977" y="4150201"/>
            <a:ext cx="6183923" cy="5359560"/>
          </a:xfrm>
        </p:spPr>
        <p:txBody>
          <a:bodyPr/>
          <a:lstStyle/>
          <a:p>
            <a:pPr marL="171439" marR="0" lvl="0" indent="-171439" algn="l" defTabSz="914345"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100" noProof="0" dirty="0"/>
          </a:p>
          <a:p>
            <a:pPr marL="171439" marR="0" lvl="0" indent="-171439" algn="l" defTabSz="914345"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100" b="0" i="0" dirty="0">
              <a:effectLst/>
            </a:endParaRPr>
          </a:p>
          <a:p>
            <a:pPr marL="171439" marR="0" lvl="0" indent="-171439" algn="l" defTabSz="914345"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100" b="0" i="0" dirty="0">
              <a:effectLst/>
            </a:endParaRPr>
          </a:p>
          <a:p>
            <a:pPr marL="171439" marR="0" lvl="0" indent="-171439" algn="l" defTabSz="914345"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100" b="0" i="0" dirty="0">
              <a:effectLst/>
            </a:endParaRPr>
          </a:p>
          <a:p>
            <a:pPr marL="171439" marR="0" lvl="0" indent="-171439" algn="l" defTabSz="914345"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100" b="0" i="0" dirty="0">
              <a:effectLst/>
            </a:endParaRPr>
          </a:p>
          <a:p>
            <a:pPr marL="171439" marR="0" lvl="0" indent="-171439" algn="l" defTabSz="914345"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100" noProof="0" dirty="0"/>
          </a:p>
          <a:p>
            <a:pPr marL="171439" marR="0" lvl="0" indent="-171439" algn="l" defTabSz="914345"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100" noProof="0" dirty="0"/>
          </a:p>
        </p:txBody>
      </p:sp>
      <p:sp>
        <p:nvSpPr>
          <p:cNvPr id="5" name="Slide Number Placeholder 4">
            <a:extLst>
              <a:ext uri="{FF2B5EF4-FFF2-40B4-BE49-F238E27FC236}">
                <a16:creationId xmlns:a16="http://schemas.microsoft.com/office/drawing/2014/main" id="{D6EB8E73-2A14-2C53-857B-192EDBBB1619}"/>
              </a:ext>
            </a:extLst>
          </p:cNvPr>
          <p:cNvSpPr>
            <a:spLocks noGrp="1"/>
          </p:cNvSpPr>
          <p:nvPr>
            <p:ph type="sldNum" sz="quarter" idx="5"/>
          </p:nvPr>
        </p:nvSpPr>
        <p:spPr/>
        <p:txBody>
          <a:bodyPr/>
          <a:lstStyle/>
          <a:p>
            <a:fld id="{DF397B65-D359-4406-9331-554D6FBDAB0B}" type="slidenum">
              <a:rPr lang="en-US" smtClean="0"/>
              <a:pPr/>
              <a:t>12</a:t>
            </a:fld>
            <a:endParaRPr lang="en-US" dirty="0"/>
          </a:p>
        </p:txBody>
      </p:sp>
      <p:sp>
        <p:nvSpPr>
          <p:cNvPr id="6" name="Date Placeholder 3">
            <a:extLst>
              <a:ext uri="{FF2B5EF4-FFF2-40B4-BE49-F238E27FC236}">
                <a16:creationId xmlns:a16="http://schemas.microsoft.com/office/drawing/2014/main" id="{D3639913-1518-FEFD-362A-AD7235A4B157}"/>
              </a:ext>
            </a:extLst>
          </p:cNvPr>
          <p:cNvSpPr txBox="1">
            <a:spLocks/>
          </p:cNvSpPr>
          <p:nvPr/>
        </p:nvSpPr>
        <p:spPr>
          <a:xfrm>
            <a:off x="5297299" y="36974"/>
            <a:ext cx="1500390" cy="406700"/>
          </a:xfrm>
          <a:prstGeom prst="rect">
            <a:avLst/>
          </a:prstGeom>
        </p:spPr>
        <p:txBody>
          <a:bodyPr vert="horz" lIns="91440" tIns="54000" rIns="91440" bIns="45720" rtlCol="0"/>
          <a:lstStyle>
            <a:defPPr>
              <a:defRPr lang="en-US"/>
            </a:defPPr>
            <a:lvl1pPr marL="0" algn="r" defTabSz="914400" rtl="0" eaLnBrk="1" latinLnBrk="0" hangingPunct="1">
              <a:defRPr sz="800" i="0" kern="1200">
                <a:solidFill>
                  <a:schemeClr val="tx1">
                    <a:lumMod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193D7DC-A005-4E8F-A594-A0F8906FF519}" type="datetime3">
              <a:rPr lang="en-US" smtClean="0"/>
              <a:pPr/>
              <a:t>22 May 2026</a:t>
            </a:fld>
            <a:endParaRPr lang="en-US" dirty="0"/>
          </a:p>
        </p:txBody>
      </p:sp>
    </p:spTree>
    <p:extLst>
      <p:ext uri="{BB962C8B-B14F-4D97-AF65-F5344CB8AC3E}">
        <p14:creationId xmlns:p14="http://schemas.microsoft.com/office/powerpoint/2010/main" val="14599713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3091506C-7A06-A913-2BA1-1C6872FFE027}"/>
              </a:ext>
            </a:extLst>
          </p:cNvPr>
          <p:cNvSpPr>
            <a:spLocks noGrp="1"/>
          </p:cNvSpPr>
          <p:nvPr>
            <p:ph type="dt" idx="1"/>
          </p:nvPr>
        </p:nvSpPr>
        <p:spPr/>
        <p:txBody>
          <a:bodyPr/>
          <a:lstStyle/>
          <a:p>
            <a:fld id="{402A413A-B836-4003-8695-66F6A83B4353}" type="datetime1">
              <a:rPr lang="sv-SE" smtClean="0"/>
              <a:t>2026-05-22</a:t>
            </a:fld>
            <a:endParaRPr lang="en-US" dirty="0"/>
          </a:p>
        </p:txBody>
      </p:sp>
      <p:sp>
        <p:nvSpPr>
          <p:cNvPr id="2" name="Slide Image Placeholder 1"/>
          <p:cNvSpPr>
            <a:spLocks noGrp="1" noRot="1" noChangeAspect="1"/>
          </p:cNvSpPr>
          <p:nvPr>
            <p:ph type="sldImg"/>
          </p:nvPr>
        </p:nvSpPr>
        <p:spPr>
          <a:xfrm>
            <a:off x="482600" y="739775"/>
            <a:ext cx="5956300" cy="3351213"/>
          </a:xfrm>
        </p:spPr>
      </p:sp>
      <p:sp>
        <p:nvSpPr>
          <p:cNvPr id="3" name="Notes Placeholder 2"/>
          <p:cNvSpPr>
            <a:spLocks noGrp="1"/>
          </p:cNvSpPr>
          <p:nvPr>
            <p:ph type="body" idx="1"/>
          </p:nvPr>
        </p:nvSpPr>
        <p:spPr>
          <a:xfrm>
            <a:off x="482600" y="4090988"/>
            <a:ext cx="5956300" cy="4968792"/>
          </a:xfrm>
        </p:spPr>
        <p:txBody>
          <a:bodyPr/>
          <a:lstStyle/>
          <a:p>
            <a:endParaRPr lang="en-US" dirty="0"/>
          </a:p>
          <a:p>
            <a:endParaRPr lang="sv-SE" dirty="0"/>
          </a:p>
        </p:txBody>
      </p:sp>
      <p:sp>
        <p:nvSpPr>
          <p:cNvPr id="5" name="Slide Number Placeholder 4"/>
          <p:cNvSpPr>
            <a:spLocks noGrp="1"/>
          </p:cNvSpPr>
          <p:nvPr>
            <p:ph type="sldNum" sz="quarter" idx="5"/>
          </p:nvPr>
        </p:nvSpPr>
        <p:spPr/>
        <p:txBody>
          <a:bodyPr/>
          <a:lstStyle/>
          <a:p>
            <a:fld id="{DF397B65-D359-4406-9331-554D6FBDAB0B}" type="slidenum">
              <a:rPr lang="en-US" smtClean="0"/>
              <a:pPr/>
              <a:t>13</a:t>
            </a:fld>
            <a:endParaRPr lang="en-US" dirty="0"/>
          </a:p>
        </p:txBody>
      </p:sp>
      <p:sp>
        <p:nvSpPr>
          <p:cNvPr id="6" name="Date Placeholder 3">
            <a:extLst>
              <a:ext uri="{FF2B5EF4-FFF2-40B4-BE49-F238E27FC236}">
                <a16:creationId xmlns:a16="http://schemas.microsoft.com/office/drawing/2014/main" id="{85F3E45A-B67A-AA5F-373B-25CC8A85FA19}"/>
              </a:ext>
            </a:extLst>
          </p:cNvPr>
          <p:cNvSpPr txBox="1">
            <a:spLocks/>
          </p:cNvSpPr>
          <p:nvPr/>
        </p:nvSpPr>
        <p:spPr>
          <a:xfrm>
            <a:off x="5297299" y="36974"/>
            <a:ext cx="1500390" cy="406700"/>
          </a:xfrm>
          <a:prstGeom prst="rect">
            <a:avLst/>
          </a:prstGeom>
        </p:spPr>
        <p:txBody>
          <a:bodyPr vert="horz" lIns="91440" tIns="54000" rIns="91440" bIns="45720" rtlCol="0"/>
          <a:lstStyle>
            <a:defPPr>
              <a:defRPr lang="en-US"/>
            </a:defPPr>
            <a:lvl1pPr marL="0" algn="r" defTabSz="914400" rtl="0" eaLnBrk="1" latinLnBrk="0" hangingPunct="1">
              <a:defRPr sz="800" i="0" kern="1200">
                <a:solidFill>
                  <a:schemeClr val="tx1">
                    <a:lumMod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3650148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171EFD-F424-65BD-AE9A-3F301F93AB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C497A0-37AD-DFF5-1C36-A3BA452FC25E}"/>
              </a:ext>
            </a:extLst>
          </p:cNvPr>
          <p:cNvSpPr>
            <a:spLocks noGrp="1" noRot="1" noChangeAspect="1"/>
          </p:cNvSpPr>
          <p:nvPr>
            <p:ph type="sldImg"/>
          </p:nvPr>
        </p:nvSpPr>
        <p:spPr>
          <a:xfrm>
            <a:off x="420688" y="862013"/>
            <a:ext cx="5957887" cy="3351212"/>
          </a:xfrm>
        </p:spPr>
      </p:sp>
      <p:sp>
        <p:nvSpPr>
          <p:cNvPr id="3" name="Notes Placeholder 2">
            <a:extLst>
              <a:ext uri="{FF2B5EF4-FFF2-40B4-BE49-F238E27FC236}">
                <a16:creationId xmlns:a16="http://schemas.microsoft.com/office/drawing/2014/main" id="{1E5535CB-C688-EE34-0663-B4A63923435E}"/>
              </a:ext>
            </a:extLst>
          </p:cNvPr>
          <p:cNvSpPr>
            <a:spLocks noGrp="1"/>
          </p:cNvSpPr>
          <p:nvPr>
            <p:ph type="body" idx="1"/>
          </p:nvPr>
        </p:nvSpPr>
        <p:spPr>
          <a:xfrm>
            <a:off x="504909" y="4345584"/>
            <a:ext cx="5957887" cy="5230345"/>
          </a:xfrm>
        </p:spPr>
        <p:txBody>
          <a:bodyPr/>
          <a:lstStyle/>
          <a:p>
            <a:pPr marL="0" marR="0" lvl="0" indent="0" algn="l" defTabSz="914400" rtl="0" eaLnBrk="1" fontAlgn="auto" latinLnBrk="0" hangingPunct="1">
              <a:lnSpc>
                <a:spcPct val="100000"/>
              </a:lnSpc>
              <a:spcBef>
                <a:spcPts val="0"/>
              </a:spcBef>
              <a:spcAft>
                <a:spcPts val="300"/>
              </a:spcAft>
              <a:buClrTx/>
              <a:buSzTx/>
              <a:buFont typeface="Wingdings" panose="05000000000000000000" pitchFamily="2" charset="2"/>
              <a:buNone/>
              <a:tabLst/>
              <a:defRPr/>
            </a:pPr>
            <a:endParaRPr lang="en-US" sz="1100" dirty="0"/>
          </a:p>
          <a:p>
            <a:pPr marL="171450" marR="0" lvl="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endParaRPr lang="en-US" sz="1100" b="0" i="0" dirty="0">
              <a:effectLst/>
              <a:ea typeface="Times New Roman" panose="02020603050405020304" pitchFamily="18" charset="0"/>
            </a:endParaRPr>
          </a:p>
        </p:txBody>
      </p:sp>
      <p:sp>
        <p:nvSpPr>
          <p:cNvPr id="4" name="Slide Number Placeholder 3">
            <a:extLst>
              <a:ext uri="{FF2B5EF4-FFF2-40B4-BE49-F238E27FC236}">
                <a16:creationId xmlns:a16="http://schemas.microsoft.com/office/drawing/2014/main" id="{A39571C4-A5DD-0ABD-ACCE-9C96BB11A84F}"/>
              </a:ext>
            </a:extLst>
          </p:cNvPr>
          <p:cNvSpPr>
            <a:spLocks noGrp="1"/>
          </p:cNvSpPr>
          <p:nvPr>
            <p:ph type="sldNum" sz="quarter" idx="5"/>
          </p:nvPr>
        </p:nvSpPr>
        <p:spPr/>
        <p:txBody>
          <a:bodyPr/>
          <a:lstStyle/>
          <a:p>
            <a:fld id="{4CF86510-722E-494E-8331-320E93CD5139}" type="slidenum">
              <a:rPr lang="en-US" smtClean="0"/>
              <a:t>14</a:t>
            </a:fld>
            <a:endParaRPr lang="en-US" dirty="0"/>
          </a:p>
        </p:txBody>
      </p:sp>
      <p:sp>
        <p:nvSpPr>
          <p:cNvPr id="5" name="Date Placeholder 4">
            <a:extLst>
              <a:ext uri="{FF2B5EF4-FFF2-40B4-BE49-F238E27FC236}">
                <a16:creationId xmlns:a16="http://schemas.microsoft.com/office/drawing/2014/main" id="{266A848E-F463-F518-4E76-CAB5B6E39575}"/>
              </a:ext>
            </a:extLst>
          </p:cNvPr>
          <p:cNvSpPr>
            <a:spLocks noGrp="1"/>
          </p:cNvSpPr>
          <p:nvPr>
            <p:ph type="dt" idx="1"/>
          </p:nvPr>
        </p:nvSpPr>
        <p:spPr/>
        <p:txBody>
          <a:bodyPr/>
          <a:lstStyle/>
          <a:p>
            <a:fld id="{38CB36DA-5531-4D1E-9FE6-EC0CD2E4659E}" type="datetime1">
              <a:rPr lang="sv-SE" smtClean="0"/>
              <a:t>2026-05-22</a:t>
            </a:fld>
            <a:endParaRPr lang="sv-SE" dirty="0"/>
          </a:p>
        </p:txBody>
      </p:sp>
    </p:spTree>
    <p:extLst>
      <p:ext uri="{BB962C8B-B14F-4D97-AF65-F5344CB8AC3E}">
        <p14:creationId xmlns:p14="http://schemas.microsoft.com/office/powerpoint/2010/main" val="20743374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832A0D6-34D5-3D48-A0CA-ACCD83FBA499}"/>
              </a:ext>
            </a:extLst>
          </p:cNvPr>
          <p:cNvSpPr>
            <a:spLocks noGrp="1"/>
          </p:cNvSpPr>
          <p:nvPr>
            <p:ph type="dt" idx="1"/>
          </p:nvPr>
        </p:nvSpPr>
        <p:spPr/>
        <p:txBody>
          <a:bodyPr/>
          <a:lstStyle/>
          <a:p>
            <a:fld id="{E0597003-99E3-44B6-9241-9D8432332943}" type="datetime1">
              <a:rPr lang="sv-SE" smtClean="0"/>
              <a:t>2026-05-22</a:t>
            </a:fld>
            <a:endParaRPr lang="en-US" dirty="0"/>
          </a:p>
        </p:txBody>
      </p:sp>
      <p:sp>
        <p:nvSpPr>
          <p:cNvPr id="2" name="Slide Image Placeholder 1"/>
          <p:cNvSpPr>
            <a:spLocks noGrp="1" noRot="1" noChangeAspect="1"/>
          </p:cNvSpPr>
          <p:nvPr>
            <p:ph type="sldImg"/>
          </p:nvPr>
        </p:nvSpPr>
        <p:spPr>
          <a:xfrm>
            <a:off x="482600" y="739775"/>
            <a:ext cx="5956300" cy="3351213"/>
          </a:xfrm>
        </p:spPr>
      </p:sp>
      <p:sp>
        <p:nvSpPr>
          <p:cNvPr id="3" name="Notes Placeholder 2"/>
          <p:cNvSpPr>
            <a:spLocks noGrp="1"/>
          </p:cNvSpPr>
          <p:nvPr>
            <p:ph type="body" idx="1"/>
          </p:nvPr>
        </p:nvSpPr>
        <p:spPr>
          <a:xfrm>
            <a:off x="482600" y="4302472"/>
            <a:ext cx="6032500" cy="4701828"/>
          </a:xfrm>
        </p:spPr>
        <p:txBody>
          <a:bodyPr/>
          <a:lstStyle/>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a:p>
            <a:endParaRPr lang="en-US" dirty="0"/>
          </a:p>
          <a:p>
            <a:endParaRPr lang="sv-SE" dirty="0"/>
          </a:p>
        </p:txBody>
      </p:sp>
      <p:sp>
        <p:nvSpPr>
          <p:cNvPr id="5" name="Slide Number Placeholder 4"/>
          <p:cNvSpPr>
            <a:spLocks noGrp="1"/>
          </p:cNvSpPr>
          <p:nvPr>
            <p:ph type="sldNum" sz="quarter" idx="5"/>
          </p:nvPr>
        </p:nvSpPr>
        <p:spPr/>
        <p:txBody>
          <a:bodyPr/>
          <a:lstStyle/>
          <a:p>
            <a:fld id="{DF397B65-D359-4406-9331-554D6FBDAB0B}" type="slidenum">
              <a:rPr lang="en-US" smtClean="0"/>
              <a:pPr/>
              <a:t>15</a:t>
            </a:fld>
            <a:endParaRPr lang="en-US" dirty="0"/>
          </a:p>
        </p:txBody>
      </p:sp>
    </p:spTree>
    <p:extLst>
      <p:ext uri="{BB962C8B-B14F-4D97-AF65-F5344CB8AC3E}">
        <p14:creationId xmlns:p14="http://schemas.microsoft.com/office/powerpoint/2010/main" val="9838764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926" y="4387089"/>
            <a:ext cx="5439410" cy="4549633"/>
          </a:xfrm>
        </p:spPr>
        <p:txBody>
          <a:bodyPr/>
          <a:lstStyle/>
          <a:p>
            <a:endParaRPr lang="sv-SE" dirty="0"/>
          </a:p>
        </p:txBody>
      </p:sp>
      <p:sp>
        <p:nvSpPr>
          <p:cNvPr id="4" name="Date Placeholder 3"/>
          <p:cNvSpPr>
            <a:spLocks noGrp="1"/>
          </p:cNvSpPr>
          <p:nvPr>
            <p:ph type="dt" idx="1"/>
          </p:nvPr>
        </p:nvSpPr>
        <p:spPr/>
        <p:txBody>
          <a:bodyPr/>
          <a:lstStyle/>
          <a:p>
            <a:fld id="{ADE9BFB0-7007-4025-A554-C8C460D9EB78}" type="datetime1">
              <a:rPr lang="sv-SE" smtClean="0"/>
              <a:t>2026-05-22</a:t>
            </a:fld>
            <a:endParaRPr lang="en-US" dirty="0"/>
          </a:p>
        </p:txBody>
      </p:sp>
      <p:sp>
        <p:nvSpPr>
          <p:cNvPr id="5" name="Slide Number Placeholder 4"/>
          <p:cNvSpPr>
            <a:spLocks noGrp="1"/>
          </p:cNvSpPr>
          <p:nvPr>
            <p:ph type="sldNum" sz="quarter" idx="5"/>
          </p:nvPr>
        </p:nvSpPr>
        <p:spPr/>
        <p:txBody>
          <a:bodyPr/>
          <a:lstStyle/>
          <a:p>
            <a:fld id="{DF397B65-D359-4406-9331-554D6FBDAB0B}" type="slidenum">
              <a:rPr lang="en-US" smtClean="0"/>
              <a:pPr/>
              <a:t>16</a:t>
            </a:fld>
            <a:endParaRPr lang="en-US" dirty="0"/>
          </a:p>
        </p:txBody>
      </p:sp>
    </p:spTree>
    <p:extLst>
      <p:ext uri="{BB962C8B-B14F-4D97-AF65-F5344CB8AC3E}">
        <p14:creationId xmlns:p14="http://schemas.microsoft.com/office/powerpoint/2010/main" val="24487655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Date Placeholder 3"/>
          <p:cNvSpPr>
            <a:spLocks noGrp="1"/>
          </p:cNvSpPr>
          <p:nvPr>
            <p:ph type="dt" idx="1"/>
          </p:nvPr>
        </p:nvSpPr>
        <p:spPr/>
        <p:txBody>
          <a:bodyPr/>
          <a:lstStyle/>
          <a:p>
            <a:fld id="{F153D509-4759-4E19-8141-60098628C487}" type="datetime1">
              <a:rPr lang="sv-SE" smtClean="0"/>
              <a:t>2026-05-22</a:t>
            </a:fld>
            <a:endParaRPr lang="en-US" dirty="0"/>
          </a:p>
        </p:txBody>
      </p:sp>
      <p:sp>
        <p:nvSpPr>
          <p:cNvPr id="5" name="Slide Number Placeholder 4"/>
          <p:cNvSpPr>
            <a:spLocks noGrp="1"/>
          </p:cNvSpPr>
          <p:nvPr>
            <p:ph type="sldNum" sz="quarter" idx="5"/>
          </p:nvPr>
        </p:nvSpPr>
        <p:spPr/>
        <p:txBody>
          <a:bodyPr/>
          <a:lstStyle/>
          <a:p>
            <a:fld id="{DF397B65-D359-4406-9331-554D6FBDAB0B}" type="slidenum">
              <a:rPr lang="en-US" smtClean="0"/>
              <a:pPr/>
              <a:t>17</a:t>
            </a:fld>
            <a:endParaRPr lang="en-US" dirty="0"/>
          </a:p>
        </p:txBody>
      </p:sp>
    </p:spTree>
    <p:extLst>
      <p:ext uri="{BB962C8B-B14F-4D97-AF65-F5344CB8AC3E}">
        <p14:creationId xmlns:p14="http://schemas.microsoft.com/office/powerpoint/2010/main" val="27507144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Date Placeholder 3"/>
          <p:cNvSpPr>
            <a:spLocks noGrp="1"/>
          </p:cNvSpPr>
          <p:nvPr>
            <p:ph type="dt" idx="1"/>
          </p:nvPr>
        </p:nvSpPr>
        <p:spPr/>
        <p:txBody>
          <a:bodyPr/>
          <a:lstStyle/>
          <a:p>
            <a:fld id="{7F9F0027-364C-4A39-9563-0FE8D7FB3F55}" type="datetime1">
              <a:rPr lang="sv-SE" smtClean="0"/>
              <a:t>2026-05-22</a:t>
            </a:fld>
            <a:endParaRPr lang="en-US" dirty="0"/>
          </a:p>
        </p:txBody>
      </p:sp>
      <p:sp>
        <p:nvSpPr>
          <p:cNvPr id="5" name="Slide Number Placeholder 4"/>
          <p:cNvSpPr>
            <a:spLocks noGrp="1"/>
          </p:cNvSpPr>
          <p:nvPr>
            <p:ph type="sldNum" sz="quarter" idx="5"/>
          </p:nvPr>
        </p:nvSpPr>
        <p:spPr/>
        <p:txBody>
          <a:bodyPr/>
          <a:lstStyle/>
          <a:p>
            <a:fld id="{DF397B65-D359-4406-9331-554D6FBDAB0B}" type="slidenum">
              <a:rPr lang="en-US" smtClean="0"/>
              <a:pPr/>
              <a:t>18</a:t>
            </a:fld>
            <a:endParaRPr lang="en-US" dirty="0"/>
          </a:p>
        </p:txBody>
      </p:sp>
    </p:spTree>
    <p:extLst>
      <p:ext uri="{BB962C8B-B14F-4D97-AF65-F5344CB8AC3E}">
        <p14:creationId xmlns:p14="http://schemas.microsoft.com/office/powerpoint/2010/main" val="20692632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231C06-5C7E-2E49-40CE-5131262DEF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A6FBE5-7B0B-7CBC-FB96-94DF087B6C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ECE189-0C30-51E0-F58E-813BC0BE1748}"/>
              </a:ext>
            </a:extLst>
          </p:cNvPr>
          <p:cNvSpPr>
            <a:spLocks noGrp="1"/>
          </p:cNvSpPr>
          <p:nvPr>
            <p:ph type="body" idx="1"/>
          </p:nvPr>
        </p:nvSpPr>
        <p:spPr/>
        <p:txBody>
          <a:bodyPr/>
          <a:lstStyle/>
          <a:p>
            <a:endParaRPr lang="sv-SE" dirty="0"/>
          </a:p>
        </p:txBody>
      </p:sp>
      <p:sp>
        <p:nvSpPr>
          <p:cNvPr id="4" name="Date Placeholder 3">
            <a:extLst>
              <a:ext uri="{FF2B5EF4-FFF2-40B4-BE49-F238E27FC236}">
                <a16:creationId xmlns:a16="http://schemas.microsoft.com/office/drawing/2014/main" id="{A0392201-790B-57A0-EE8E-76CBA4F6D95C}"/>
              </a:ext>
            </a:extLst>
          </p:cNvPr>
          <p:cNvSpPr>
            <a:spLocks noGrp="1"/>
          </p:cNvSpPr>
          <p:nvPr>
            <p:ph type="dt" idx="1"/>
          </p:nvPr>
        </p:nvSpPr>
        <p:spPr/>
        <p:txBody>
          <a:bodyPr/>
          <a:lstStyle/>
          <a:p>
            <a:fld id="{E6B87596-C125-400C-BFFB-A5CB753D01F9}" type="datetime1">
              <a:rPr lang="sv-SE" smtClean="0"/>
              <a:t>2026-05-22</a:t>
            </a:fld>
            <a:endParaRPr lang="en-US" dirty="0"/>
          </a:p>
        </p:txBody>
      </p:sp>
      <p:sp>
        <p:nvSpPr>
          <p:cNvPr id="5" name="Slide Number Placeholder 4">
            <a:extLst>
              <a:ext uri="{FF2B5EF4-FFF2-40B4-BE49-F238E27FC236}">
                <a16:creationId xmlns:a16="http://schemas.microsoft.com/office/drawing/2014/main" id="{894EE12C-6A3F-383B-53B1-E1DB094488B6}"/>
              </a:ext>
            </a:extLst>
          </p:cNvPr>
          <p:cNvSpPr>
            <a:spLocks noGrp="1"/>
          </p:cNvSpPr>
          <p:nvPr>
            <p:ph type="sldNum" sz="quarter" idx="5"/>
          </p:nvPr>
        </p:nvSpPr>
        <p:spPr/>
        <p:txBody>
          <a:bodyPr/>
          <a:lstStyle/>
          <a:p>
            <a:fld id="{DF397B65-D359-4406-9331-554D6FBDAB0B}" type="slidenum">
              <a:rPr lang="en-US" smtClean="0"/>
              <a:pPr/>
              <a:t>19</a:t>
            </a:fld>
            <a:endParaRPr lang="en-US" dirty="0"/>
          </a:p>
        </p:txBody>
      </p:sp>
    </p:spTree>
    <p:extLst>
      <p:ext uri="{BB962C8B-B14F-4D97-AF65-F5344CB8AC3E}">
        <p14:creationId xmlns:p14="http://schemas.microsoft.com/office/powerpoint/2010/main" val="11177034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739775"/>
            <a:ext cx="5956300" cy="3351213"/>
          </a:xfrm>
        </p:spPr>
      </p:sp>
      <p:sp>
        <p:nvSpPr>
          <p:cNvPr id="3" name="Notes Placeholder 2"/>
          <p:cNvSpPr>
            <a:spLocks noGrp="1"/>
          </p:cNvSpPr>
          <p:nvPr>
            <p:ph type="body" idx="1"/>
          </p:nvPr>
        </p:nvSpPr>
        <p:spPr>
          <a:xfrm>
            <a:off x="679926" y="4387089"/>
            <a:ext cx="5439410" cy="3909864"/>
          </a:xfrm>
        </p:spPr>
        <p:txBody>
          <a:bodyPr/>
          <a:lstStyle/>
          <a:p>
            <a:endParaRPr lang="sv-SE" dirty="0"/>
          </a:p>
        </p:txBody>
      </p:sp>
      <p:sp>
        <p:nvSpPr>
          <p:cNvPr id="5" name="Slide Number Placeholder 4"/>
          <p:cNvSpPr>
            <a:spLocks noGrp="1"/>
          </p:cNvSpPr>
          <p:nvPr>
            <p:ph type="sldNum" sz="quarter" idx="5"/>
          </p:nvPr>
        </p:nvSpPr>
        <p:spPr/>
        <p:txBody>
          <a:bodyPr/>
          <a:lstStyle/>
          <a:p>
            <a:fld id="{DF397B65-D359-4406-9331-554D6FBDAB0B}" type="slidenum">
              <a:rPr lang="en-US" smtClean="0"/>
              <a:pPr/>
              <a:t>2</a:t>
            </a:fld>
            <a:endParaRPr lang="en-US" dirty="0"/>
          </a:p>
        </p:txBody>
      </p:sp>
      <p:sp>
        <p:nvSpPr>
          <p:cNvPr id="6" name="Date Placeholder 3">
            <a:extLst>
              <a:ext uri="{FF2B5EF4-FFF2-40B4-BE49-F238E27FC236}">
                <a16:creationId xmlns:a16="http://schemas.microsoft.com/office/drawing/2014/main" id="{8582A518-CF9E-C997-06D0-67BE15C1D860}"/>
              </a:ext>
            </a:extLst>
          </p:cNvPr>
          <p:cNvSpPr txBox="1">
            <a:spLocks/>
          </p:cNvSpPr>
          <p:nvPr/>
        </p:nvSpPr>
        <p:spPr>
          <a:xfrm>
            <a:off x="5297299" y="36974"/>
            <a:ext cx="1500390" cy="406700"/>
          </a:xfrm>
          <a:prstGeom prst="rect">
            <a:avLst/>
          </a:prstGeom>
        </p:spPr>
        <p:txBody>
          <a:bodyPr vert="horz" lIns="91440" tIns="54000" rIns="91440" bIns="45720" rtlCol="0"/>
          <a:lstStyle>
            <a:defPPr>
              <a:defRPr lang="en-US"/>
            </a:defPPr>
            <a:lvl1pPr marL="0" algn="r" defTabSz="914400" rtl="0" eaLnBrk="1" latinLnBrk="0" hangingPunct="1">
              <a:defRPr sz="800" i="0" kern="1200">
                <a:solidFill>
                  <a:schemeClr val="tx1">
                    <a:lumMod val="50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193D7DC-A005-4E8F-A594-A0F8906FF519}" type="datetime3">
              <a:rPr lang="en-US" smtClean="0"/>
              <a:pPr/>
              <a:t>22 May 2026</a:t>
            </a:fld>
            <a:endParaRPr lang="en-US" dirty="0"/>
          </a:p>
        </p:txBody>
      </p:sp>
    </p:spTree>
    <p:extLst>
      <p:ext uri="{BB962C8B-B14F-4D97-AF65-F5344CB8AC3E}">
        <p14:creationId xmlns:p14="http://schemas.microsoft.com/office/powerpoint/2010/main" val="26981193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E47A9-312A-18D0-7CBD-431ED4BB23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B4473A-EC7D-8E5E-EF2D-0550694EA5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2BCBB9-965D-48DF-2EE1-1AC826B88AFF}"/>
              </a:ext>
            </a:extLst>
          </p:cNvPr>
          <p:cNvSpPr>
            <a:spLocks noGrp="1"/>
          </p:cNvSpPr>
          <p:nvPr>
            <p:ph type="body" idx="1"/>
          </p:nvPr>
        </p:nvSpPr>
        <p:spPr/>
        <p:txBody>
          <a:bodyPr/>
          <a:lstStyle/>
          <a:p>
            <a:endParaRPr lang="sv-SE" dirty="0"/>
          </a:p>
        </p:txBody>
      </p:sp>
      <p:sp>
        <p:nvSpPr>
          <p:cNvPr id="4" name="Date Placeholder 3">
            <a:extLst>
              <a:ext uri="{FF2B5EF4-FFF2-40B4-BE49-F238E27FC236}">
                <a16:creationId xmlns:a16="http://schemas.microsoft.com/office/drawing/2014/main" id="{F01BD6BC-A95C-F3F0-3907-D26886DF2996}"/>
              </a:ext>
            </a:extLst>
          </p:cNvPr>
          <p:cNvSpPr>
            <a:spLocks noGrp="1"/>
          </p:cNvSpPr>
          <p:nvPr>
            <p:ph type="dt" idx="1"/>
          </p:nvPr>
        </p:nvSpPr>
        <p:spPr/>
        <p:txBody>
          <a:bodyPr/>
          <a:lstStyle/>
          <a:p>
            <a:fld id="{00859523-E402-431A-8EB7-707146FEA491}" type="datetime1">
              <a:rPr lang="sv-SE" smtClean="0"/>
              <a:t>2026-05-22</a:t>
            </a:fld>
            <a:endParaRPr lang="en-US" dirty="0"/>
          </a:p>
        </p:txBody>
      </p:sp>
      <p:sp>
        <p:nvSpPr>
          <p:cNvPr id="5" name="Slide Number Placeholder 4">
            <a:extLst>
              <a:ext uri="{FF2B5EF4-FFF2-40B4-BE49-F238E27FC236}">
                <a16:creationId xmlns:a16="http://schemas.microsoft.com/office/drawing/2014/main" id="{B18258E2-726F-D16B-CB27-BA1F80FE110D}"/>
              </a:ext>
            </a:extLst>
          </p:cNvPr>
          <p:cNvSpPr>
            <a:spLocks noGrp="1"/>
          </p:cNvSpPr>
          <p:nvPr>
            <p:ph type="sldNum" sz="quarter" idx="5"/>
          </p:nvPr>
        </p:nvSpPr>
        <p:spPr/>
        <p:txBody>
          <a:bodyPr/>
          <a:lstStyle/>
          <a:p>
            <a:fld id="{DF397B65-D359-4406-9331-554D6FBDAB0B}" type="slidenum">
              <a:rPr lang="en-US" smtClean="0"/>
              <a:pPr/>
              <a:t>20</a:t>
            </a:fld>
            <a:endParaRPr lang="en-US" dirty="0"/>
          </a:p>
        </p:txBody>
      </p:sp>
    </p:spTree>
    <p:extLst>
      <p:ext uri="{BB962C8B-B14F-4D97-AF65-F5344CB8AC3E}">
        <p14:creationId xmlns:p14="http://schemas.microsoft.com/office/powerpoint/2010/main" val="29333361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7AB241-8929-9680-3E2E-1BF50F13C6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FF2B00-32DD-81F2-C617-9CCFCDB26D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217817-5115-46CB-486E-4FF293D1FB47}"/>
              </a:ext>
            </a:extLst>
          </p:cNvPr>
          <p:cNvSpPr>
            <a:spLocks noGrp="1"/>
          </p:cNvSpPr>
          <p:nvPr>
            <p:ph type="body" idx="1"/>
          </p:nvPr>
        </p:nvSpPr>
        <p:spPr/>
        <p:txBody>
          <a:bodyPr/>
          <a:lstStyle/>
          <a:p>
            <a:endParaRPr lang="sv-SE" dirty="0"/>
          </a:p>
        </p:txBody>
      </p:sp>
      <p:sp>
        <p:nvSpPr>
          <p:cNvPr id="4" name="Date Placeholder 3">
            <a:extLst>
              <a:ext uri="{FF2B5EF4-FFF2-40B4-BE49-F238E27FC236}">
                <a16:creationId xmlns:a16="http://schemas.microsoft.com/office/drawing/2014/main" id="{15C0FB64-9128-8480-F583-E29C0D7166A0}"/>
              </a:ext>
            </a:extLst>
          </p:cNvPr>
          <p:cNvSpPr>
            <a:spLocks noGrp="1"/>
          </p:cNvSpPr>
          <p:nvPr>
            <p:ph type="dt" idx="1"/>
          </p:nvPr>
        </p:nvSpPr>
        <p:spPr/>
        <p:txBody>
          <a:bodyPr/>
          <a:lstStyle/>
          <a:p>
            <a:fld id="{50E7EE22-47D0-43DA-AF9F-DC91402BB876}" type="datetime1">
              <a:rPr lang="sv-SE" smtClean="0"/>
              <a:t>2026-05-22</a:t>
            </a:fld>
            <a:endParaRPr lang="en-US" dirty="0"/>
          </a:p>
        </p:txBody>
      </p:sp>
      <p:sp>
        <p:nvSpPr>
          <p:cNvPr id="5" name="Slide Number Placeholder 4">
            <a:extLst>
              <a:ext uri="{FF2B5EF4-FFF2-40B4-BE49-F238E27FC236}">
                <a16:creationId xmlns:a16="http://schemas.microsoft.com/office/drawing/2014/main" id="{E25FD715-F102-FAE2-80C1-978501610FC1}"/>
              </a:ext>
            </a:extLst>
          </p:cNvPr>
          <p:cNvSpPr>
            <a:spLocks noGrp="1"/>
          </p:cNvSpPr>
          <p:nvPr>
            <p:ph type="sldNum" sz="quarter" idx="5"/>
          </p:nvPr>
        </p:nvSpPr>
        <p:spPr/>
        <p:txBody>
          <a:bodyPr/>
          <a:lstStyle/>
          <a:p>
            <a:fld id="{DF397B65-D359-4406-9331-554D6FBDAB0B}" type="slidenum">
              <a:rPr lang="en-US" smtClean="0"/>
              <a:pPr/>
              <a:t>21</a:t>
            </a:fld>
            <a:endParaRPr lang="en-US" dirty="0"/>
          </a:p>
        </p:txBody>
      </p:sp>
    </p:spTree>
    <p:extLst>
      <p:ext uri="{BB962C8B-B14F-4D97-AF65-F5344CB8AC3E}">
        <p14:creationId xmlns:p14="http://schemas.microsoft.com/office/powerpoint/2010/main" val="13992886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69E72-B455-ED77-59CE-8BC093655B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21AAE2-E2A8-9FEF-D03E-971E56C307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20B1D4-F177-B4F3-4417-590E863AECD4}"/>
              </a:ext>
            </a:extLst>
          </p:cNvPr>
          <p:cNvSpPr>
            <a:spLocks noGrp="1"/>
          </p:cNvSpPr>
          <p:nvPr>
            <p:ph type="body" idx="1"/>
          </p:nvPr>
        </p:nvSpPr>
        <p:spPr/>
        <p:txBody>
          <a:bodyPr/>
          <a:lstStyle/>
          <a:p>
            <a:endParaRPr lang="sv-SE" dirty="0"/>
          </a:p>
        </p:txBody>
      </p:sp>
      <p:sp>
        <p:nvSpPr>
          <p:cNvPr id="4" name="Date Placeholder 3">
            <a:extLst>
              <a:ext uri="{FF2B5EF4-FFF2-40B4-BE49-F238E27FC236}">
                <a16:creationId xmlns:a16="http://schemas.microsoft.com/office/drawing/2014/main" id="{976D91A0-C63D-F93E-F644-816E02537868}"/>
              </a:ext>
            </a:extLst>
          </p:cNvPr>
          <p:cNvSpPr>
            <a:spLocks noGrp="1"/>
          </p:cNvSpPr>
          <p:nvPr>
            <p:ph type="dt" idx="1"/>
          </p:nvPr>
        </p:nvSpPr>
        <p:spPr/>
        <p:txBody>
          <a:bodyPr/>
          <a:lstStyle/>
          <a:p>
            <a:fld id="{882E7EF5-B423-4DDB-84A1-6F3837A7CA63}" type="datetime1">
              <a:rPr lang="sv-SE" smtClean="0"/>
              <a:t>2026-05-22</a:t>
            </a:fld>
            <a:endParaRPr lang="en-US" dirty="0"/>
          </a:p>
        </p:txBody>
      </p:sp>
      <p:sp>
        <p:nvSpPr>
          <p:cNvPr id="5" name="Slide Number Placeholder 4">
            <a:extLst>
              <a:ext uri="{FF2B5EF4-FFF2-40B4-BE49-F238E27FC236}">
                <a16:creationId xmlns:a16="http://schemas.microsoft.com/office/drawing/2014/main" id="{4AAFE0CF-2217-8162-ABAC-019C30A8ACEF}"/>
              </a:ext>
            </a:extLst>
          </p:cNvPr>
          <p:cNvSpPr>
            <a:spLocks noGrp="1"/>
          </p:cNvSpPr>
          <p:nvPr>
            <p:ph type="sldNum" sz="quarter" idx="5"/>
          </p:nvPr>
        </p:nvSpPr>
        <p:spPr/>
        <p:txBody>
          <a:bodyPr/>
          <a:lstStyle/>
          <a:p>
            <a:fld id="{DF397B65-D359-4406-9331-554D6FBDAB0B}" type="slidenum">
              <a:rPr lang="en-US" smtClean="0"/>
              <a:pPr/>
              <a:t>22</a:t>
            </a:fld>
            <a:endParaRPr lang="en-US" dirty="0"/>
          </a:p>
        </p:txBody>
      </p:sp>
    </p:spTree>
    <p:extLst>
      <p:ext uri="{BB962C8B-B14F-4D97-AF65-F5344CB8AC3E}">
        <p14:creationId xmlns:p14="http://schemas.microsoft.com/office/powerpoint/2010/main" val="14152359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a:p>
        </p:txBody>
      </p:sp>
      <p:sp>
        <p:nvSpPr>
          <p:cNvPr id="4" name="Date Placeholder 3"/>
          <p:cNvSpPr>
            <a:spLocks noGrp="1"/>
          </p:cNvSpPr>
          <p:nvPr>
            <p:ph type="dt" idx="1"/>
          </p:nvPr>
        </p:nvSpPr>
        <p:spPr/>
        <p:txBody>
          <a:bodyPr/>
          <a:lstStyle/>
          <a:p>
            <a:fld id="{3D40B4C9-CCD8-47FD-AB41-F4676C28D006}" type="datetime1">
              <a:rPr lang="sv-SE" smtClean="0"/>
              <a:t>2026-05-22</a:t>
            </a:fld>
            <a:endParaRPr lang="en-US" dirty="0"/>
          </a:p>
        </p:txBody>
      </p:sp>
      <p:sp>
        <p:nvSpPr>
          <p:cNvPr id="5" name="Slide Number Placeholder 4"/>
          <p:cNvSpPr>
            <a:spLocks noGrp="1"/>
          </p:cNvSpPr>
          <p:nvPr>
            <p:ph type="sldNum" sz="quarter" idx="5"/>
          </p:nvPr>
        </p:nvSpPr>
        <p:spPr/>
        <p:txBody>
          <a:bodyPr/>
          <a:lstStyle/>
          <a:p>
            <a:fld id="{DF397B65-D359-4406-9331-554D6FBDAB0B}" type="slidenum">
              <a:rPr lang="en-US" smtClean="0"/>
              <a:pPr/>
              <a:t>23</a:t>
            </a:fld>
            <a:endParaRPr lang="en-US" dirty="0"/>
          </a:p>
        </p:txBody>
      </p:sp>
    </p:spTree>
    <p:extLst>
      <p:ext uri="{BB962C8B-B14F-4D97-AF65-F5344CB8AC3E}">
        <p14:creationId xmlns:p14="http://schemas.microsoft.com/office/powerpoint/2010/main" val="17157337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C55D2-CFA1-274C-ABF4-5CA1DF40E5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CC228C-A004-7F36-0EFB-116553844B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90C6F3-7D1E-61A3-28AD-3A8F42EC3453}"/>
              </a:ext>
            </a:extLst>
          </p:cNvPr>
          <p:cNvSpPr>
            <a:spLocks noGrp="1"/>
          </p:cNvSpPr>
          <p:nvPr>
            <p:ph type="body" idx="1"/>
          </p:nvPr>
        </p:nvSpPr>
        <p:spPr/>
        <p:txBody>
          <a:bodyPr/>
          <a:lstStyle/>
          <a:p>
            <a:endParaRPr lang="sv-SE" dirty="0"/>
          </a:p>
        </p:txBody>
      </p:sp>
      <p:sp>
        <p:nvSpPr>
          <p:cNvPr id="4" name="Date Placeholder 3">
            <a:extLst>
              <a:ext uri="{FF2B5EF4-FFF2-40B4-BE49-F238E27FC236}">
                <a16:creationId xmlns:a16="http://schemas.microsoft.com/office/drawing/2014/main" id="{346742BE-271F-CE3A-09E7-07ADD0B7DDD0}"/>
              </a:ext>
            </a:extLst>
          </p:cNvPr>
          <p:cNvSpPr>
            <a:spLocks noGrp="1"/>
          </p:cNvSpPr>
          <p:nvPr>
            <p:ph type="dt" idx="1"/>
          </p:nvPr>
        </p:nvSpPr>
        <p:spPr/>
        <p:txBody>
          <a:bodyPr/>
          <a:lstStyle/>
          <a:p>
            <a:fld id="{0719E8BF-7ED5-43C2-8BF0-A68ED0CC7A06}" type="datetime1">
              <a:rPr lang="sv-SE" smtClean="0"/>
              <a:t>2026-05-22</a:t>
            </a:fld>
            <a:endParaRPr lang="en-US" dirty="0"/>
          </a:p>
        </p:txBody>
      </p:sp>
      <p:sp>
        <p:nvSpPr>
          <p:cNvPr id="5" name="Slide Number Placeholder 4">
            <a:extLst>
              <a:ext uri="{FF2B5EF4-FFF2-40B4-BE49-F238E27FC236}">
                <a16:creationId xmlns:a16="http://schemas.microsoft.com/office/drawing/2014/main" id="{DD113E29-7454-605C-1615-66B3E98B4824}"/>
              </a:ext>
            </a:extLst>
          </p:cNvPr>
          <p:cNvSpPr>
            <a:spLocks noGrp="1"/>
          </p:cNvSpPr>
          <p:nvPr>
            <p:ph type="sldNum" sz="quarter" idx="5"/>
          </p:nvPr>
        </p:nvSpPr>
        <p:spPr/>
        <p:txBody>
          <a:bodyPr/>
          <a:lstStyle/>
          <a:p>
            <a:fld id="{DF397B65-D359-4406-9331-554D6FBDAB0B}" type="slidenum">
              <a:rPr lang="en-US" smtClean="0"/>
              <a:pPr/>
              <a:t>3</a:t>
            </a:fld>
            <a:endParaRPr lang="en-US" dirty="0"/>
          </a:p>
        </p:txBody>
      </p:sp>
    </p:spTree>
    <p:extLst>
      <p:ext uri="{BB962C8B-B14F-4D97-AF65-F5344CB8AC3E}">
        <p14:creationId xmlns:p14="http://schemas.microsoft.com/office/powerpoint/2010/main" val="21228667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endParaRPr lang="en-US" sz="1000" dirty="0">
              <a:latin typeface="Archivo" pitchFamily="2" charset="0"/>
              <a:cs typeface="Archivo" pitchFamily="2" charset="0"/>
            </a:endParaRPr>
          </a:p>
        </p:txBody>
      </p:sp>
    </p:spTree>
    <p:extLst>
      <p:ext uri="{BB962C8B-B14F-4D97-AF65-F5344CB8AC3E}">
        <p14:creationId xmlns:p14="http://schemas.microsoft.com/office/powerpoint/2010/main" val="4460359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862013"/>
            <a:ext cx="5957887" cy="3351212"/>
          </a:xfrm>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fld id="{5CF0F9D1-42FF-410F-9E63-6C6AA63B80AE}" type="datetime1">
              <a:rPr lang="sv-SE" smtClean="0"/>
              <a:t>2026-05-22</a:t>
            </a:fld>
            <a:endParaRPr lang="en-US"/>
          </a:p>
        </p:txBody>
      </p:sp>
      <p:sp>
        <p:nvSpPr>
          <p:cNvPr id="5" name="Slide Number Placeholder 4"/>
          <p:cNvSpPr>
            <a:spLocks noGrp="1"/>
          </p:cNvSpPr>
          <p:nvPr>
            <p:ph type="sldNum" sz="quarter" idx="5"/>
          </p:nvPr>
        </p:nvSpPr>
        <p:spPr/>
        <p:txBody>
          <a:bodyPr/>
          <a:lstStyle/>
          <a:p>
            <a:fld id="{DF397B65-D359-4406-9331-554D6FBDAB0B}" type="slidenum">
              <a:rPr lang="en-US" smtClean="0"/>
              <a:pPr/>
              <a:t>5</a:t>
            </a:fld>
            <a:endParaRPr lang="en-US"/>
          </a:p>
        </p:txBody>
      </p:sp>
    </p:spTree>
    <p:extLst>
      <p:ext uri="{BB962C8B-B14F-4D97-AF65-F5344CB8AC3E}">
        <p14:creationId xmlns:p14="http://schemas.microsoft.com/office/powerpoint/2010/main" val="35393375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862013"/>
            <a:ext cx="5957887" cy="3351212"/>
          </a:xfrm>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fld id="{02E952ED-869A-49E4-8DA1-76CE70A27F8B}" type="datetime1">
              <a:rPr lang="sv-SE" smtClean="0"/>
              <a:t>2026-05-22</a:t>
            </a:fld>
            <a:endParaRPr lang="en-US"/>
          </a:p>
        </p:txBody>
      </p:sp>
      <p:sp>
        <p:nvSpPr>
          <p:cNvPr id="5" name="Slide Number Placeholder 4"/>
          <p:cNvSpPr>
            <a:spLocks noGrp="1"/>
          </p:cNvSpPr>
          <p:nvPr>
            <p:ph type="sldNum" sz="quarter" idx="5"/>
          </p:nvPr>
        </p:nvSpPr>
        <p:spPr/>
        <p:txBody>
          <a:bodyPr/>
          <a:lstStyle/>
          <a:p>
            <a:fld id="{DF397B65-D359-4406-9331-554D6FBDAB0B}" type="slidenum">
              <a:rPr lang="en-US" smtClean="0"/>
              <a:pPr/>
              <a:t>6</a:t>
            </a:fld>
            <a:endParaRPr lang="en-US"/>
          </a:p>
        </p:txBody>
      </p:sp>
    </p:spTree>
    <p:extLst>
      <p:ext uri="{BB962C8B-B14F-4D97-AF65-F5344CB8AC3E}">
        <p14:creationId xmlns:p14="http://schemas.microsoft.com/office/powerpoint/2010/main" val="22390297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862013"/>
            <a:ext cx="5957887" cy="3351212"/>
          </a:xfrm>
        </p:spPr>
      </p:sp>
      <p:sp>
        <p:nvSpPr>
          <p:cNvPr id="3" name="Notes Placeholder 2"/>
          <p:cNvSpPr>
            <a:spLocks noGrp="1"/>
          </p:cNvSpPr>
          <p:nvPr>
            <p:ph type="body" idx="1"/>
          </p:nvPr>
        </p:nvSpPr>
        <p:spPr/>
        <p:txBody>
          <a:bodyPr/>
          <a:lstStyle/>
          <a:p>
            <a:endParaRPr lang="sv-SE" dirty="0"/>
          </a:p>
        </p:txBody>
      </p:sp>
      <p:sp>
        <p:nvSpPr>
          <p:cNvPr id="4" name="Date Placeholder 3"/>
          <p:cNvSpPr>
            <a:spLocks noGrp="1"/>
          </p:cNvSpPr>
          <p:nvPr>
            <p:ph type="dt" idx="1"/>
          </p:nvPr>
        </p:nvSpPr>
        <p:spPr/>
        <p:txBody>
          <a:bodyPr/>
          <a:lstStyle/>
          <a:p>
            <a:pPr defTabSz="604125">
              <a:defRPr/>
            </a:pPr>
            <a:fld id="{E4DCDB2F-CCF2-4301-A512-7849DB928946}" type="datetime1">
              <a:rPr lang="sv-SE" sz="600" smtClean="0">
                <a:solidFill>
                  <a:srgbClr val="91989C">
                    <a:lumMod val="50000"/>
                  </a:srgbClr>
                </a:solidFill>
                <a:latin typeface="Arial" panose="020B0604020202020204" pitchFamily="34" charset="0"/>
                <a:cs typeface="Arial" panose="020B0604020202020204" pitchFamily="34" charset="0"/>
              </a:rPr>
              <a:t>2026-05-22</a:t>
            </a:fld>
            <a:endParaRPr lang="en-US" sz="600">
              <a:solidFill>
                <a:srgbClr val="91989C">
                  <a:lumMod val="50000"/>
                </a:srgbClr>
              </a:solidFill>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5"/>
          </p:nvPr>
        </p:nvSpPr>
        <p:spPr/>
        <p:txBody>
          <a:bodyPr/>
          <a:lstStyle/>
          <a:p>
            <a:pPr algn="ctr" defTabSz="604125">
              <a:defRPr/>
            </a:pPr>
            <a:fld id="{DF397B65-D359-4406-9331-554D6FBDAB0B}" type="slidenum">
              <a:rPr lang="en-US" sz="600">
                <a:solidFill>
                  <a:srgbClr val="91989C">
                    <a:lumMod val="50000"/>
                  </a:srgbClr>
                </a:solidFill>
                <a:latin typeface="Arial" panose="020B0604020202020204" pitchFamily="34" charset="0"/>
                <a:cs typeface="Arial" panose="020B0604020202020204" pitchFamily="34" charset="0"/>
              </a:rPr>
              <a:pPr algn="ctr" defTabSz="604125">
                <a:defRPr/>
              </a:pPr>
              <a:t>7</a:t>
            </a:fld>
            <a:endParaRPr lang="en-US" sz="600">
              <a:solidFill>
                <a:srgbClr val="91989C">
                  <a:lumMod val="50000"/>
                </a:srgb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077481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Platshållare för datum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D8255E-E877-46FB-A41F-05D053215BD4}" type="datetime1">
              <a:rPr kumimoji="0" lang="sv-SE" sz="800" b="0" i="0" u="none" strike="noStrike" kern="1200" cap="none" spc="0" normalizeH="0" baseline="0" noProof="0" smtClean="0">
                <a:ln>
                  <a:noFill/>
                </a:ln>
                <a:solidFill>
                  <a:srgbClr val="91989C">
                    <a:lumMod val="50000"/>
                  </a:srgbClr>
                </a:solidFill>
                <a:effectLst/>
                <a:uLnTx/>
                <a:uFillTx/>
                <a:latin typeface="Arial" panose="020B0604020202020204" pitchFamily="34" charset="0"/>
                <a:ea typeface="+mn-ea"/>
                <a:cs typeface="Arial" panose="020B0604020202020204" pitchFamily="34" charset="0"/>
              </a:rPr>
              <a:t>2026-05-22</a:t>
            </a:fld>
            <a:endParaRPr kumimoji="0" lang="en-US" sz="800" b="0" i="0" u="none" strike="noStrike" kern="1200" cap="none" spc="0" normalizeH="0" baseline="0" noProof="0" dirty="0">
              <a:ln>
                <a:noFill/>
              </a:ln>
              <a:solidFill>
                <a:srgbClr val="91989C">
                  <a:lumMod val="50000"/>
                </a:srgbClr>
              </a:solidFill>
              <a:effectLst/>
              <a:uLnTx/>
              <a:uFillTx/>
              <a:latin typeface="Arial" panose="020B0604020202020204" pitchFamily="34" charset="0"/>
              <a:ea typeface="+mn-ea"/>
              <a:cs typeface="Arial" panose="020B0604020202020204" pitchFamily="34" charset="0"/>
            </a:endParaRPr>
          </a:p>
        </p:txBody>
      </p:sp>
      <p:sp>
        <p:nvSpPr>
          <p:cNvPr id="5" name="Platshållare för bildnummer 4"/>
          <p:cNvSpPr>
            <a:spLocks noGrp="1"/>
          </p:cNvSpPr>
          <p:nvPr>
            <p:ph type="sldNum" sz="quarter" idx="5"/>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DF397B65-D359-4406-9331-554D6FBDAB0B}" type="slidenum">
              <a:rPr kumimoji="0" lang="en-US" sz="800" b="0" i="0" u="none" strike="noStrike" kern="1200" cap="none" spc="0" normalizeH="0" baseline="0" noProof="0" smtClean="0">
                <a:ln>
                  <a:noFill/>
                </a:ln>
                <a:solidFill>
                  <a:srgbClr val="91989C">
                    <a:lumMod val="50000"/>
                  </a:srgbClr>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8</a:t>
            </a:fld>
            <a:endParaRPr kumimoji="0" lang="en-US" sz="800" b="0" i="0" u="none" strike="noStrike" kern="1200" cap="none" spc="0" normalizeH="0" baseline="0" noProof="0" dirty="0">
              <a:ln>
                <a:noFill/>
              </a:ln>
              <a:solidFill>
                <a:srgbClr val="91989C">
                  <a:lumMod val="50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8924956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862013"/>
            <a:ext cx="5957887" cy="3351212"/>
          </a:xfrm>
        </p:spPr>
      </p:sp>
      <p:sp>
        <p:nvSpPr>
          <p:cNvPr id="3" name="Notes Placeholder 2"/>
          <p:cNvSpPr>
            <a:spLocks noGrp="1"/>
          </p:cNvSpPr>
          <p:nvPr>
            <p:ph type="body" idx="1"/>
          </p:nvPr>
        </p:nvSpPr>
        <p:spPr/>
        <p:txBody>
          <a:bodyPr/>
          <a:lstStyle/>
          <a:p>
            <a:endParaRPr lang="en-US" dirty="0">
              <a:latin typeface="Calibri"/>
              <a:ea typeface="Calibri"/>
              <a:cs typeface="Calibri"/>
            </a:endParaRPr>
          </a:p>
        </p:txBody>
      </p:sp>
      <p:sp>
        <p:nvSpPr>
          <p:cNvPr id="4" name="Date Placeholder 3"/>
          <p:cNvSpPr>
            <a:spLocks noGrp="1"/>
          </p:cNvSpPr>
          <p:nvPr>
            <p:ph type="dt" idx="1"/>
          </p:nvPr>
        </p:nvSpPr>
        <p:spPr/>
        <p:txBody>
          <a:bodyPr/>
          <a:lstStyle/>
          <a:p>
            <a:fld id="{B694D06F-BB7B-4871-B411-6066C673F752}" type="datetime1">
              <a:rPr lang="sv-SE" smtClean="0"/>
              <a:t>2026-05-22</a:t>
            </a:fld>
            <a:endParaRPr lang="en-US"/>
          </a:p>
        </p:txBody>
      </p:sp>
      <p:sp>
        <p:nvSpPr>
          <p:cNvPr id="5" name="Slide Number Placeholder 4"/>
          <p:cNvSpPr>
            <a:spLocks noGrp="1"/>
          </p:cNvSpPr>
          <p:nvPr>
            <p:ph type="sldNum" sz="quarter" idx="5"/>
          </p:nvPr>
        </p:nvSpPr>
        <p:spPr/>
        <p:txBody>
          <a:bodyPr/>
          <a:lstStyle/>
          <a:p>
            <a:fld id="{DF397B65-D359-4406-9331-554D6FBDAB0B}" type="slidenum">
              <a:rPr lang="en-US" smtClean="0"/>
              <a:pPr/>
              <a:t>9</a:t>
            </a:fld>
            <a:endParaRPr lang="en-US"/>
          </a:p>
        </p:txBody>
      </p:sp>
    </p:spTree>
    <p:extLst>
      <p:ext uri="{BB962C8B-B14F-4D97-AF65-F5344CB8AC3E}">
        <p14:creationId xmlns:p14="http://schemas.microsoft.com/office/powerpoint/2010/main" val="32239731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slideMaster" Target="../slideMasters/slideMaster2.xml"/><Relationship Id="rId1" Type="http://schemas.openxmlformats.org/officeDocument/2006/relationships/tags" Target="../tags/tag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slideMaster" Target="../slideMasters/slideMaster3.xml"/><Relationship Id="rId1" Type="http://schemas.openxmlformats.org/officeDocument/2006/relationships/tags" Target="../tags/tag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4" name="Bildobjekt 8"/>
          <p:cNvPicPr preferRelativeResize="0">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49840" y="6035040"/>
            <a:ext cx="1596644" cy="540000"/>
          </a:xfrm>
          <a:prstGeom prst="rect">
            <a:avLst/>
          </a:prstGeom>
          <a:solidFill>
            <a:srgbClr val="FFFFFF"/>
          </a:solidFill>
        </p:spPr>
      </p:pic>
      <p:sp>
        <p:nvSpPr>
          <p:cNvPr id="12" name="Picture Placeholder 14"/>
          <p:cNvSpPr>
            <a:spLocks noGrp="1"/>
          </p:cNvSpPr>
          <p:nvPr>
            <p:ph type="pic" sz="quarter" idx="15" hasCustomPrompt="1"/>
          </p:nvPr>
        </p:nvSpPr>
        <p:spPr>
          <a:xfrm>
            <a:off x="0" y="521208"/>
            <a:ext cx="12192000" cy="3699164"/>
          </a:xfrm>
        </p:spPr>
        <p:txBody>
          <a:bodyPr anchor="ctr"/>
          <a:lstStyle>
            <a:lvl1pPr marL="0" indent="0" algn="ctr">
              <a:buNone/>
              <a:defRPr sz="1400" baseline="0"/>
            </a:lvl1pPr>
          </a:lstStyle>
          <a:p>
            <a:r>
              <a:rPr lang="en-US" dirty="0"/>
              <a:t>Click to add picture</a:t>
            </a:r>
          </a:p>
        </p:txBody>
      </p:sp>
      <p:sp>
        <p:nvSpPr>
          <p:cNvPr id="16" name="Subtitle 2"/>
          <p:cNvSpPr>
            <a:spLocks noGrp="1"/>
          </p:cNvSpPr>
          <p:nvPr>
            <p:ph type="subTitle" idx="1" hasCustomPrompt="1"/>
          </p:nvPr>
        </p:nvSpPr>
        <p:spPr>
          <a:xfrm>
            <a:off x="591793" y="5183739"/>
            <a:ext cx="11637293" cy="324000"/>
          </a:xfrm>
        </p:spPr>
        <p:txBody>
          <a:bodyPr/>
          <a:lstStyle>
            <a:lvl1pPr marL="0" indent="0" algn="l">
              <a:spcBef>
                <a:spcPts val="0"/>
              </a:spcBef>
              <a:spcAft>
                <a:spcPts val="0"/>
              </a:spcAft>
              <a:buNone/>
              <a:defRPr sz="2400">
                <a:solidFill>
                  <a:schemeClr val="accent1"/>
                </a:solidFill>
                <a:latin typeface="Archivo Light" pitchFamily="2" charset="0"/>
                <a:cs typeface="Archivo ExtraBold"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dirty="0"/>
              <a:t>Click to add name</a:t>
            </a:r>
          </a:p>
        </p:txBody>
      </p:sp>
      <p:sp>
        <p:nvSpPr>
          <p:cNvPr id="17" name="Title 1"/>
          <p:cNvSpPr>
            <a:spLocks noGrp="1"/>
          </p:cNvSpPr>
          <p:nvPr>
            <p:ph type="ctrTitle"/>
          </p:nvPr>
        </p:nvSpPr>
        <p:spPr>
          <a:xfrm>
            <a:off x="591793" y="4647905"/>
            <a:ext cx="11637293" cy="528703"/>
          </a:xfrm>
        </p:spPr>
        <p:txBody>
          <a:bodyPr anchor="t">
            <a:normAutofit/>
          </a:bodyPr>
          <a:lstStyle>
            <a:lvl1pPr algn="l">
              <a:defRPr sz="3400" spc="-30" baseline="0">
                <a:solidFill>
                  <a:schemeClr val="accent1"/>
                </a:solidFill>
                <a:latin typeface="Archivo SemiBold" pitchFamily="2" charset="0"/>
                <a:cs typeface="Archivo SemiBold" pitchFamily="2" charset="0"/>
              </a:defRPr>
            </a:lvl1pPr>
          </a:lstStyle>
          <a:p>
            <a:r>
              <a:rPr lang="en-US" noProof="0"/>
              <a:t>Click to edit Master title style</a:t>
            </a:r>
            <a:endParaRPr lang="en-US" noProof="0" dirty="0"/>
          </a:p>
        </p:txBody>
      </p:sp>
      <p:sp>
        <p:nvSpPr>
          <p:cNvPr id="4" name="Date Placeholder 3"/>
          <p:cNvSpPr>
            <a:spLocks noGrp="1"/>
          </p:cNvSpPr>
          <p:nvPr>
            <p:ph type="dt" sz="half" idx="10"/>
          </p:nvPr>
        </p:nvSpPr>
        <p:spPr>
          <a:xfrm>
            <a:off x="591793" y="6428232"/>
            <a:ext cx="1224000" cy="216000"/>
          </a:xfrm>
        </p:spPr>
        <p:txBody>
          <a:bodyPr/>
          <a:lstStyle/>
          <a:p>
            <a:r>
              <a:rPr lang="en-US" noProof="0"/>
              <a:t>June, 2026</a:t>
            </a:r>
            <a:endParaRPr lang="en-US" noProof="0" dirty="0"/>
          </a:p>
        </p:txBody>
      </p:sp>
      <p:sp>
        <p:nvSpPr>
          <p:cNvPr id="6" name="Slide Number Placeholder 5"/>
          <p:cNvSpPr>
            <a:spLocks noGrp="1"/>
          </p:cNvSpPr>
          <p:nvPr>
            <p:ph type="sldNum" sz="quarter" idx="12"/>
          </p:nvPr>
        </p:nvSpPr>
        <p:spPr>
          <a:xfrm>
            <a:off x="116733" y="6428232"/>
            <a:ext cx="396000" cy="216000"/>
          </a:xfrm>
        </p:spPr>
        <p:txBody>
          <a:bodyPr/>
          <a:lstStyle/>
          <a:p>
            <a:fld id="{7E74F4B1-9ADB-4B50-83D6-797B7B30BEA4}" type="slidenum">
              <a:rPr lang="en-US" noProof="0" smtClean="0"/>
              <a:t>‹#›</a:t>
            </a:fld>
            <a:endParaRPr lang="en-US" noProof="0" dirty="0"/>
          </a:p>
        </p:txBody>
      </p:sp>
      <p:sp>
        <p:nvSpPr>
          <p:cNvPr id="5" name="Footer Placeholder 4"/>
          <p:cNvSpPr>
            <a:spLocks noGrp="1"/>
          </p:cNvSpPr>
          <p:nvPr>
            <p:ph type="ftr" sz="quarter" idx="11"/>
          </p:nvPr>
        </p:nvSpPr>
        <p:spPr>
          <a:xfrm>
            <a:off x="1907465" y="6428232"/>
            <a:ext cx="3240000" cy="216000"/>
          </a:xfrm>
        </p:spPr>
        <p:txBody>
          <a:bodyPr anchor="b" anchorCtr="0"/>
          <a:lstStyle/>
          <a:p>
            <a:r>
              <a:rPr lang="en-US"/>
              <a:t>ALV – June Roadshow 2026</a:t>
            </a:r>
            <a:endParaRPr lang="en-US" dirty="0"/>
          </a:p>
        </p:txBody>
      </p:sp>
      <p:sp>
        <p:nvSpPr>
          <p:cNvPr id="9" name="Subtitle 2">
            <a:extLst>
              <a:ext uri="{FF2B5EF4-FFF2-40B4-BE49-F238E27FC236}">
                <a16:creationId xmlns:a16="http://schemas.microsoft.com/office/drawing/2014/main" id="{12A063C5-B548-46E7-A03A-50A5587B5004}"/>
              </a:ext>
            </a:extLst>
          </p:cNvPr>
          <p:cNvSpPr txBox="1">
            <a:spLocks/>
          </p:cNvSpPr>
          <p:nvPr userDrawn="1"/>
        </p:nvSpPr>
        <p:spPr>
          <a:xfrm>
            <a:off x="591793" y="5609389"/>
            <a:ext cx="11637293" cy="324000"/>
          </a:xfrm>
          <a:prstGeom prst="rect">
            <a:avLst/>
          </a:prstGeom>
        </p:spPr>
        <p:txBody>
          <a:bodyPr vert="horz" lIns="0" tIns="0" rIns="0" bIns="0" rtlCol="0">
            <a:noAutofit/>
          </a:bodyPr>
          <a:lstStyle>
            <a:lvl1pPr marL="0" indent="0" algn="l" defTabSz="914400" rtl="0" eaLnBrk="1" latinLnBrk="0" hangingPunct="1">
              <a:lnSpc>
                <a:spcPct val="95000"/>
              </a:lnSpc>
              <a:spcBef>
                <a:spcPts val="0"/>
              </a:spcBef>
              <a:spcAft>
                <a:spcPts val="0"/>
              </a:spcAft>
              <a:buClr>
                <a:schemeClr val="accent1"/>
              </a:buClr>
              <a:buFont typeface="Wingdings" panose="05000000000000000000" pitchFamily="2" charset="2"/>
              <a:buNone/>
              <a:defRPr sz="2400" kern="1200">
                <a:solidFill>
                  <a:schemeClr val="accent1"/>
                </a:solidFill>
                <a:latin typeface="Archivo" pitchFamily="2" charset="0"/>
                <a:ea typeface="+mn-ea"/>
                <a:cs typeface="Archivo" pitchFamily="2" charset="0"/>
              </a:defRPr>
            </a:lvl1pPr>
            <a:lvl2pPr marL="457200" indent="0" algn="ctr" defTabSz="914400" rtl="0" eaLnBrk="1" latinLnBrk="0" hangingPunct="1">
              <a:lnSpc>
                <a:spcPct val="95000"/>
              </a:lnSpc>
              <a:spcBef>
                <a:spcPts val="0"/>
              </a:spcBef>
              <a:spcAft>
                <a:spcPts val="300"/>
              </a:spcAft>
              <a:buClr>
                <a:schemeClr val="accent1"/>
              </a:buClr>
              <a:buFont typeface="Archivo" pitchFamily="2" charset="0"/>
              <a:buNone/>
              <a:defRPr sz="2000" kern="1200">
                <a:solidFill>
                  <a:schemeClr val="tx1">
                    <a:lumMod val="50000"/>
                  </a:schemeClr>
                </a:solidFill>
                <a:latin typeface="Archivo" pitchFamily="2" charset="0"/>
                <a:ea typeface="+mn-ea"/>
                <a:cs typeface="Archivo" pitchFamily="2" charset="0"/>
              </a:defRPr>
            </a:lvl2pPr>
            <a:lvl3pPr marL="914400" indent="0" algn="ctr" defTabSz="914400" rtl="0" eaLnBrk="1" latinLnBrk="0" hangingPunct="1">
              <a:lnSpc>
                <a:spcPct val="95000"/>
              </a:lnSpc>
              <a:spcBef>
                <a:spcPts val="0"/>
              </a:spcBef>
              <a:spcAft>
                <a:spcPts val="300"/>
              </a:spcAft>
              <a:buClr>
                <a:schemeClr val="accent1"/>
              </a:buClr>
              <a:buFont typeface="Archivo" pitchFamily="2" charset="0"/>
              <a:buNone/>
              <a:defRPr sz="1800" kern="1200">
                <a:solidFill>
                  <a:schemeClr val="tx1">
                    <a:lumMod val="50000"/>
                  </a:schemeClr>
                </a:solidFill>
                <a:latin typeface="Archivo" pitchFamily="2" charset="0"/>
                <a:ea typeface="+mn-ea"/>
                <a:cs typeface="Archivo" pitchFamily="2" charset="0"/>
              </a:defRPr>
            </a:lvl3pPr>
            <a:lvl4pPr marL="1371600" indent="0" algn="ctr" defTabSz="914400" rtl="0" eaLnBrk="1" latinLnBrk="0" hangingPunct="1">
              <a:lnSpc>
                <a:spcPct val="95000"/>
              </a:lnSpc>
              <a:spcBef>
                <a:spcPts val="0"/>
              </a:spcBef>
              <a:spcAft>
                <a:spcPts val="300"/>
              </a:spcAft>
              <a:buClr>
                <a:schemeClr val="accent1"/>
              </a:buClr>
              <a:buFont typeface="Archivo" pitchFamily="2" charset="0"/>
              <a:buNone/>
              <a:defRPr sz="1600" kern="1200">
                <a:solidFill>
                  <a:schemeClr val="tx1">
                    <a:lumMod val="50000"/>
                  </a:schemeClr>
                </a:solidFill>
                <a:latin typeface="Archivo" pitchFamily="2" charset="0"/>
                <a:ea typeface="+mn-ea"/>
                <a:cs typeface="Archivo" pitchFamily="2" charset="0"/>
              </a:defRPr>
            </a:lvl4pPr>
            <a:lvl5pPr marL="1828800" indent="0" algn="ctr" defTabSz="914400" rtl="0" eaLnBrk="1" latinLnBrk="0" hangingPunct="1">
              <a:lnSpc>
                <a:spcPct val="95000"/>
              </a:lnSpc>
              <a:spcBef>
                <a:spcPts val="0"/>
              </a:spcBef>
              <a:spcAft>
                <a:spcPts val="300"/>
              </a:spcAft>
              <a:buClr>
                <a:schemeClr val="accent1"/>
              </a:buClr>
              <a:buFont typeface="Archivo" pitchFamily="2" charset="0"/>
              <a:buNone/>
              <a:defRPr sz="1600" kern="1200">
                <a:solidFill>
                  <a:schemeClr val="tx1">
                    <a:lumMod val="50000"/>
                  </a:schemeClr>
                </a:solidFill>
                <a:latin typeface="Archivo" pitchFamily="2" charset="0"/>
                <a:ea typeface="+mn-ea"/>
                <a:cs typeface="Archivo" pitchFamily="2"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400" dirty="0">
                <a:latin typeface="Archivo Light" pitchFamily="2" charset="0"/>
                <a:cs typeface="Archivo ExtraBold" pitchFamily="2" charset="0"/>
              </a:rPr>
              <a:t>Click to add job title</a:t>
            </a:r>
          </a:p>
        </p:txBody>
      </p:sp>
    </p:spTree>
    <p:extLst>
      <p:ext uri="{BB962C8B-B14F-4D97-AF65-F5344CB8AC3E}">
        <p14:creationId xmlns:p14="http://schemas.microsoft.com/office/powerpoint/2010/main" val="9680360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ubtitle &amp; Content">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r>
              <a:rPr lang="en-US" noProof="0"/>
              <a:t>June, 2026</a:t>
            </a:r>
            <a:endParaRPr lang="en-US" noProof="0" dirty="0"/>
          </a:p>
        </p:txBody>
      </p:sp>
      <p:sp>
        <p:nvSpPr>
          <p:cNvPr id="8" name="Footer Placeholder 7"/>
          <p:cNvSpPr>
            <a:spLocks noGrp="1"/>
          </p:cNvSpPr>
          <p:nvPr>
            <p:ph type="ftr" sz="quarter" idx="11"/>
          </p:nvPr>
        </p:nvSpPr>
        <p:spPr/>
        <p:txBody>
          <a:bodyPr/>
          <a:lstStyle/>
          <a:p>
            <a:r>
              <a:rPr lang="en-US" noProof="0"/>
              <a:t>ALV – June Roadshow 2026</a:t>
            </a:r>
            <a:endParaRPr lang="en-US" noProof="0" dirty="0"/>
          </a:p>
        </p:txBody>
      </p:sp>
      <p:sp>
        <p:nvSpPr>
          <p:cNvPr id="9" name="Slide Number Placeholder 8"/>
          <p:cNvSpPr>
            <a:spLocks noGrp="1"/>
          </p:cNvSpPr>
          <p:nvPr>
            <p:ph type="sldNum" sz="quarter" idx="12"/>
          </p:nvPr>
        </p:nvSpPr>
        <p:spPr/>
        <p:txBody>
          <a:bodyPr/>
          <a:lstStyle/>
          <a:p>
            <a:fld id="{7E74F4B1-9ADB-4B50-83D6-797B7B30BEA4}" type="slidenum">
              <a:rPr lang="en-US" noProof="0" smtClean="0"/>
              <a:t>‹#›</a:t>
            </a:fld>
            <a:endParaRPr lang="en-US" noProof="0" dirty="0"/>
          </a:p>
        </p:txBody>
      </p:sp>
      <p:sp>
        <p:nvSpPr>
          <p:cNvPr id="12" name="Content Placeholder 2">
            <a:extLst>
              <a:ext uri="{FF2B5EF4-FFF2-40B4-BE49-F238E27FC236}">
                <a16:creationId xmlns:a16="http://schemas.microsoft.com/office/drawing/2014/main" id="{EB7C427D-4259-4F0A-9A36-2AF0E358045E}"/>
              </a:ext>
            </a:extLst>
          </p:cNvPr>
          <p:cNvSpPr>
            <a:spLocks noGrp="1"/>
          </p:cNvSpPr>
          <p:nvPr>
            <p:ph idx="1"/>
          </p:nvPr>
        </p:nvSpPr>
        <p:spPr>
          <a:xfrm>
            <a:off x="588478" y="1834006"/>
            <a:ext cx="11178000" cy="4268613"/>
          </a:xfrm>
        </p:spPr>
        <p:txBody>
          <a:bodyPr lIns="91440"/>
          <a:lstStyle>
            <a:lvl1pPr marL="228600" indent="-228600">
              <a:buFont typeface="Wingdings" panose="05000000000000000000" pitchFamily="2" charset="2"/>
              <a:buChar char="§"/>
              <a:defRPr sz="1600"/>
            </a:lvl1pPr>
            <a:lvl2pPr marL="590400" indent="-228600">
              <a:buFont typeface="Archivo" pitchFamily="2" charset="0"/>
              <a:buChar char="−"/>
              <a:defRPr sz="1400"/>
            </a:lvl2pPr>
            <a:lvl3pPr marL="928800" indent="-228600">
              <a:buFont typeface="Archivo" pitchFamily="2" charset="0"/>
              <a:buChar char="−"/>
              <a:defRPr sz="1200"/>
            </a:lvl3pPr>
            <a:lvl4pPr marL="1270800" indent="-228600">
              <a:buFont typeface="Archivo" pitchFamily="2" charset="0"/>
              <a:buChar char="−"/>
              <a:defRPr sz="1100"/>
            </a:lvl4pPr>
            <a:lvl5pPr marL="1602000" indent="-228600">
              <a:buFont typeface="Archivo" pitchFamily="2" charset="0"/>
              <a:buChar char="−"/>
              <a:defRPr sz="1050"/>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3" name="Title 1">
            <a:extLst>
              <a:ext uri="{FF2B5EF4-FFF2-40B4-BE49-F238E27FC236}">
                <a16:creationId xmlns:a16="http://schemas.microsoft.com/office/drawing/2014/main" id="{51C70B94-BCC1-4C68-995D-300ED6A0B85A}"/>
              </a:ext>
            </a:extLst>
          </p:cNvPr>
          <p:cNvSpPr>
            <a:spLocks noGrp="1"/>
          </p:cNvSpPr>
          <p:nvPr>
            <p:ph type="title"/>
          </p:nvPr>
        </p:nvSpPr>
        <p:spPr>
          <a:xfrm>
            <a:off x="594360" y="210324"/>
            <a:ext cx="11178000" cy="813851"/>
          </a:xfrm>
        </p:spPr>
        <p:txBody>
          <a:bodyPr lIns="91440" anchor="b" anchorCtr="0">
            <a:normAutofit/>
          </a:bodyPr>
          <a:lstStyle>
            <a:lvl1pPr>
              <a:defRPr sz="2400"/>
            </a:lvl1pPr>
          </a:lstStyle>
          <a:p>
            <a:r>
              <a:rPr lang="en-US" noProof="0"/>
              <a:t>Click to edit Master title style</a:t>
            </a:r>
            <a:endParaRPr lang="en-US" noProof="0" dirty="0"/>
          </a:p>
        </p:txBody>
      </p:sp>
      <p:sp>
        <p:nvSpPr>
          <p:cNvPr id="6" name="Content Placeholder 5">
            <a:extLst>
              <a:ext uri="{FF2B5EF4-FFF2-40B4-BE49-F238E27FC236}">
                <a16:creationId xmlns:a16="http://schemas.microsoft.com/office/drawing/2014/main" id="{B2B69FD4-AB15-4233-9D39-3D26F0E567A2}"/>
              </a:ext>
            </a:extLst>
          </p:cNvPr>
          <p:cNvSpPr>
            <a:spLocks noGrp="1"/>
          </p:cNvSpPr>
          <p:nvPr>
            <p:ph sz="quarter" idx="13"/>
          </p:nvPr>
        </p:nvSpPr>
        <p:spPr>
          <a:xfrm>
            <a:off x="594301" y="1133475"/>
            <a:ext cx="11178117" cy="371475"/>
          </a:xfrm>
        </p:spPr>
        <p:txBody>
          <a:bodyPr lIns="91440" anchor="b" anchorCtr="0"/>
          <a:lstStyle>
            <a:lvl1pPr marL="0" indent="0">
              <a:buNone/>
              <a:defRPr sz="1600" b="1">
                <a:solidFill>
                  <a:srgbClr val="005496"/>
                </a:solidFill>
              </a:defRPr>
            </a:lvl1pPr>
          </a:lstStyle>
          <a:p>
            <a:pPr lvl="0"/>
            <a:r>
              <a:rPr lang="en-US" dirty="0"/>
              <a:t>Click to edit Master text styles</a:t>
            </a:r>
          </a:p>
        </p:txBody>
      </p:sp>
    </p:spTree>
    <p:extLst>
      <p:ext uri="{BB962C8B-B14F-4D97-AF65-F5344CB8AC3E}">
        <p14:creationId xmlns:p14="http://schemas.microsoft.com/office/powerpoint/2010/main" val="790874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noProof="0"/>
              <a:t>June, 2026</a:t>
            </a:r>
            <a:endParaRPr lang="en-US" noProof="0" dirty="0"/>
          </a:p>
        </p:txBody>
      </p:sp>
      <p:sp>
        <p:nvSpPr>
          <p:cNvPr id="4" name="Footer Placeholder 3"/>
          <p:cNvSpPr>
            <a:spLocks noGrp="1"/>
          </p:cNvSpPr>
          <p:nvPr>
            <p:ph type="ftr" sz="quarter" idx="11"/>
          </p:nvPr>
        </p:nvSpPr>
        <p:spPr/>
        <p:txBody>
          <a:bodyPr/>
          <a:lstStyle/>
          <a:p>
            <a:r>
              <a:rPr lang="en-US" noProof="0"/>
              <a:t>ALV – June Roadshow 2026</a:t>
            </a:r>
            <a:endParaRPr lang="en-US" noProof="0" dirty="0"/>
          </a:p>
        </p:txBody>
      </p:sp>
      <p:sp>
        <p:nvSpPr>
          <p:cNvPr id="5" name="Slide Number Placeholder 4"/>
          <p:cNvSpPr>
            <a:spLocks noGrp="1"/>
          </p:cNvSpPr>
          <p:nvPr>
            <p:ph type="sldNum" sz="quarter" idx="12"/>
          </p:nvPr>
        </p:nvSpPr>
        <p:spPr/>
        <p:txBody>
          <a:bodyPr/>
          <a:lstStyle/>
          <a:p>
            <a:fld id="{7E74F4B1-9ADB-4B50-83D6-797B7B30BEA4}" type="slidenum">
              <a:rPr lang="en-US" noProof="0" smtClean="0"/>
              <a:t>‹#›</a:t>
            </a:fld>
            <a:endParaRPr lang="en-US" noProof="0" dirty="0"/>
          </a:p>
        </p:txBody>
      </p:sp>
      <p:sp>
        <p:nvSpPr>
          <p:cNvPr id="6" name="Title 1">
            <a:extLst>
              <a:ext uri="{FF2B5EF4-FFF2-40B4-BE49-F238E27FC236}">
                <a16:creationId xmlns:a16="http://schemas.microsoft.com/office/drawing/2014/main" id="{22F16C06-991B-4F20-B8E2-B5362C8362E9}"/>
              </a:ext>
            </a:extLst>
          </p:cNvPr>
          <p:cNvSpPr>
            <a:spLocks noGrp="1"/>
          </p:cNvSpPr>
          <p:nvPr>
            <p:ph type="title"/>
          </p:nvPr>
        </p:nvSpPr>
        <p:spPr>
          <a:xfrm>
            <a:off x="591793" y="210324"/>
            <a:ext cx="11136540" cy="813851"/>
          </a:xfrm>
        </p:spPr>
        <p:txBody>
          <a:bodyPr lIns="91440" anchor="b" anchorCtr="0">
            <a:normAutofit/>
          </a:bodyPr>
          <a:lstStyle>
            <a:lvl1pPr>
              <a:defRPr sz="2400"/>
            </a:lvl1pPr>
          </a:lstStyle>
          <a:p>
            <a:r>
              <a:rPr lang="en-US" noProof="0"/>
              <a:t>Click to edit Master title style</a:t>
            </a:r>
            <a:endParaRPr lang="en-US" noProof="0" dirty="0"/>
          </a:p>
        </p:txBody>
      </p:sp>
    </p:spTree>
    <p:extLst>
      <p:ext uri="{BB962C8B-B14F-4D97-AF65-F5344CB8AC3E}">
        <p14:creationId xmlns:p14="http://schemas.microsoft.com/office/powerpoint/2010/main" val="31376600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noProof="0"/>
              <a:t>June, 2026</a:t>
            </a:r>
            <a:endParaRPr lang="en-US" noProof="0" dirty="0"/>
          </a:p>
        </p:txBody>
      </p:sp>
      <p:sp>
        <p:nvSpPr>
          <p:cNvPr id="3" name="Footer Placeholder 2"/>
          <p:cNvSpPr>
            <a:spLocks noGrp="1"/>
          </p:cNvSpPr>
          <p:nvPr>
            <p:ph type="ftr" sz="quarter" idx="11"/>
          </p:nvPr>
        </p:nvSpPr>
        <p:spPr/>
        <p:txBody>
          <a:bodyPr/>
          <a:lstStyle/>
          <a:p>
            <a:r>
              <a:rPr lang="en-US" noProof="0"/>
              <a:t>ALV – June Roadshow 2026</a:t>
            </a:r>
            <a:endParaRPr lang="en-US" noProof="0" dirty="0"/>
          </a:p>
        </p:txBody>
      </p:sp>
      <p:sp>
        <p:nvSpPr>
          <p:cNvPr id="4" name="Slide Number Placeholder 3"/>
          <p:cNvSpPr>
            <a:spLocks noGrp="1"/>
          </p:cNvSpPr>
          <p:nvPr>
            <p:ph type="sldNum" sz="quarter" idx="12"/>
          </p:nvPr>
        </p:nvSpPr>
        <p:spPr/>
        <p:txBody>
          <a:bodyPr/>
          <a:lstStyle/>
          <a:p>
            <a:fld id="{7E74F4B1-9ADB-4B50-83D6-797B7B30BEA4}" type="slidenum">
              <a:rPr lang="en-US" noProof="0" smtClean="0"/>
              <a:t>‹#›</a:t>
            </a:fld>
            <a:endParaRPr lang="en-US" noProof="0" dirty="0"/>
          </a:p>
        </p:txBody>
      </p:sp>
    </p:spTree>
    <p:extLst>
      <p:ext uri="{BB962C8B-B14F-4D97-AF65-F5344CB8AC3E}">
        <p14:creationId xmlns:p14="http://schemas.microsoft.com/office/powerpoint/2010/main" val="26907716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En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C220A154-D907-8CFE-C5E0-D9193C73AB5E}"/>
              </a:ext>
            </a:extLst>
          </p:cNvPr>
          <p:cNvSpPr>
            <a:spLocks noGrp="1"/>
          </p:cNvSpPr>
          <p:nvPr>
            <p:ph type="dt" sz="half" idx="10"/>
          </p:nvPr>
        </p:nvSpPr>
        <p:spPr/>
        <p:txBody>
          <a:bodyPr/>
          <a:lstStyle/>
          <a:p>
            <a:r>
              <a:rPr lang="en-US" noProof="0"/>
              <a:t>June, 2026</a:t>
            </a:r>
            <a:endParaRPr lang="en-US" noProof="0" dirty="0"/>
          </a:p>
        </p:txBody>
      </p:sp>
      <p:sp>
        <p:nvSpPr>
          <p:cNvPr id="4" name="Footer Placeholder 3">
            <a:extLst>
              <a:ext uri="{FF2B5EF4-FFF2-40B4-BE49-F238E27FC236}">
                <a16:creationId xmlns:a16="http://schemas.microsoft.com/office/drawing/2014/main" id="{2D4585AE-CA17-B944-02E9-BEBA64C99A38}"/>
              </a:ext>
            </a:extLst>
          </p:cNvPr>
          <p:cNvSpPr>
            <a:spLocks noGrp="1"/>
          </p:cNvSpPr>
          <p:nvPr>
            <p:ph type="ftr" sz="quarter" idx="11"/>
          </p:nvPr>
        </p:nvSpPr>
        <p:spPr/>
        <p:txBody>
          <a:bodyPr/>
          <a:lstStyle/>
          <a:p>
            <a:r>
              <a:rPr lang="en-US" noProof="0"/>
              <a:t>ALV – June Roadshow 2026</a:t>
            </a:r>
            <a:endParaRPr lang="en-US" noProof="0" dirty="0"/>
          </a:p>
        </p:txBody>
      </p:sp>
      <p:sp>
        <p:nvSpPr>
          <p:cNvPr id="5" name="Slide Number Placeholder 4">
            <a:extLst>
              <a:ext uri="{FF2B5EF4-FFF2-40B4-BE49-F238E27FC236}">
                <a16:creationId xmlns:a16="http://schemas.microsoft.com/office/drawing/2014/main" id="{A0DCF89A-4396-508A-A43D-FF795F914785}"/>
              </a:ext>
            </a:extLst>
          </p:cNvPr>
          <p:cNvSpPr>
            <a:spLocks noGrp="1"/>
          </p:cNvSpPr>
          <p:nvPr>
            <p:ph type="sldNum" sz="quarter" idx="12"/>
          </p:nvPr>
        </p:nvSpPr>
        <p:spPr/>
        <p:txBody>
          <a:bodyPr/>
          <a:lstStyle/>
          <a:p>
            <a:fld id="{7E74F4B1-9ADB-4B50-83D6-797B7B30BEA4}" type="slidenum">
              <a:rPr lang="en-US" noProof="0" smtClean="0"/>
              <a:pPr/>
              <a:t>‹#›</a:t>
            </a:fld>
            <a:endParaRPr lang="en-US" noProof="0" dirty="0"/>
          </a:p>
        </p:txBody>
      </p:sp>
    </p:spTree>
    <p:extLst>
      <p:ext uri="{BB962C8B-B14F-4D97-AF65-F5344CB8AC3E}">
        <p14:creationId xmlns:p14="http://schemas.microsoft.com/office/powerpoint/2010/main" val="5558838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14" name="Bildobjekt 8"/>
          <p:cNvPicPr preferRelativeResize="0">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149840" y="6035040"/>
            <a:ext cx="1596644" cy="540000"/>
          </a:xfrm>
          <a:prstGeom prst="rect">
            <a:avLst/>
          </a:prstGeom>
          <a:solidFill>
            <a:srgbClr val="FFFFFF"/>
          </a:solidFill>
        </p:spPr>
      </p:pic>
      <p:sp>
        <p:nvSpPr>
          <p:cNvPr id="12" name="Picture Placeholder 14"/>
          <p:cNvSpPr>
            <a:spLocks noGrp="1"/>
          </p:cNvSpPr>
          <p:nvPr>
            <p:ph type="pic" sz="quarter" idx="15" hasCustomPrompt="1"/>
          </p:nvPr>
        </p:nvSpPr>
        <p:spPr>
          <a:xfrm>
            <a:off x="0" y="556953"/>
            <a:ext cx="12192000" cy="3699164"/>
          </a:xfrm>
        </p:spPr>
        <p:txBody>
          <a:bodyPr anchor="ctr"/>
          <a:lstStyle>
            <a:lvl1pPr marL="0" indent="0" algn="ctr">
              <a:buNone/>
              <a:defRPr sz="1400" baseline="0"/>
            </a:lvl1pPr>
          </a:lstStyle>
          <a:p>
            <a:r>
              <a:rPr lang="en-US" dirty="0"/>
              <a:t>Click to add picture</a:t>
            </a:r>
          </a:p>
        </p:txBody>
      </p:sp>
      <p:sp>
        <p:nvSpPr>
          <p:cNvPr id="16" name="Subtitle 2"/>
          <p:cNvSpPr>
            <a:spLocks noGrp="1"/>
          </p:cNvSpPr>
          <p:nvPr>
            <p:ph type="subTitle" idx="1" hasCustomPrompt="1"/>
          </p:nvPr>
        </p:nvSpPr>
        <p:spPr>
          <a:xfrm>
            <a:off x="554707" y="5183739"/>
            <a:ext cx="11086431" cy="324000"/>
          </a:xfrm>
        </p:spPr>
        <p:txBody>
          <a:bodyPr>
            <a:noAutofit/>
          </a:bodyPr>
          <a:lstStyle>
            <a:lvl1pPr marL="0" indent="0" algn="l">
              <a:spcBef>
                <a:spcPts val="0"/>
              </a:spcBef>
              <a:spcAft>
                <a:spcPts val="0"/>
              </a:spcAft>
              <a:buNone/>
              <a:defRPr sz="2400">
                <a:solidFill>
                  <a:schemeClr val="accent1"/>
                </a:solidFill>
                <a:latin typeface="Archivo" pitchFamily="2" charset="0"/>
                <a:cs typeface="Archivo"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dirty="0"/>
              <a:t>Click to add name</a:t>
            </a:r>
          </a:p>
        </p:txBody>
      </p:sp>
      <p:sp>
        <p:nvSpPr>
          <p:cNvPr id="17" name="Title 1"/>
          <p:cNvSpPr>
            <a:spLocks noGrp="1"/>
          </p:cNvSpPr>
          <p:nvPr>
            <p:ph type="ctrTitle"/>
          </p:nvPr>
        </p:nvSpPr>
        <p:spPr>
          <a:xfrm>
            <a:off x="554707" y="4647905"/>
            <a:ext cx="11086431" cy="470898"/>
          </a:xfrm>
        </p:spPr>
        <p:txBody>
          <a:bodyPr anchor="t">
            <a:spAutoFit/>
          </a:bodyPr>
          <a:lstStyle>
            <a:lvl1pPr algn="l">
              <a:defRPr sz="3400" spc="-30" baseline="0">
                <a:solidFill>
                  <a:schemeClr val="accent1"/>
                </a:solidFill>
                <a:latin typeface="Archivo SemiBold" pitchFamily="2" charset="0"/>
                <a:cs typeface="Archivo SemiBold" pitchFamily="2" charset="0"/>
              </a:defRPr>
            </a:lvl1pPr>
          </a:lstStyle>
          <a:p>
            <a:r>
              <a:rPr lang="en-US" noProof="0"/>
              <a:t>Click to edit Master title style</a:t>
            </a:r>
            <a:endParaRPr lang="en-US" noProof="0" dirty="0"/>
          </a:p>
        </p:txBody>
      </p:sp>
      <p:sp>
        <p:nvSpPr>
          <p:cNvPr id="4" name="Date Placeholder 3"/>
          <p:cNvSpPr>
            <a:spLocks noGrp="1"/>
          </p:cNvSpPr>
          <p:nvPr>
            <p:ph type="dt" sz="half" idx="10"/>
          </p:nvPr>
        </p:nvSpPr>
        <p:spPr>
          <a:xfrm>
            <a:off x="550863" y="6428232"/>
            <a:ext cx="1264930" cy="216000"/>
          </a:xfrm>
        </p:spPr>
        <p:txBody>
          <a:bodyPr/>
          <a:lstStyle/>
          <a:p>
            <a:r>
              <a:rPr lang="en-US" noProof="0"/>
              <a:t>June, 2026</a:t>
            </a:r>
            <a:endParaRPr lang="en-US" noProof="0" dirty="0"/>
          </a:p>
        </p:txBody>
      </p:sp>
      <p:sp>
        <p:nvSpPr>
          <p:cNvPr id="6" name="Slide Number Placeholder 5"/>
          <p:cNvSpPr>
            <a:spLocks noGrp="1"/>
          </p:cNvSpPr>
          <p:nvPr>
            <p:ph type="sldNum" sz="quarter" idx="12"/>
          </p:nvPr>
        </p:nvSpPr>
        <p:spPr>
          <a:xfrm>
            <a:off x="116733" y="6428232"/>
            <a:ext cx="396000" cy="216000"/>
          </a:xfrm>
        </p:spPr>
        <p:txBody>
          <a:bodyPr/>
          <a:lstStyle/>
          <a:p>
            <a:fld id="{7E74F4B1-9ADB-4B50-83D6-797B7B30BEA4}" type="slidenum">
              <a:rPr lang="en-US" noProof="0" smtClean="0"/>
              <a:pPr/>
              <a:t>‹#›</a:t>
            </a:fld>
            <a:endParaRPr lang="en-US" noProof="0" dirty="0"/>
          </a:p>
        </p:txBody>
      </p:sp>
      <p:sp>
        <p:nvSpPr>
          <p:cNvPr id="5" name="Footer Placeholder 4"/>
          <p:cNvSpPr>
            <a:spLocks noGrp="1"/>
          </p:cNvSpPr>
          <p:nvPr>
            <p:ph type="ftr" sz="quarter" idx="11"/>
          </p:nvPr>
        </p:nvSpPr>
        <p:spPr>
          <a:xfrm>
            <a:off x="1907465" y="6428232"/>
            <a:ext cx="3240000" cy="216000"/>
          </a:xfrm>
        </p:spPr>
        <p:txBody>
          <a:bodyPr anchor="b" anchorCtr="0"/>
          <a:lstStyle/>
          <a:p>
            <a:r>
              <a:rPr lang="en-US" noProof="0"/>
              <a:t>ALV – June Roadshow 2026</a:t>
            </a:r>
            <a:endParaRPr lang="en-US" noProof="0" dirty="0"/>
          </a:p>
        </p:txBody>
      </p:sp>
    </p:spTree>
    <p:extLst>
      <p:ext uri="{BB962C8B-B14F-4D97-AF65-F5344CB8AC3E}">
        <p14:creationId xmlns:p14="http://schemas.microsoft.com/office/powerpoint/2010/main" val="40525116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50333" y="512763"/>
            <a:ext cx="11090805" cy="360099"/>
          </a:xfrm>
        </p:spPr>
        <p:txBody>
          <a:bodyPr lIns="0" tIns="0" rIns="0" bIns="0" anchor="t" anchorCtr="0">
            <a:spAutoFit/>
          </a:bodyPr>
          <a:lstStyle>
            <a:lvl1pPr>
              <a:defRPr sz="2600" b="1"/>
            </a:lvl1pPr>
          </a:lstStyle>
          <a:p>
            <a:r>
              <a:rPr lang="en-US" noProof="0"/>
              <a:t>Click to edit Master title style</a:t>
            </a:r>
            <a:endParaRPr lang="en-US" noProof="0" dirty="0"/>
          </a:p>
        </p:txBody>
      </p:sp>
      <p:sp>
        <p:nvSpPr>
          <p:cNvPr id="3" name="Content Placeholder 2"/>
          <p:cNvSpPr>
            <a:spLocks noGrp="1"/>
          </p:cNvSpPr>
          <p:nvPr>
            <p:ph idx="1"/>
          </p:nvPr>
        </p:nvSpPr>
        <p:spPr>
          <a:xfrm>
            <a:off x="550333" y="1557337"/>
            <a:ext cx="11090805" cy="4501975"/>
          </a:xfrm>
        </p:spPr>
        <p:txBody>
          <a:bodyPr lIns="0" tIns="0" rIns="0" bIns="0"/>
          <a:lstStyle>
            <a:lvl1pPr marL="228600" indent="-228600">
              <a:buFont typeface="Wingdings" panose="05000000000000000000" pitchFamily="2" charset="2"/>
              <a:buChar char="§"/>
              <a:defRPr sz="1800"/>
            </a:lvl1pPr>
            <a:lvl2pPr marL="590400" indent="-228600">
              <a:buFont typeface="Archivo" pitchFamily="2" charset="0"/>
              <a:buChar char="−"/>
              <a:defRPr sz="1600"/>
            </a:lvl2pPr>
            <a:lvl3pPr marL="928800" indent="-228600">
              <a:buFont typeface="Archivo" pitchFamily="2" charset="0"/>
              <a:buChar char="−"/>
              <a:defRPr sz="1400"/>
            </a:lvl3pPr>
            <a:lvl4pPr marL="1270800" indent="-228600">
              <a:buFont typeface="Archivo" pitchFamily="2" charset="0"/>
              <a:buChar char="−"/>
              <a:defRPr sz="1200"/>
            </a:lvl4pPr>
            <a:lvl5pPr marL="1602000" indent="-228600">
              <a:buFont typeface="Archivo" pitchFamily="2" charset="0"/>
              <a:buChar char="−"/>
              <a:defRPr sz="11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4" name="Date Placeholder 3"/>
          <p:cNvSpPr>
            <a:spLocks noGrp="1"/>
          </p:cNvSpPr>
          <p:nvPr>
            <p:ph type="dt" sz="half" idx="10"/>
          </p:nvPr>
        </p:nvSpPr>
        <p:spPr/>
        <p:txBody>
          <a:bodyPr/>
          <a:lstStyle/>
          <a:p>
            <a:r>
              <a:rPr lang="en-US" noProof="0"/>
              <a:t>June, 2026</a:t>
            </a:r>
            <a:endParaRPr lang="en-US" noProof="0" dirty="0"/>
          </a:p>
        </p:txBody>
      </p:sp>
      <p:sp>
        <p:nvSpPr>
          <p:cNvPr id="5" name="Footer Placeholder 4"/>
          <p:cNvSpPr>
            <a:spLocks noGrp="1"/>
          </p:cNvSpPr>
          <p:nvPr>
            <p:ph type="ftr" sz="quarter" idx="11"/>
          </p:nvPr>
        </p:nvSpPr>
        <p:spPr/>
        <p:txBody>
          <a:bodyPr/>
          <a:lstStyle/>
          <a:p>
            <a:r>
              <a:rPr lang="en-US" noProof="0"/>
              <a:t>ALV – June Roadshow 2026</a:t>
            </a:r>
            <a:endParaRPr lang="en-US" noProof="0" dirty="0"/>
          </a:p>
        </p:txBody>
      </p:sp>
      <p:sp>
        <p:nvSpPr>
          <p:cNvPr id="6" name="Slide Number Placeholder 5"/>
          <p:cNvSpPr>
            <a:spLocks noGrp="1"/>
          </p:cNvSpPr>
          <p:nvPr>
            <p:ph type="sldNum" sz="quarter" idx="12"/>
          </p:nvPr>
        </p:nvSpPr>
        <p:spPr/>
        <p:txBody>
          <a:bodyPr/>
          <a:lstStyle/>
          <a:p>
            <a:fld id="{7E74F4B1-9ADB-4B50-83D6-797B7B30BEA4}" type="slidenum">
              <a:rPr lang="en-US" noProof="0" smtClean="0"/>
              <a:t>‹#›</a:t>
            </a:fld>
            <a:endParaRPr lang="en-US" noProof="0" dirty="0"/>
          </a:p>
        </p:txBody>
      </p:sp>
    </p:spTree>
    <p:extLst>
      <p:ext uri="{BB962C8B-B14F-4D97-AF65-F5344CB8AC3E}">
        <p14:creationId xmlns:p14="http://schemas.microsoft.com/office/powerpoint/2010/main" val="41126136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Divider">
    <p:spTree>
      <p:nvGrpSpPr>
        <p:cNvPr id="1" name=""/>
        <p:cNvGrpSpPr/>
        <p:nvPr/>
      </p:nvGrpSpPr>
      <p:grpSpPr>
        <a:xfrm>
          <a:off x="0" y="0"/>
          <a:ext cx="0" cy="0"/>
          <a:chOff x="0" y="0"/>
          <a:chExt cx="0" cy="0"/>
        </a:xfrm>
      </p:grpSpPr>
      <p:sp>
        <p:nvSpPr>
          <p:cNvPr id="11" name="Picture Placeholder 14"/>
          <p:cNvSpPr>
            <a:spLocks noGrp="1"/>
          </p:cNvSpPr>
          <p:nvPr>
            <p:ph type="pic" sz="quarter" idx="15"/>
          </p:nvPr>
        </p:nvSpPr>
        <p:spPr>
          <a:xfrm>
            <a:off x="0" y="521208"/>
            <a:ext cx="12192000" cy="4862114"/>
          </a:xfrm>
          <a:solidFill>
            <a:srgbClr val="F2F3F3"/>
          </a:solidFill>
        </p:spPr>
        <p:txBody>
          <a:bodyPr anchor="t" anchorCtr="0"/>
          <a:lstStyle>
            <a:lvl1pPr marL="0" indent="0" algn="ctr">
              <a:buNone/>
              <a:defRPr sz="1400">
                <a:noFill/>
              </a:defRPr>
            </a:lvl1pPr>
          </a:lstStyle>
          <a:p>
            <a:r>
              <a:rPr lang="en-US"/>
              <a:t>Click icon to add picture</a:t>
            </a:r>
            <a:endParaRPr lang="en-US" dirty="0"/>
          </a:p>
        </p:txBody>
      </p:sp>
      <p:sp>
        <p:nvSpPr>
          <p:cNvPr id="2" name="Title 1"/>
          <p:cNvSpPr>
            <a:spLocks noGrp="1"/>
          </p:cNvSpPr>
          <p:nvPr>
            <p:ph type="ctrTitle" hasCustomPrompt="1"/>
          </p:nvPr>
        </p:nvSpPr>
        <p:spPr>
          <a:xfrm>
            <a:off x="588818" y="2733755"/>
            <a:ext cx="11014364" cy="641045"/>
          </a:xfrm>
          <a:noFill/>
        </p:spPr>
        <p:txBody>
          <a:bodyPr lIns="146304" tIns="0" rIns="144000" bIns="72000" anchor="b" anchorCtr="0">
            <a:noAutofit/>
          </a:bodyPr>
          <a:lstStyle>
            <a:lvl1pPr algn="ctr">
              <a:defRPr sz="3600" b="0" spc="-30" baseline="0">
                <a:solidFill>
                  <a:schemeClr val="bg1"/>
                </a:solidFill>
              </a:defRPr>
            </a:lvl1pPr>
          </a:lstStyle>
          <a:p>
            <a:r>
              <a:rPr lang="en-US" noProof="0" dirty="0"/>
              <a:t>Click to add text</a:t>
            </a:r>
          </a:p>
        </p:txBody>
      </p:sp>
      <p:sp>
        <p:nvSpPr>
          <p:cNvPr id="39" name="Date Placeholder 3"/>
          <p:cNvSpPr>
            <a:spLocks noGrp="1"/>
          </p:cNvSpPr>
          <p:nvPr>
            <p:ph type="dt" sz="half" idx="10"/>
          </p:nvPr>
        </p:nvSpPr>
        <p:spPr>
          <a:xfrm>
            <a:off x="550863" y="6428232"/>
            <a:ext cx="1264930" cy="216000"/>
          </a:xfrm>
        </p:spPr>
        <p:txBody>
          <a:bodyPr/>
          <a:lstStyle/>
          <a:p>
            <a:r>
              <a:rPr lang="en-US" noProof="0"/>
              <a:t>June, 2026</a:t>
            </a:r>
            <a:endParaRPr lang="en-US" noProof="0" dirty="0"/>
          </a:p>
        </p:txBody>
      </p:sp>
      <p:sp>
        <p:nvSpPr>
          <p:cNvPr id="40" name="Slide Number Placeholder 5"/>
          <p:cNvSpPr>
            <a:spLocks noGrp="1"/>
          </p:cNvSpPr>
          <p:nvPr>
            <p:ph type="sldNum" sz="quarter" idx="12"/>
          </p:nvPr>
        </p:nvSpPr>
        <p:spPr>
          <a:xfrm>
            <a:off x="116733" y="6428232"/>
            <a:ext cx="396000" cy="216000"/>
          </a:xfrm>
        </p:spPr>
        <p:txBody>
          <a:bodyPr/>
          <a:lstStyle/>
          <a:p>
            <a:fld id="{7E74F4B1-9ADB-4B50-83D6-797B7B30BEA4}" type="slidenum">
              <a:rPr lang="en-US" noProof="0" smtClean="0"/>
              <a:pPr/>
              <a:t>‹#›</a:t>
            </a:fld>
            <a:endParaRPr lang="en-US" noProof="0" dirty="0"/>
          </a:p>
        </p:txBody>
      </p:sp>
      <p:sp>
        <p:nvSpPr>
          <p:cNvPr id="41" name="Footer Placeholder 4"/>
          <p:cNvSpPr>
            <a:spLocks noGrp="1"/>
          </p:cNvSpPr>
          <p:nvPr>
            <p:ph type="ftr" sz="quarter" idx="11"/>
          </p:nvPr>
        </p:nvSpPr>
        <p:spPr>
          <a:xfrm>
            <a:off x="1907465" y="6428232"/>
            <a:ext cx="3240000" cy="216000"/>
          </a:xfrm>
        </p:spPr>
        <p:txBody>
          <a:bodyPr anchor="b" anchorCtr="0"/>
          <a:lstStyle/>
          <a:p>
            <a:r>
              <a:rPr lang="en-US" noProof="0"/>
              <a:t>ALV – June Roadshow 2026</a:t>
            </a:r>
            <a:endParaRPr lang="en-US" noProof="0" dirty="0"/>
          </a:p>
        </p:txBody>
      </p:sp>
      <p:sp>
        <p:nvSpPr>
          <p:cNvPr id="6" name="Text Placeholder 5">
            <a:extLst>
              <a:ext uri="{FF2B5EF4-FFF2-40B4-BE49-F238E27FC236}">
                <a16:creationId xmlns:a16="http://schemas.microsoft.com/office/drawing/2014/main" id="{80C92EF8-6ED6-4FF0-AC8A-52C78929113B}"/>
              </a:ext>
            </a:extLst>
          </p:cNvPr>
          <p:cNvSpPr>
            <a:spLocks noGrp="1"/>
          </p:cNvSpPr>
          <p:nvPr>
            <p:ph type="body" sz="quarter" idx="16"/>
          </p:nvPr>
        </p:nvSpPr>
        <p:spPr>
          <a:xfrm>
            <a:off x="4718447" y="3601018"/>
            <a:ext cx="2755106" cy="196794"/>
          </a:xfrm>
          <a:solidFill>
            <a:schemeClr val="bg1"/>
          </a:solidFill>
        </p:spPr>
        <p:txBody>
          <a:bodyPr/>
          <a:lstStyle>
            <a:lvl1pPr marL="0" indent="0">
              <a:buNone/>
              <a:defRPr>
                <a:noFill/>
              </a:defRPr>
            </a:lvl1pPr>
          </a:lstStyle>
          <a:p>
            <a:pPr lvl="0"/>
            <a:r>
              <a:rPr lang="en-US"/>
              <a:t>Click to edit Master text styles</a:t>
            </a:r>
          </a:p>
        </p:txBody>
      </p:sp>
    </p:spTree>
    <p:extLst>
      <p:ext uri="{BB962C8B-B14F-4D97-AF65-F5344CB8AC3E}">
        <p14:creationId xmlns:p14="http://schemas.microsoft.com/office/powerpoint/2010/main" val="5209404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Divider, without phot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774116F-2B01-5FC7-60A5-AB467A11AEC8}"/>
              </a:ext>
            </a:extLst>
          </p:cNvPr>
          <p:cNvSpPr/>
          <p:nvPr/>
        </p:nvSpPr>
        <p:spPr>
          <a:xfrm>
            <a:off x="0" y="521208"/>
            <a:ext cx="12192000" cy="48621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endParaRPr lang="en-GB" sz="2000" dirty="0" err="1">
              <a:solidFill>
                <a:schemeClr val="bg1"/>
              </a:solidFill>
            </a:endParaRPr>
          </a:p>
        </p:txBody>
      </p:sp>
      <p:sp>
        <p:nvSpPr>
          <p:cNvPr id="2" name="Title 1">
            <a:extLst>
              <a:ext uri="{FF2B5EF4-FFF2-40B4-BE49-F238E27FC236}">
                <a16:creationId xmlns:a16="http://schemas.microsoft.com/office/drawing/2014/main" id="{B8AFD523-F55F-AF1D-B9B0-2A9F5760A0FE}"/>
              </a:ext>
            </a:extLst>
          </p:cNvPr>
          <p:cNvSpPr>
            <a:spLocks noGrp="1"/>
          </p:cNvSpPr>
          <p:nvPr>
            <p:ph type="title"/>
          </p:nvPr>
        </p:nvSpPr>
        <p:spPr>
          <a:xfrm>
            <a:off x="588818" y="2733755"/>
            <a:ext cx="11014364" cy="641045"/>
          </a:xfrm>
        </p:spPr>
        <p:txBody>
          <a:bodyPr bIns="72000" anchor="b">
            <a:noAutofit/>
          </a:bodyPr>
          <a:lstStyle>
            <a:lvl1pPr algn="ctr">
              <a:defRPr sz="3600">
                <a:solidFill>
                  <a:schemeClr val="bg1"/>
                </a:solidFill>
              </a:defRPr>
            </a:lvl1p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2D07923E-78C5-A8FE-744B-BB57C6CBE70A}"/>
              </a:ext>
            </a:extLst>
          </p:cNvPr>
          <p:cNvSpPr>
            <a:spLocks noGrp="1"/>
          </p:cNvSpPr>
          <p:nvPr>
            <p:ph type="body" idx="1"/>
          </p:nvPr>
        </p:nvSpPr>
        <p:spPr>
          <a:xfrm>
            <a:off x="588818" y="5768975"/>
            <a:ext cx="11014364" cy="204610"/>
          </a:xfrm>
        </p:spPr>
        <p:txBody>
          <a:bodyPr>
            <a:noAutofit/>
          </a:bodyPr>
          <a:lstStyle>
            <a:lvl1pPr marL="0" indent="0" algn="ctr">
              <a:buNone/>
              <a:defRPr sz="2400">
                <a:no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6839884-3D01-41E7-A3D1-FA21CFFF464F}"/>
              </a:ext>
            </a:extLst>
          </p:cNvPr>
          <p:cNvSpPr>
            <a:spLocks noGrp="1"/>
          </p:cNvSpPr>
          <p:nvPr>
            <p:ph type="dt" sz="half" idx="10"/>
          </p:nvPr>
        </p:nvSpPr>
        <p:spPr/>
        <p:txBody>
          <a:bodyPr/>
          <a:lstStyle/>
          <a:p>
            <a:r>
              <a:rPr lang="en-US" noProof="0"/>
              <a:t>June, 2026</a:t>
            </a:r>
            <a:endParaRPr lang="en-US" noProof="0" dirty="0"/>
          </a:p>
        </p:txBody>
      </p:sp>
      <p:sp>
        <p:nvSpPr>
          <p:cNvPr id="5" name="Footer Placeholder 4">
            <a:extLst>
              <a:ext uri="{FF2B5EF4-FFF2-40B4-BE49-F238E27FC236}">
                <a16:creationId xmlns:a16="http://schemas.microsoft.com/office/drawing/2014/main" id="{D98A8BC0-400A-F782-5E3C-C2DC8AAF21F4}"/>
              </a:ext>
            </a:extLst>
          </p:cNvPr>
          <p:cNvSpPr>
            <a:spLocks noGrp="1"/>
          </p:cNvSpPr>
          <p:nvPr>
            <p:ph type="ftr" sz="quarter" idx="11"/>
          </p:nvPr>
        </p:nvSpPr>
        <p:spPr/>
        <p:txBody>
          <a:bodyPr/>
          <a:lstStyle/>
          <a:p>
            <a:r>
              <a:rPr lang="en-US" noProof="0"/>
              <a:t>ALV – June Roadshow 2026</a:t>
            </a:r>
            <a:endParaRPr lang="en-US" noProof="0" dirty="0"/>
          </a:p>
        </p:txBody>
      </p:sp>
      <p:sp>
        <p:nvSpPr>
          <p:cNvPr id="11" name="Freeform: Shape 10">
            <a:extLst>
              <a:ext uri="{FF2B5EF4-FFF2-40B4-BE49-F238E27FC236}">
                <a16:creationId xmlns:a16="http://schemas.microsoft.com/office/drawing/2014/main" id="{06E4CE99-2DC2-B169-B872-984141C6830F}"/>
              </a:ext>
            </a:extLst>
          </p:cNvPr>
          <p:cNvSpPr/>
          <p:nvPr/>
        </p:nvSpPr>
        <p:spPr>
          <a:xfrm>
            <a:off x="4718447" y="3601018"/>
            <a:ext cx="2755106" cy="196794"/>
          </a:xfrm>
          <a:custGeom>
            <a:avLst/>
            <a:gdLst>
              <a:gd name="connsiteX0" fmla="*/ 0 w 2755106"/>
              <a:gd name="connsiteY0" fmla="*/ 0 h 196794"/>
              <a:gd name="connsiteX1" fmla="*/ 2755106 w 2755106"/>
              <a:gd name="connsiteY1" fmla="*/ 0 h 196794"/>
              <a:gd name="connsiteX2" fmla="*/ 2755106 w 2755106"/>
              <a:gd name="connsiteY2" fmla="*/ 196794 h 196794"/>
              <a:gd name="connsiteX3" fmla="*/ 0 w 2755106"/>
              <a:gd name="connsiteY3" fmla="*/ 196794 h 196794"/>
            </a:gdLst>
            <a:ahLst/>
            <a:cxnLst>
              <a:cxn ang="0">
                <a:pos x="connsiteX0" y="connsiteY0"/>
              </a:cxn>
              <a:cxn ang="0">
                <a:pos x="connsiteX1" y="connsiteY1"/>
              </a:cxn>
              <a:cxn ang="0">
                <a:pos x="connsiteX2" y="connsiteY2"/>
              </a:cxn>
              <a:cxn ang="0">
                <a:pos x="connsiteX3" y="connsiteY3"/>
              </a:cxn>
            </a:cxnLst>
            <a:rect l="l" t="t" r="r" b="b"/>
            <a:pathLst>
              <a:path w="2755106" h="196794">
                <a:moveTo>
                  <a:pt x="0" y="0"/>
                </a:moveTo>
                <a:lnTo>
                  <a:pt x="2755106" y="0"/>
                </a:lnTo>
                <a:lnTo>
                  <a:pt x="2755106" y="196794"/>
                </a:lnTo>
                <a:lnTo>
                  <a:pt x="0" y="19679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endParaRPr lang="en-US" sz="2000" dirty="0" err="1">
              <a:solidFill>
                <a:schemeClr val="bg1"/>
              </a:solidFill>
            </a:endParaRPr>
          </a:p>
        </p:txBody>
      </p:sp>
      <p:sp>
        <p:nvSpPr>
          <p:cNvPr id="6" name="Slide Number Placeholder 5">
            <a:extLst>
              <a:ext uri="{FF2B5EF4-FFF2-40B4-BE49-F238E27FC236}">
                <a16:creationId xmlns:a16="http://schemas.microsoft.com/office/drawing/2014/main" id="{58070568-29A3-6FA6-A250-500FD8D52BE4}"/>
              </a:ext>
            </a:extLst>
          </p:cNvPr>
          <p:cNvSpPr>
            <a:spLocks noGrp="1"/>
          </p:cNvSpPr>
          <p:nvPr>
            <p:ph type="sldNum" sz="quarter" idx="12"/>
          </p:nvPr>
        </p:nvSpPr>
        <p:spPr/>
        <p:txBody>
          <a:bodyPr/>
          <a:lstStyle/>
          <a:p>
            <a:fld id="{7E74F4B1-9ADB-4B50-83D6-797B7B30BEA4}" type="slidenum">
              <a:rPr lang="en-US" noProof="0" smtClean="0"/>
              <a:pPr/>
              <a:t>‹#›</a:t>
            </a:fld>
            <a:endParaRPr lang="en-US" noProof="0" dirty="0"/>
          </a:p>
        </p:txBody>
      </p:sp>
    </p:spTree>
    <p:extLst>
      <p:ext uri="{BB962C8B-B14F-4D97-AF65-F5344CB8AC3E}">
        <p14:creationId xmlns:p14="http://schemas.microsoft.com/office/powerpoint/2010/main" val="15555224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ext Left Picture Right">
    <p:bg>
      <p:bgRef idx="1001">
        <a:schemeClr val="bg1"/>
      </p:bgRef>
    </p:bg>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en-US" noProof="0"/>
              <a:t>June, 2026</a:t>
            </a:r>
            <a:endParaRPr lang="en-US" noProof="0" dirty="0"/>
          </a:p>
        </p:txBody>
      </p:sp>
      <p:sp>
        <p:nvSpPr>
          <p:cNvPr id="6" name="Footer Placeholder 5"/>
          <p:cNvSpPr>
            <a:spLocks noGrp="1"/>
          </p:cNvSpPr>
          <p:nvPr>
            <p:ph type="ftr" sz="quarter" idx="11"/>
          </p:nvPr>
        </p:nvSpPr>
        <p:spPr/>
        <p:txBody>
          <a:bodyPr/>
          <a:lstStyle/>
          <a:p>
            <a:r>
              <a:rPr lang="en-US" noProof="0"/>
              <a:t>ALV – June Roadshow 2026</a:t>
            </a:r>
            <a:endParaRPr lang="en-US" noProof="0" dirty="0"/>
          </a:p>
        </p:txBody>
      </p:sp>
      <p:sp>
        <p:nvSpPr>
          <p:cNvPr id="7" name="Slide Number Placeholder 6"/>
          <p:cNvSpPr>
            <a:spLocks noGrp="1"/>
          </p:cNvSpPr>
          <p:nvPr>
            <p:ph type="sldNum" sz="quarter" idx="12"/>
          </p:nvPr>
        </p:nvSpPr>
        <p:spPr/>
        <p:txBody>
          <a:bodyPr/>
          <a:lstStyle/>
          <a:p>
            <a:fld id="{7E74F4B1-9ADB-4B50-83D6-797B7B30BEA4}" type="slidenum">
              <a:rPr lang="en-US" noProof="0" smtClean="0"/>
              <a:pPr/>
              <a:t>‹#›</a:t>
            </a:fld>
            <a:endParaRPr lang="en-US" noProof="0" dirty="0"/>
          </a:p>
        </p:txBody>
      </p:sp>
      <p:sp>
        <p:nvSpPr>
          <p:cNvPr id="11" name="Picture Placeholder 10">
            <a:extLst>
              <a:ext uri="{FF2B5EF4-FFF2-40B4-BE49-F238E27FC236}">
                <a16:creationId xmlns:a16="http://schemas.microsoft.com/office/drawing/2014/main" id="{CF87BD23-19B9-4878-8CAA-C30895073750}"/>
              </a:ext>
            </a:extLst>
          </p:cNvPr>
          <p:cNvSpPr>
            <a:spLocks noGrp="1"/>
          </p:cNvSpPr>
          <p:nvPr>
            <p:ph type="pic" sz="quarter" idx="13" hasCustomPrompt="1"/>
          </p:nvPr>
        </p:nvSpPr>
        <p:spPr>
          <a:xfrm>
            <a:off x="6096000" y="0"/>
            <a:ext cx="6096000" cy="5913438"/>
          </a:xfrm>
        </p:spPr>
        <p:txBody>
          <a:bodyPr anchor="t" anchorCtr="1"/>
          <a:lstStyle>
            <a:lvl1pPr marL="0" indent="0">
              <a:buNone/>
              <a:defRPr sz="1200"/>
            </a:lvl1pPr>
          </a:lstStyle>
          <a:p>
            <a:r>
              <a:rPr lang="en-US" dirty="0"/>
              <a:t>Click Icon to add picture</a:t>
            </a:r>
          </a:p>
        </p:txBody>
      </p:sp>
      <p:sp>
        <p:nvSpPr>
          <p:cNvPr id="8" name="Text Placeholder 7">
            <a:extLst>
              <a:ext uri="{FF2B5EF4-FFF2-40B4-BE49-F238E27FC236}">
                <a16:creationId xmlns:a16="http://schemas.microsoft.com/office/drawing/2014/main" id="{54F67415-6B05-4801-B63B-2612B1021829}"/>
              </a:ext>
            </a:extLst>
          </p:cNvPr>
          <p:cNvSpPr>
            <a:spLocks noGrp="1"/>
          </p:cNvSpPr>
          <p:nvPr>
            <p:ph type="body" sz="quarter" idx="14"/>
          </p:nvPr>
        </p:nvSpPr>
        <p:spPr>
          <a:xfrm>
            <a:off x="550864" y="1557339"/>
            <a:ext cx="5199488" cy="4211636"/>
          </a:xfrm>
        </p:spPr>
        <p:txBody>
          <a:bodyPr lIns="0" tIns="0" rIns="0" bIns="0"/>
          <a:lstStyle>
            <a:lvl1pPr>
              <a:defRPr sz="1800">
                <a:solidFill>
                  <a:schemeClr val="tx1"/>
                </a:solidFill>
              </a:defRPr>
            </a:lvl1pPr>
            <a:lvl2pPr>
              <a:defRPr sz="1600">
                <a:solidFill>
                  <a:schemeClr val="tx1"/>
                </a:solidFill>
              </a:defRPr>
            </a:lvl2pPr>
          </a:lstStyle>
          <a:p>
            <a:pPr lvl="0"/>
            <a:r>
              <a:rPr lang="en-US"/>
              <a:t>Click to edit Master text styles</a:t>
            </a:r>
          </a:p>
          <a:p>
            <a:pPr lvl="1"/>
            <a:r>
              <a:rPr lang="en-US"/>
              <a:t>Second level</a:t>
            </a:r>
          </a:p>
        </p:txBody>
      </p:sp>
      <p:sp>
        <p:nvSpPr>
          <p:cNvPr id="10" name="Title 1">
            <a:extLst>
              <a:ext uri="{FF2B5EF4-FFF2-40B4-BE49-F238E27FC236}">
                <a16:creationId xmlns:a16="http://schemas.microsoft.com/office/drawing/2014/main" id="{57B57FE8-980B-4994-873B-2C5FEC88EE52}"/>
              </a:ext>
            </a:extLst>
          </p:cNvPr>
          <p:cNvSpPr>
            <a:spLocks noGrp="1"/>
          </p:cNvSpPr>
          <p:nvPr>
            <p:ph type="title"/>
          </p:nvPr>
        </p:nvSpPr>
        <p:spPr>
          <a:xfrm>
            <a:off x="550864" y="513952"/>
            <a:ext cx="5199490" cy="360099"/>
          </a:xfrm>
        </p:spPr>
        <p:txBody>
          <a:bodyPr wrap="square" lIns="0" tIns="0" rIns="0" bIns="0" anchor="t" anchorCtr="0">
            <a:spAutoFit/>
          </a:bodyPr>
          <a:lstStyle>
            <a:lvl1pPr>
              <a:defRPr sz="2600"/>
            </a:lvl1pPr>
          </a:lstStyle>
          <a:p>
            <a:r>
              <a:rPr lang="en-US" noProof="0"/>
              <a:t>Click to edit Master title style</a:t>
            </a:r>
            <a:endParaRPr lang="en-US" noProof="0" dirty="0"/>
          </a:p>
        </p:txBody>
      </p:sp>
    </p:spTree>
    <p:extLst>
      <p:ext uri="{BB962C8B-B14F-4D97-AF65-F5344CB8AC3E}">
        <p14:creationId xmlns:p14="http://schemas.microsoft.com/office/powerpoint/2010/main" val="260267197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ext Left Content Right">
    <p:bg>
      <p:bgRef idx="1001">
        <a:schemeClr val="bg1"/>
      </p:bgRef>
    </p:bg>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en-US" noProof="0"/>
              <a:t>June, 2026</a:t>
            </a:r>
            <a:endParaRPr lang="en-US" noProof="0" dirty="0"/>
          </a:p>
        </p:txBody>
      </p:sp>
      <p:sp>
        <p:nvSpPr>
          <p:cNvPr id="6" name="Footer Placeholder 5"/>
          <p:cNvSpPr>
            <a:spLocks noGrp="1"/>
          </p:cNvSpPr>
          <p:nvPr>
            <p:ph type="ftr" sz="quarter" idx="11"/>
          </p:nvPr>
        </p:nvSpPr>
        <p:spPr/>
        <p:txBody>
          <a:bodyPr/>
          <a:lstStyle/>
          <a:p>
            <a:r>
              <a:rPr lang="en-US" noProof="0"/>
              <a:t>ALV – June Roadshow 2026</a:t>
            </a:r>
            <a:endParaRPr lang="en-US" noProof="0" dirty="0"/>
          </a:p>
        </p:txBody>
      </p:sp>
      <p:sp>
        <p:nvSpPr>
          <p:cNvPr id="7" name="Slide Number Placeholder 6"/>
          <p:cNvSpPr>
            <a:spLocks noGrp="1"/>
          </p:cNvSpPr>
          <p:nvPr>
            <p:ph type="sldNum" sz="quarter" idx="12"/>
          </p:nvPr>
        </p:nvSpPr>
        <p:spPr/>
        <p:txBody>
          <a:bodyPr/>
          <a:lstStyle/>
          <a:p>
            <a:fld id="{7E74F4B1-9ADB-4B50-83D6-797B7B30BEA4}" type="slidenum">
              <a:rPr lang="en-US" noProof="0" smtClean="0"/>
              <a:pPr/>
              <a:t>‹#›</a:t>
            </a:fld>
            <a:endParaRPr lang="en-US" noProof="0" dirty="0"/>
          </a:p>
        </p:txBody>
      </p:sp>
      <p:sp>
        <p:nvSpPr>
          <p:cNvPr id="3" name="Content Placeholder 2">
            <a:extLst>
              <a:ext uri="{FF2B5EF4-FFF2-40B4-BE49-F238E27FC236}">
                <a16:creationId xmlns:a16="http://schemas.microsoft.com/office/drawing/2014/main" id="{3F50934E-65B7-42A9-ABCC-A31DDB41831B}"/>
              </a:ext>
            </a:extLst>
          </p:cNvPr>
          <p:cNvSpPr>
            <a:spLocks noGrp="1"/>
          </p:cNvSpPr>
          <p:nvPr>
            <p:ph sz="quarter" idx="15" hasCustomPrompt="1"/>
          </p:nvPr>
        </p:nvSpPr>
        <p:spPr>
          <a:xfrm>
            <a:off x="6095999" y="-1"/>
            <a:ext cx="6096001" cy="5761039"/>
          </a:xfrm>
        </p:spPr>
        <p:txBody>
          <a:bodyPr/>
          <a:lstStyle>
            <a:lvl1pPr marL="0" indent="0" algn="ctr">
              <a:buNone/>
              <a:defRPr sz="1400"/>
            </a:lvl1pPr>
          </a:lstStyle>
          <a:p>
            <a:pPr lvl="0"/>
            <a:r>
              <a:rPr lang="en-US" dirty="0"/>
              <a:t>Click to add content</a:t>
            </a:r>
          </a:p>
        </p:txBody>
      </p:sp>
      <p:sp>
        <p:nvSpPr>
          <p:cNvPr id="10" name="Title 1">
            <a:extLst>
              <a:ext uri="{FF2B5EF4-FFF2-40B4-BE49-F238E27FC236}">
                <a16:creationId xmlns:a16="http://schemas.microsoft.com/office/drawing/2014/main" id="{F29D0598-281B-41DE-BC4A-CF00F46645B2}"/>
              </a:ext>
            </a:extLst>
          </p:cNvPr>
          <p:cNvSpPr>
            <a:spLocks noGrp="1"/>
          </p:cNvSpPr>
          <p:nvPr>
            <p:ph type="title"/>
          </p:nvPr>
        </p:nvSpPr>
        <p:spPr>
          <a:xfrm>
            <a:off x="550864" y="513952"/>
            <a:ext cx="5199490" cy="360099"/>
          </a:xfrm>
        </p:spPr>
        <p:txBody>
          <a:bodyPr lIns="0" tIns="0" rIns="0" bIns="0" anchor="t" anchorCtr="0">
            <a:spAutoFit/>
          </a:bodyPr>
          <a:lstStyle>
            <a:lvl1pPr>
              <a:defRPr sz="2600"/>
            </a:lvl1pPr>
          </a:lstStyle>
          <a:p>
            <a:r>
              <a:rPr lang="en-US" noProof="0"/>
              <a:t>Click to edit Master title style</a:t>
            </a:r>
            <a:endParaRPr lang="en-US" noProof="0" dirty="0"/>
          </a:p>
        </p:txBody>
      </p:sp>
      <p:sp>
        <p:nvSpPr>
          <p:cNvPr id="11" name="Text Placeholder 7">
            <a:extLst>
              <a:ext uri="{FF2B5EF4-FFF2-40B4-BE49-F238E27FC236}">
                <a16:creationId xmlns:a16="http://schemas.microsoft.com/office/drawing/2014/main" id="{A6D91B41-3417-461C-B2F1-714C5926E799}"/>
              </a:ext>
            </a:extLst>
          </p:cNvPr>
          <p:cNvSpPr>
            <a:spLocks noGrp="1"/>
          </p:cNvSpPr>
          <p:nvPr>
            <p:ph type="body" sz="quarter" idx="14"/>
          </p:nvPr>
        </p:nvSpPr>
        <p:spPr>
          <a:xfrm>
            <a:off x="550864" y="1557339"/>
            <a:ext cx="5199488" cy="4211636"/>
          </a:xfrm>
        </p:spPr>
        <p:txBody>
          <a:bodyPr lIns="0" tIns="0" rIns="0" bIns="0"/>
          <a:lstStyle>
            <a:lvl1pPr>
              <a:defRPr sz="1800">
                <a:solidFill>
                  <a:schemeClr val="tx1"/>
                </a:solidFill>
              </a:defRPr>
            </a:lvl1pPr>
            <a:lvl2pPr>
              <a:defRPr sz="1600">
                <a:solidFill>
                  <a:schemeClr val="tx1"/>
                </a:solidFill>
              </a:defRPr>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60865668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_Prebulit">
    <p:spTree>
      <p:nvGrpSpPr>
        <p:cNvPr id="1" name=""/>
        <p:cNvGrpSpPr/>
        <p:nvPr/>
      </p:nvGrpSpPr>
      <p:grpSpPr>
        <a:xfrm>
          <a:off x="0" y="0"/>
          <a:ext cx="0" cy="0"/>
          <a:chOff x="0" y="0"/>
          <a:chExt cx="0" cy="0"/>
        </a:xfrm>
      </p:grpSpPr>
      <p:sp>
        <p:nvSpPr>
          <p:cNvPr id="12" name="Presentationstitel"/>
          <p:cNvSpPr txBox="1">
            <a:spLocks noGrp="1"/>
          </p:cNvSpPr>
          <p:nvPr>
            <p:ph type="title" hasCustomPrompt="1"/>
          </p:nvPr>
        </p:nvSpPr>
        <p:spPr>
          <a:xfrm>
            <a:off x="603248" y="4664990"/>
            <a:ext cx="10985503" cy="838469"/>
          </a:xfrm>
          <a:prstGeom prst="rect">
            <a:avLst/>
          </a:prstGeom>
        </p:spPr>
        <p:txBody>
          <a:bodyPr anchor="b">
            <a:normAutofit/>
          </a:bodyPr>
          <a:lstStyle>
            <a:lvl1pPr>
              <a:defRPr sz="3400" b="0" i="0" spc="0">
                <a:solidFill>
                  <a:srgbClr val="005496"/>
                </a:solidFill>
                <a:latin typeface="Archivo SemiBold" pitchFamily="2" charset="77"/>
                <a:cs typeface="Archivo SemiBold" pitchFamily="2" charset="77"/>
              </a:defRPr>
            </a:lvl1pPr>
          </a:lstStyle>
          <a:p>
            <a:r>
              <a:rPr dirty="0"/>
              <a:t>Presentation</a:t>
            </a:r>
            <a:r>
              <a:rPr lang="en-US" dirty="0"/>
              <a:t> Title</a:t>
            </a:r>
            <a:endParaRPr dirty="0"/>
          </a:p>
        </p:txBody>
      </p:sp>
      <p:sp>
        <p:nvSpPr>
          <p:cNvPr id="13" name="Brödtext nivå ett…"/>
          <p:cNvSpPr txBox="1">
            <a:spLocks noGrp="1"/>
          </p:cNvSpPr>
          <p:nvPr>
            <p:ph type="body" sz="quarter" idx="21" hasCustomPrompt="1"/>
          </p:nvPr>
        </p:nvSpPr>
        <p:spPr>
          <a:xfrm>
            <a:off x="603248" y="5503459"/>
            <a:ext cx="9170573" cy="373639"/>
          </a:xfrm>
          <a:prstGeom prst="rect">
            <a:avLst/>
          </a:prstGeom>
        </p:spPr>
        <p:txBody>
          <a:bodyPr numCol="1" spcCol="38100">
            <a:normAutofit/>
          </a:bodyPr>
          <a:lstStyle>
            <a:lvl1pPr marL="0" indent="0" defTabSz="412750">
              <a:lnSpc>
                <a:spcPct val="100000"/>
              </a:lnSpc>
              <a:spcBef>
                <a:spcPts val="0"/>
              </a:spcBef>
              <a:buSzTx/>
              <a:buNone/>
              <a:defRPr sz="2000" b="0" i="0" spc="50" baseline="0">
                <a:solidFill>
                  <a:srgbClr val="005496"/>
                </a:solidFill>
                <a:latin typeface="Archivo Light" pitchFamily="2" charset="0"/>
                <a:cs typeface="Archivo ExtraBold" pitchFamily="2" charset="0"/>
              </a:defRPr>
            </a:lvl1pPr>
          </a:lstStyle>
          <a:p>
            <a:r>
              <a:rPr lang="en-US" dirty="0"/>
              <a:t>Click to add name</a:t>
            </a:r>
            <a:endParaRPr dirty="0"/>
          </a:p>
        </p:txBody>
      </p:sp>
      <p:sp>
        <p:nvSpPr>
          <p:cNvPr id="4" name="Rektangel 3">
            <a:extLst>
              <a:ext uri="{FF2B5EF4-FFF2-40B4-BE49-F238E27FC236}">
                <a16:creationId xmlns:a16="http://schemas.microsoft.com/office/drawing/2014/main" id="{C16CF384-2BA5-1F4B-83EE-27C0A12A056F}"/>
              </a:ext>
            </a:extLst>
          </p:cNvPr>
          <p:cNvSpPr/>
          <p:nvPr userDrawn="1"/>
        </p:nvSpPr>
        <p:spPr>
          <a:xfrm>
            <a:off x="0" y="6464298"/>
            <a:ext cx="4864894" cy="235962"/>
          </a:xfrm>
          <a:prstGeom prst="rect">
            <a:avLst/>
          </a:prstGeom>
          <a:solidFill>
            <a:schemeClr val="bg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1219169" rtl="0" fontAlgn="auto" latinLnBrk="0" hangingPunct="0">
              <a:lnSpc>
                <a:spcPct val="100000"/>
              </a:lnSpc>
              <a:spcBef>
                <a:spcPts val="0"/>
              </a:spcBef>
              <a:spcAft>
                <a:spcPts val="0"/>
              </a:spcAft>
              <a:buClrTx/>
              <a:buSzTx/>
              <a:buFontTx/>
              <a:buNone/>
              <a:tabLst/>
            </a:pPr>
            <a:endParaRPr kumimoji="0" lang="sv-SE" sz="1200" b="0" i="0" u="none" strike="noStrike" cap="none" spc="0" normalizeH="0" baseline="0" dirty="0">
              <a:ln>
                <a:noFill/>
              </a:ln>
              <a:solidFill>
                <a:srgbClr val="5E5E5E"/>
              </a:solidFill>
              <a:effectLst/>
              <a:uFillTx/>
              <a:latin typeface="Archivo Light" pitchFamily="2" charset="0"/>
              <a:ea typeface="+mj-ea"/>
              <a:cs typeface="Archivo ExtraBold" pitchFamily="2" charset="0"/>
              <a:sym typeface="Archivo"/>
            </a:endParaRPr>
          </a:p>
        </p:txBody>
      </p:sp>
      <p:sp>
        <p:nvSpPr>
          <p:cNvPr id="19" name="Rektangel 18">
            <a:extLst>
              <a:ext uri="{FF2B5EF4-FFF2-40B4-BE49-F238E27FC236}">
                <a16:creationId xmlns:a16="http://schemas.microsoft.com/office/drawing/2014/main" id="{266D89B8-DC4A-5849-B29F-341CD959430B}"/>
              </a:ext>
            </a:extLst>
          </p:cNvPr>
          <p:cNvSpPr/>
          <p:nvPr userDrawn="1"/>
        </p:nvSpPr>
        <p:spPr>
          <a:xfrm>
            <a:off x="9666515" y="6307916"/>
            <a:ext cx="2525485" cy="235962"/>
          </a:xfrm>
          <a:prstGeom prst="rect">
            <a:avLst/>
          </a:prstGeom>
          <a:solidFill>
            <a:schemeClr val="bg1"/>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1219169" rtl="0" fontAlgn="auto" latinLnBrk="0" hangingPunct="0">
              <a:lnSpc>
                <a:spcPct val="100000"/>
              </a:lnSpc>
              <a:spcBef>
                <a:spcPts val="0"/>
              </a:spcBef>
              <a:spcAft>
                <a:spcPts val="0"/>
              </a:spcAft>
              <a:buClrTx/>
              <a:buSzTx/>
              <a:buFontTx/>
              <a:buNone/>
              <a:tabLst/>
            </a:pPr>
            <a:endParaRPr kumimoji="0" lang="sv-SE" sz="1200" b="0" i="0" u="none" strike="noStrike" cap="none" spc="0" normalizeH="0" baseline="0" dirty="0">
              <a:ln>
                <a:noFill/>
              </a:ln>
              <a:solidFill>
                <a:srgbClr val="5E5E5E"/>
              </a:solidFill>
              <a:effectLst/>
              <a:uFillTx/>
              <a:latin typeface="Archivo Light" pitchFamily="2" charset="0"/>
              <a:ea typeface="+mj-ea"/>
              <a:cs typeface="Archivo ExtraBold" pitchFamily="2" charset="0"/>
              <a:sym typeface="Archivo"/>
            </a:endParaRPr>
          </a:p>
        </p:txBody>
      </p:sp>
      <p:pic>
        <p:nvPicPr>
          <p:cNvPr id="3" name="Bildobjekt 2">
            <a:extLst>
              <a:ext uri="{FF2B5EF4-FFF2-40B4-BE49-F238E27FC236}">
                <a16:creationId xmlns:a16="http://schemas.microsoft.com/office/drawing/2014/main" id="{31F4FD7C-48A8-8043-AE70-4C0C585E13C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62347" y="5803631"/>
            <a:ext cx="2241127" cy="1054089"/>
          </a:xfrm>
          <a:prstGeom prst="rect">
            <a:avLst/>
          </a:prstGeom>
        </p:spPr>
      </p:pic>
      <p:sp>
        <p:nvSpPr>
          <p:cNvPr id="7" name="Brödtext nivå ett…">
            <a:extLst>
              <a:ext uri="{FF2B5EF4-FFF2-40B4-BE49-F238E27FC236}">
                <a16:creationId xmlns:a16="http://schemas.microsoft.com/office/drawing/2014/main" id="{057770CB-DD2C-497B-B57E-F86A99075FD3}"/>
              </a:ext>
            </a:extLst>
          </p:cNvPr>
          <p:cNvSpPr txBox="1">
            <a:spLocks noGrp="1"/>
          </p:cNvSpPr>
          <p:nvPr>
            <p:ph type="body" sz="quarter" idx="22" hasCustomPrompt="1"/>
          </p:nvPr>
        </p:nvSpPr>
        <p:spPr>
          <a:xfrm>
            <a:off x="603248" y="5880471"/>
            <a:ext cx="9170573" cy="373639"/>
          </a:xfrm>
          <a:prstGeom prst="rect">
            <a:avLst/>
          </a:prstGeom>
        </p:spPr>
        <p:txBody>
          <a:bodyPr numCol="1" spcCol="38100">
            <a:normAutofit/>
          </a:bodyPr>
          <a:lstStyle>
            <a:lvl1pPr marL="0" indent="0" defTabSz="412750">
              <a:lnSpc>
                <a:spcPct val="100000"/>
              </a:lnSpc>
              <a:spcBef>
                <a:spcPts val="0"/>
              </a:spcBef>
              <a:buSzTx/>
              <a:buNone/>
              <a:defRPr sz="1400" b="0" i="0" spc="50" baseline="0">
                <a:solidFill>
                  <a:srgbClr val="005496"/>
                </a:solidFill>
                <a:latin typeface="Archivo Light" pitchFamily="2" charset="0"/>
                <a:cs typeface="Archivo ExtraBold" pitchFamily="2" charset="0"/>
              </a:defRPr>
            </a:lvl1pPr>
          </a:lstStyle>
          <a:p>
            <a:r>
              <a:rPr lang="en-US" dirty="0"/>
              <a:t>Click to add job title</a:t>
            </a:r>
            <a:endParaRPr dirty="0"/>
          </a:p>
        </p:txBody>
      </p:sp>
      <p:sp>
        <p:nvSpPr>
          <p:cNvPr id="8" name="Date Placeholder 3">
            <a:extLst>
              <a:ext uri="{FF2B5EF4-FFF2-40B4-BE49-F238E27FC236}">
                <a16:creationId xmlns:a16="http://schemas.microsoft.com/office/drawing/2014/main" id="{C86F65D0-3674-4FCA-A269-EC1969D0A560}"/>
              </a:ext>
            </a:extLst>
          </p:cNvPr>
          <p:cNvSpPr>
            <a:spLocks noGrp="1"/>
          </p:cNvSpPr>
          <p:nvPr>
            <p:ph type="dt" sz="half" idx="2"/>
          </p:nvPr>
        </p:nvSpPr>
        <p:spPr>
          <a:xfrm>
            <a:off x="591793" y="6431676"/>
            <a:ext cx="1224000" cy="216000"/>
          </a:xfrm>
          <a:prstGeom prst="rect">
            <a:avLst/>
          </a:prstGeom>
        </p:spPr>
        <p:txBody>
          <a:bodyPr vert="horz" lIns="0" tIns="0" rIns="0" bIns="0" rtlCol="0" anchor="b" anchorCtr="0"/>
          <a:lstStyle>
            <a:lvl1pPr algn="l">
              <a:defRPr sz="800" i="1">
                <a:solidFill>
                  <a:schemeClr val="bg1">
                    <a:lumMod val="65000"/>
                  </a:schemeClr>
                </a:solidFill>
              </a:defRPr>
            </a:lvl1pPr>
          </a:lstStyle>
          <a:p>
            <a:r>
              <a:rPr lang="en-US" noProof="0"/>
              <a:t>June, 2026</a:t>
            </a:r>
            <a:endParaRPr lang="en-US" noProof="0" dirty="0"/>
          </a:p>
        </p:txBody>
      </p:sp>
      <p:sp>
        <p:nvSpPr>
          <p:cNvPr id="9" name="Footer Placeholder 4">
            <a:extLst>
              <a:ext uri="{FF2B5EF4-FFF2-40B4-BE49-F238E27FC236}">
                <a16:creationId xmlns:a16="http://schemas.microsoft.com/office/drawing/2014/main" id="{EEDB4D53-ACC4-44C0-A5B8-5F411FA6BF58}"/>
              </a:ext>
            </a:extLst>
          </p:cNvPr>
          <p:cNvSpPr>
            <a:spLocks noGrp="1"/>
          </p:cNvSpPr>
          <p:nvPr>
            <p:ph type="ftr" sz="quarter" idx="3"/>
          </p:nvPr>
        </p:nvSpPr>
        <p:spPr>
          <a:xfrm>
            <a:off x="1907465" y="6431676"/>
            <a:ext cx="3240000" cy="216000"/>
          </a:xfrm>
          <a:prstGeom prst="rect">
            <a:avLst/>
          </a:prstGeom>
        </p:spPr>
        <p:txBody>
          <a:bodyPr vert="horz" lIns="0" tIns="0" rIns="0" bIns="0" rtlCol="0" anchor="b" anchorCtr="0"/>
          <a:lstStyle>
            <a:lvl1pPr algn="l">
              <a:defRPr sz="800" i="1">
                <a:solidFill>
                  <a:schemeClr val="bg1">
                    <a:lumMod val="65000"/>
                  </a:schemeClr>
                </a:solidFill>
              </a:defRPr>
            </a:lvl1pPr>
          </a:lstStyle>
          <a:p>
            <a:r>
              <a:rPr lang="en-US" noProof="0"/>
              <a:t>ALV – June Roadshow 2026</a:t>
            </a:r>
            <a:endParaRPr lang="en-US" noProof="0" dirty="0"/>
          </a:p>
        </p:txBody>
      </p:sp>
    </p:spTree>
    <p:extLst>
      <p:ext uri="{BB962C8B-B14F-4D97-AF65-F5344CB8AC3E}">
        <p14:creationId xmlns:p14="http://schemas.microsoft.com/office/powerpoint/2010/main" val="1740274501"/>
      </p:ext>
    </p:extLst>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Picture Left Text Right">
    <p:bg>
      <p:bgRef idx="1001">
        <a:schemeClr val="bg1"/>
      </p:bgRef>
    </p:bg>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en-US" noProof="0"/>
              <a:t>June, 2026</a:t>
            </a:r>
            <a:endParaRPr lang="en-US" noProof="0" dirty="0"/>
          </a:p>
        </p:txBody>
      </p:sp>
      <p:sp>
        <p:nvSpPr>
          <p:cNvPr id="6" name="Footer Placeholder 5"/>
          <p:cNvSpPr>
            <a:spLocks noGrp="1"/>
          </p:cNvSpPr>
          <p:nvPr>
            <p:ph type="ftr" sz="quarter" idx="11"/>
          </p:nvPr>
        </p:nvSpPr>
        <p:spPr/>
        <p:txBody>
          <a:bodyPr/>
          <a:lstStyle/>
          <a:p>
            <a:r>
              <a:rPr lang="en-US" noProof="0"/>
              <a:t>ALV – June Roadshow 2026</a:t>
            </a:r>
            <a:endParaRPr lang="en-US" noProof="0" dirty="0"/>
          </a:p>
        </p:txBody>
      </p:sp>
      <p:sp>
        <p:nvSpPr>
          <p:cNvPr id="7" name="Slide Number Placeholder 6"/>
          <p:cNvSpPr>
            <a:spLocks noGrp="1"/>
          </p:cNvSpPr>
          <p:nvPr>
            <p:ph type="sldNum" sz="quarter" idx="12"/>
          </p:nvPr>
        </p:nvSpPr>
        <p:spPr/>
        <p:txBody>
          <a:bodyPr/>
          <a:lstStyle/>
          <a:p>
            <a:fld id="{7E74F4B1-9ADB-4B50-83D6-797B7B30BEA4}" type="slidenum">
              <a:rPr lang="en-US" noProof="0" smtClean="0"/>
              <a:pPr/>
              <a:t>‹#›</a:t>
            </a:fld>
            <a:endParaRPr lang="en-US" noProof="0" dirty="0"/>
          </a:p>
        </p:txBody>
      </p:sp>
      <p:sp>
        <p:nvSpPr>
          <p:cNvPr id="11" name="Picture Placeholder 10">
            <a:extLst>
              <a:ext uri="{FF2B5EF4-FFF2-40B4-BE49-F238E27FC236}">
                <a16:creationId xmlns:a16="http://schemas.microsoft.com/office/drawing/2014/main" id="{CF87BD23-19B9-4878-8CAA-C30895073750}"/>
              </a:ext>
            </a:extLst>
          </p:cNvPr>
          <p:cNvSpPr>
            <a:spLocks noGrp="1"/>
          </p:cNvSpPr>
          <p:nvPr>
            <p:ph type="pic" sz="quarter" idx="13" hasCustomPrompt="1"/>
          </p:nvPr>
        </p:nvSpPr>
        <p:spPr>
          <a:xfrm>
            <a:off x="-1" y="0"/>
            <a:ext cx="6096000" cy="5913438"/>
          </a:xfrm>
        </p:spPr>
        <p:txBody>
          <a:bodyPr anchor="t" anchorCtr="1"/>
          <a:lstStyle>
            <a:lvl1pPr marL="0" indent="0">
              <a:buNone/>
              <a:defRPr sz="1800"/>
            </a:lvl1pPr>
          </a:lstStyle>
          <a:p>
            <a:r>
              <a:rPr lang="en-US" dirty="0"/>
              <a:t>Click Icon to add picture</a:t>
            </a:r>
          </a:p>
        </p:txBody>
      </p:sp>
      <p:sp>
        <p:nvSpPr>
          <p:cNvPr id="10" name="Title 1">
            <a:extLst>
              <a:ext uri="{FF2B5EF4-FFF2-40B4-BE49-F238E27FC236}">
                <a16:creationId xmlns:a16="http://schemas.microsoft.com/office/drawing/2014/main" id="{948D3683-7738-46EB-9B09-711B0BD00FD1}"/>
              </a:ext>
            </a:extLst>
          </p:cNvPr>
          <p:cNvSpPr>
            <a:spLocks noGrp="1"/>
          </p:cNvSpPr>
          <p:nvPr>
            <p:ph type="title"/>
          </p:nvPr>
        </p:nvSpPr>
        <p:spPr>
          <a:xfrm>
            <a:off x="6441644" y="512763"/>
            <a:ext cx="5199490" cy="360099"/>
          </a:xfrm>
        </p:spPr>
        <p:txBody>
          <a:bodyPr lIns="0" tIns="0" rIns="0" bIns="0" anchor="t" anchorCtr="0">
            <a:spAutoFit/>
          </a:bodyPr>
          <a:lstStyle>
            <a:lvl1pPr>
              <a:defRPr sz="2600"/>
            </a:lvl1pPr>
          </a:lstStyle>
          <a:p>
            <a:r>
              <a:rPr lang="en-US" noProof="0"/>
              <a:t>Click to edit Master title style</a:t>
            </a:r>
            <a:endParaRPr lang="en-US" noProof="0" dirty="0"/>
          </a:p>
        </p:txBody>
      </p:sp>
      <p:sp>
        <p:nvSpPr>
          <p:cNvPr id="12" name="Text Placeholder 7">
            <a:extLst>
              <a:ext uri="{FF2B5EF4-FFF2-40B4-BE49-F238E27FC236}">
                <a16:creationId xmlns:a16="http://schemas.microsoft.com/office/drawing/2014/main" id="{B4E5862D-3E32-4237-8E70-264D1F16BDC0}"/>
              </a:ext>
            </a:extLst>
          </p:cNvPr>
          <p:cNvSpPr>
            <a:spLocks noGrp="1"/>
          </p:cNvSpPr>
          <p:nvPr>
            <p:ph type="body" sz="quarter" idx="14"/>
          </p:nvPr>
        </p:nvSpPr>
        <p:spPr>
          <a:xfrm>
            <a:off x="6441644" y="1557339"/>
            <a:ext cx="5199488" cy="4500562"/>
          </a:xfrm>
        </p:spPr>
        <p:txBody>
          <a:bodyPr lIns="0" tIns="0" rIns="0" bIns="0"/>
          <a:lstStyle>
            <a:lvl1pPr>
              <a:defRPr sz="1800">
                <a:solidFill>
                  <a:schemeClr val="tx1"/>
                </a:solidFill>
              </a:defRPr>
            </a:lvl1pPr>
            <a:lvl2pPr>
              <a:defRPr sz="1600">
                <a:solidFill>
                  <a:schemeClr val="tx1"/>
                </a:solidFill>
              </a:defRPr>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42632184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ent Left Text Right">
    <p:bg>
      <p:bgRef idx="1001">
        <a:schemeClr val="bg1"/>
      </p:bgRef>
    </p:bg>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en-US" noProof="0"/>
              <a:t>June, 2026</a:t>
            </a:r>
            <a:endParaRPr lang="en-US" noProof="0" dirty="0"/>
          </a:p>
        </p:txBody>
      </p:sp>
      <p:sp>
        <p:nvSpPr>
          <p:cNvPr id="6" name="Footer Placeholder 5"/>
          <p:cNvSpPr>
            <a:spLocks noGrp="1"/>
          </p:cNvSpPr>
          <p:nvPr>
            <p:ph type="ftr" sz="quarter" idx="11"/>
          </p:nvPr>
        </p:nvSpPr>
        <p:spPr/>
        <p:txBody>
          <a:bodyPr/>
          <a:lstStyle/>
          <a:p>
            <a:r>
              <a:rPr lang="en-US" noProof="0"/>
              <a:t>ALV – June Roadshow 2026</a:t>
            </a:r>
            <a:endParaRPr lang="en-US" noProof="0" dirty="0"/>
          </a:p>
        </p:txBody>
      </p:sp>
      <p:sp>
        <p:nvSpPr>
          <p:cNvPr id="7" name="Slide Number Placeholder 6"/>
          <p:cNvSpPr>
            <a:spLocks noGrp="1"/>
          </p:cNvSpPr>
          <p:nvPr>
            <p:ph type="sldNum" sz="quarter" idx="12"/>
          </p:nvPr>
        </p:nvSpPr>
        <p:spPr/>
        <p:txBody>
          <a:bodyPr/>
          <a:lstStyle/>
          <a:p>
            <a:fld id="{7E74F4B1-9ADB-4B50-83D6-797B7B30BEA4}" type="slidenum">
              <a:rPr lang="en-US" noProof="0" smtClean="0"/>
              <a:pPr/>
              <a:t>‹#›</a:t>
            </a:fld>
            <a:endParaRPr lang="en-US" noProof="0" dirty="0"/>
          </a:p>
        </p:txBody>
      </p:sp>
      <p:sp>
        <p:nvSpPr>
          <p:cNvPr id="3" name="Content Placeholder 2">
            <a:extLst>
              <a:ext uri="{FF2B5EF4-FFF2-40B4-BE49-F238E27FC236}">
                <a16:creationId xmlns:a16="http://schemas.microsoft.com/office/drawing/2014/main" id="{3F50934E-65B7-42A9-ABCC-A31DDB41831B}"/>
              </a:ext>
            </a:extLst>
          </p:cNvPr>
          <p:cNvSpPr>
            <a:spLocks noGrp="1"/>
          </p:cNvSpPr>
          <p:nvPr>
            <p:ph sz="quarter" idx="15" hasCustomPrompt="1"/>
          </p:nvPr>
        </p:nvSpPr>
        <p:spPr>
          <a:xfrm>
            <a:off x="-1" y="0"/>
            <a:ext cx="6096001" cy="5761039"/>
          </a:xfrm>
        </p:spPr>
        <p:txBody>
          <a:bodyPr/>
          <a:lstStyle>
            <a:lvl1pPr marL="0" indent="0" algn="ctr">
              <a:buNone/>
              <a:defRPr sz="1400"/>
            </a:lvl1pPr>
          </a:lstStyle>
          <a:p>
            <a:pPr lvl="0"/>
            <a:r>
              <a:rPr lang="en-US" dirty="0"/>
              <a:t>Click to add content</a:t>
            </a:r>
          </a:p>
        </p:txBody>
      </p:sp>
      <p:sp>
        <p:nvSpPr>
          <p:cNvPr id="11" name="Text Placeholder 7">
            <a:extLst>
              <a:ext uri="{FF2B5EF4-FFF2-40B4-BE49-F238E27FC236}">
                <a16:creationId xmlns:a16="http://schemas.microsoft.com/office/drawing/2014/main" id="{779A110D-4211-435E-BEE0-0F6BA20C929D}"/>
              </a:ext>
            </a:extLst>
          </p:cNvPr>
          <p:cNvSpPr>
            <a:spLocks noGrp="1"/>
          </p:cNvSpPr>
          <p:nvPr>
            <p:ph type="body" sz="quarter" idx="14"/>
          </p:nvPr>
        </p:nvSpPr>
        <p:spPr>
          <a:xfrm>
            <a:off x="6441644" y="1557339"/>
            <a:ext cx="5199488" cy="4500562"/>
          </a:xfrm>
        </p:spPr>
        <p:txBody>
          <a:bodyPr lIns="0" tIns="0" rIns="0" bIns="0"/>
          <a:lstStyle>
            <a:lvl1pPr>
              <a:defRPr sz="1800">
                <a:solidFill>
                  <a:schemeClr val="tx1"/>
                </a:solidFill>
              </a:defRPr>
            </a:lvl1pPr>
            <a:lvl2pPr>
              <a:defRPr sz="1600">
                <a:solidFill>
                  <a:schemeClr val="tx1"/>
                </a:solidFill>
              </a:defRPr>
            </a:lvl2pPr>
          </a:lstStyle>
          <a:p>
            <a:pPr lvl="0"/>
            <a:r>
              <a:rPr lang="en-US"/>
              <a:t>Click to edit Master text styles</a:t>
            </a:r>
          </a:p>
          <a:p>
            <a:pPr lvl="1"/>
            <a:r>
              <a:rPr lang="en-US"/>
              <a:t>Second level</a:t>
            </a:r>
          </a:p>
        </p:txBody>
      </p:sp>
      <p:sp>
        <p:nvSpPr>
          <p:cNvPr id="12" name="Title 1">
            <a:extLst>
              <a:ext uri="{FF2B5EF4-FFF2-40B4-BE49-F238E27FC236}">
                <a16:creationId xmlns:a16="http://schemas.microsoft.com/office/drawing/2014/main" id="{92F3AC9C-85E1-4498-94A6-206443DCB615}"/>
              </a:ext>
            </a:extLst>
          </p:cNvPr>
          <p:cNvSpPr>
            <a:spLocks noGrp="1"/>
          </p:cNvSpPr>
          <p:nvPr>
            <p:ph type="title"/>
          </p:nvPr>
        </p:nvSpPr>
        <p:spPr>
          <a:xfrm>
            <a:off x="6441644" y="513952"/>
            <a:ext cx="5199490" cy="360099"/>
          </a:xfrm>
        </p:spPr>
        <p:txBody>
          <a:bodyPr lIns="0" tIns="0" rIns="0" bIns="0" anchor="t" anchorCtr="0">
            <a:spAutoFit/>
          </a:bodyPr>
          <a:lstStyle>
            <a:lvl1pPr>
              <a:defRPr sz="2600"/>
            </a:lvl1pPr>
          </a:lstStyle>
          <a:p>
            <a:r>
              <a:rPr lang="en-US" noProof="0"/>
              <a:t>Click to edit Master title style</a:t>
            </a:r>
            <a:endParaRPr lang="en-US" noProof="0" dirty="0"/>
          </a:p>
        </p:txBody>
      </p:sp>
    </p:spTree>
    <p:extLst>
      <p:ext uri="{BB962C8B-B14F-4D97-AF65-F5344CB8AC3E}">
        <p14:creationId xmlns:p14="http://schemas.microsoft.com/office/powerpoint/2010/main" val="420462847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50863" y="1557338"/>
            <a:ext cx="5372314" cy="4501462"/>
          </a:xfrm>
        </p:spPr>
        <p:txBody>
          <a:bodyPr lIns="0" tIns="0" rIns="0" bIns="0"/>
          <a:lstStyle>
            <a:lvl1pPr>
              <a:defRPr sz="1800"/>
            </a:lvl1pPr>
            <a:lvl2pPr>
              <a:defRPr sz="1400"/>
            </a:lvl2pPr>
            <a:lvl3pPr>
              <a:defRPr sz="1400"/>
            </a:lvl3pPr>
            <a:lvl4pPr>
              <a:defRPr sz="1050"/>
            </a:lvl4pPr>
            <a:lvl5pPr>
              <a:defRPr sz="105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4" name="Content Placeholder 3"/>
          <p:cNvSpPr>
            <a:spLocks noGrp="1"/>
          </p:cNvSpPr>
          <p:nvPr>
            <p:ph sz="half" idx="2"/>
          </p:nvPr>
        </p:nvSpPr>
        <p:spPr>
          <a:xfrm>
            <a:off x="6268825" y="1557338"/>
            <a:ext cx="5372314" cy="4501462"/>
          </a:xfrm>
        </p:spPr>
        <p:txBody>
          <a:bodyPr lIns="0" tIns="0" rIns="0" bIns="0"/>
          <a:lstStyle>
            <a:lvl1pPr>
              <a:defRPr sz="1800"/>
            </a:lvl1pPr>
            <a:lvl2pPr>
              <a:defRPr sz="1400"/>
            </a:lvl2pPr>
            <a:lvl3pPr>
              <a:defRPr sz="1400"/>
            </a:lvl3pPr>
            <a:lvl4pPr>
              <a:defRPr sz="1050"/>
            </a:lvl4pPr>
            <a:lvl5pPr>
              <a:defRPr sz="105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5" name="Date Placeholder 4"/>
          <p:cNvSpPr>
            <a:spLocks noGrp="1"/>
          </p:cNvSpPr>
          <p:nvPr>
            <p:ph type="dt" sz="half" idx="10"/>
          </p:nvPr>
        </p:nvSpPr>
        <p:spPr/>
        <p:txBody>
          <a:bodyPr/>
          <a:lstStyle/>
          <a:p>
            <a:r>
              <a:rPr lang="en-US" noProof="0"/>
              <a:t>June, 2026</a:t>
            </a:r>
            <a:endParaRPr lang="en-US" noProof="0" dirty="0"/>
          </a:p>
        </p:txBody>
      </p:sp>
      <p:sp>
        <p:nvSpPr>
          <p:cNvPr id="6" name="Footer Placeholder 5"/>
          <p:cNvSpPr>
            <a:spLocks noGrp="1"/>
          </p:cNvSpPr>
          <p:nvPr>
            <p:ph type="ftr" sz="quarter" idx="11"/>
          </p:nvPr>
        </p:nvSpPr>
        <p:spPr/>
        <p:txBody>
          <a:bodyPr/>
          <a:lstStyle/>
          <a:p>
            <a:r>
              <a:rPr lang="en-US" noProof="0"/>
              <a:t>ALV – June Roadshow 2026</a:t>
            </a:r>
            <a:endParaRPr lang="en-US" noProof="0" dirty="0"/>
          </a:p>
        </p:txBody>
      </p:sp>
      <p:sp>
        <p:nvSpPr>
          <p:cNvPr id="7" name="Slide Number Placeholder 6"/>
          <p:cNvSpPr>
            <a:spLocks noGrp="1"/>
          </p:cNvSpPr>
          <p:nvPr>
            <p:ph type="sldNum" sz="quarter" idx="12"/>
          </p:nvPr>
        </p:nvSpPr>
        <p:spPr/>
        <p:txBody>
          <a:bodyPr/>
          <a:lstStyle/>
          <a:p>
            <a:fld id="{7E74F4B1-9ADB-4B50-83D6-797B7B30BEA4}" type="slidenum">
              <a:rPr lang="en-US" noProof="0" smtClean="0"/>
              <a:t>‹#›</a:t>
            </a:fld>
            <a:endParaRPr lang="en-US" noProof="0" dirty="0"/>
          </a:p>
        </p:txBody>
      </p:sp>
      <p:sp>
        <p:nvSpPr>
          <p:cNvPr id="9" name="Title 1">
            <a:extLst>
              <a:ext uri="{FF2B5EF4-FFF2-40B4-BE49-F238E27FC236}">
                <a16:creationId xmlns:a16="http://schemas.microsoft.com/office/drawing/2014/main" id="{087525FD-0785-4C31-828B-523E20C12C38}"/>
              </a:ext>
            </a:extLst>
          </p:cNvPr>
          <p:cNvSpPr>
            <a:spLocks noGrp="1"/>
          </p:cNvSpPr>
          <p:nvPr>
            <p:ph type="title"/>
          </p:nvPr>
        </p:nvSpPr>
        <p:spPr>
          <a:xfrm>
            <a:off x="550333" y="513952"/>
            <a:ext cx="11090806" cy="360099"/>
          </a:xfrm>
        </p:spPr>
        <p:txBody>
          <a:bodyPr lIns="0" tIns="0" rIns="0" bIns="0" anchor="t" anchorCtr="0">
            <a:spAutoFit/>
          </a:bodyPr>
          <a:lstStyle>
            <a:lvl1pPr>
              <a:defRPr sz="2600"/>
            </a:lvl1pPr>
          </a:lstStyle>
          <a:p>
            <a:r>
              <a:rPr lang="en-US" noProof="0"/>
              <a:t>Click to edit Master title style</a:t>
            </a:r>
            <a:endParaRPr lang="en-US" noProof="0" dirty="0"/>
          </a:p>
        </p:txBody>
      </p:sp>
    </p:spTree>
    <p:extLst>
      <p:ext uri="{BB962C8B-B14F-4D97-AF65-F5344CB8AC3E}">
        <p14:creationId xmlns:p14="http://schemas.microsoft.com/office/powerpoint/2010/main" val="1351789990"/>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Subtitle &amp; Content">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r>
              <a:rPr lang="en-US" noProof="0"/>
              <a:t>June, 2026</a:t>
            </a:r>
            <a:endParaRPr lang="en-US" noProof="0" dirty="0"/>
          </a:p>
        </p:txBody>
      </p:sp>
      <p:sp>
        <p:nvSpPr>
          <p:cNvPr id="8" name="Footer Placeholder 7"/>
          <p:cNvSpPr>
            <a:spLocks noGrp="1"/>
          </p:cNvSpPr>
          <p:nvPr>
            <p:ph type="ftr" sz="quarter" idx="11"/>
          </p:nvPr>
        </p:nvSpPr>
        <p:spPr/>
        <p:txBody>
          <a:bodyPr/>
          <a:lstStyle/>
          <a:p>
            <a:r>
              <a:rPr lang="en-US" noProof="0"/>
              <a:t>ALV – June Roadshow 2026</a:t>
            </a:r>
            <a:endParaRPr lang="en-US" noProof="0" dirty="0"/>
          </a:p>
        </p:txBody>
      </p:sp>
      <p:sp>
        <p:nvSpPr>
          <p:cNvPr id="9" name="Slide Number Placeholder 8"/>
          <p:cNvSpPr>
            <a:spLocks noGrp="1"/>
          </p:cNvSpPr>
          <p:nvPr>
            <p:ph type="sldNum" sz="quarter" idx="12"/>
          </p:nvPr>
        </p:nvSpPr>
        <p:spPr/>
        <p:txBody>
          <a:bodyPr/>
          <a:lstStyle/>
          <a:p>
            <a:fld id="{7E74F4B1-9ADB-4B50-83D6-797B7B30BEA4}" type="slidenum">
              <a:rPr lang="en-US" noProof="0" smtClean="0"/>
              <a:pPr/>
              <a:t>‹#›</a:t>
            </a:fld>
            <a:endParaRPr lang="en-US" noProof="0" dirty="0"/>
          </a:p>
        </p:txBody>
      </p:sp>
      <p:sp>
        <p:nvSpPr>
          <p:cNvPr id="12" name="Content Placeholder 2">
            <a:extLst>
              <a:ext uri="{FF2B5EF4-FFF2-40B4-BE49-F238E27FC236}">
                <a16:creationId xmlns:a16="http://schemas.microsoft.com/office/drawing/2014/main" id="{EB7C427D-4259-4F0A-9A36-2AF0E358045E}"/>
              </a:ext>
            </a:extLst>
          </p:cNvPr>
          <p:cNvSpPr>
            <a:spLocks noGrp="1"/>
          </p:cNvSpPr>
          <p:nvPr>
            <p:ph idx="1"/>
          </p:nvPr>
        </p:nvSpPr>
        <p:spPr>
          <a:xfrm>
            <a:off x="550863" y="1734532"/>
            <a:ext cx="11090275" cy="4368087"/>
          </a:xfrm>
        </p:spPr>
        <p:txBody>
          <a:bodyPr lIns="0" tIns="0" rIns="0" bIns="0">
            <a:noAutofit/>
          </a:bodyPr>
          <a:lstStyle>
            <a:lvl1pPr marL="228600" indent="-228600">
              <a:buFont typeface="Wingdings" panose="05000000000000000000" pitchFamily="2" charset="2"/>
              <a:buChar char="§"/>
              <a:defRPr sz="1600"/>
            </a:lvl1pPr>
            <a:lvl2pPr marL="590400" indent="-228600">
              <a:buFont typeface="Archivo" pitchFamily="2" charset="0"/>
              <a:buChar char="−"/>
              <a:defRPr sz="1400"/>
            </a:lvl2pPr>
            <a:lvl3pPr marL="928800" indent="-228600">
              <a:buFont typeface="Archivo" pitchFamily="2" charset="0"/>
              <a:buChar char="−"/>
              <a:defRPr sz="1200"/>
            </a:lvl3pPr>
            <a:lvl4pPr marL="1270800" indent="-228600">
              <a:buFont typeface="Archivo" pitchFamily="2" charset="0"/>
              <a:buChar char="−"/>
              <a:defRPr sz="1100"/>
            </a:lvl4pPr>
            <a:lvl5pPr marL="1602000" indent="-228600">
              <a:buFont typeface="Archivo" pitchFamily="2" charset="0"/>
              <a:buChar char="−"/>
              <a:defRPr sz="105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3" name="Title 1">
            <a:extLst>
              <a:ext uri="{FF2B5EF4-FFF2-40B4-BE49-F238E27FC236}">
                <a16:creationId xmlns:a16="http://schemas.microsoft.com/office/drawing/2014/main" id="{51C70B94-BCC1-4C68-995D-300ED6A0B85A}"/>
              </a:ext>
            </a:extLst>
          </p:cNvPr>
          <p:cNvSpPr>
            <a:spLocks noGrp="1"/>
          </p:cNvSpPr>
          <p:nvPr>
            <p:ph type="title"/>
          </p:nvPr>
        </p:nvSpPr>
        <p:spPr>
          <a:xfrm>
            <a:off x="550863" y="513952"/>
            <a:ext cx="11090275" cy="366950"/>
          </a:xfrm>
        </p:spPr>
        <p:txBody>
          <a:bodyPr lIns="0" tIns="0" rIns="0" bIns="0" anchor="t" anchorCtr="0">
            <a:spAutoFit/>
          </a:bodyPr>
          <a:lstStyle>
            <a:lvl1pPr>
              <a:defRPr sz="2600"/>
            </a:lvl1pPr>
          </a:lstStyle>
          <a:p>
            <a:r>
              <a:rPr lang="en-US" noProof="0"/>
              <a:t>Click to edit Master title style</a:t>
            </a:r>
            <a:endParaRPr lang="en-US" noProof="0" dirty="0"/>
          </a:p>
        </p:txBody>
      </p:sp>
      <p:sp>
        <p:nvSpPr>
          <p:cNvPr id="6" name="Content Placeholder 5">
            <a:extLst>
              <a:ext uri="{FF2B5EF4-FFF2-40B4-BE49-F238E27FC236}">
                <a16:creationId xmlns:a16="http://schemas.microsoft.com/office/drawing/2014/main" id="{B2B69FD4-AB15-4233-9D39-3D26F0E567A2}"/>
              </a:ext>
            </a:extLst>
          </p:cNvPr>
          <p:cNvSpPr>
            <a:spLocks noGrp="1"/>
          </p:cNvSpPr>
          <p:nvPr>
            <p:ph sz="quarter" idx="13"/>
          </p:nvPr>
        </p:nvSpPr>
        <p:spPr>
          <a:xfrm>
            <a:off x="550863" y="947737"/>
            <a:ext cx="11090275" cy="371475"/>
          </a:xfrm>
        </p:spPr>
        <p:txBody>
          <a:bodyPr lIns="0" tIns="0" rIns="0" bIns="0" anchor="t" anchorCtr="0">
            <a:noAutofit/>
          </a:bodyPr>
          <a:lstStyle>
            <a:lvl1pPr marL="0" indent="0">
              <a:buNone/>
              <a:defRPr sz="1600" b="1">
                <a:solidFill>
                  <a:srgbClr val="005496"/>
                </a:solidFill>
                <a:latin typeface="+mj-lt"/>
              </a:defRPr>
            </a:lvl1pPr>
          </a:lstStyle>
          <a:p>
            <a:pPr lvl="0"/>
            <a:r>
              <a:rPr lang="en-US"/>
              <a:t>Click to edit Master text styles</a:t>
            </a:r>
          </a:p>
        </p:txBody>
      </p:sp>
    </p:spTree>
    <p:extLst>
      <p:ext uri="{BB962C8B-B14F-4D97-AF65-F5344CB8AC3E}">
        <p14:creationId xmlns:p14="http://schemas.microsoft.com/office/powerpoint/2010/main" val="8892958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noProof="0"/>
              <a:t>June, 2026</a:t>
            </a:r>
            <a:endParaRPr lang="en-US" noProof="0" dirty="0"/>
          </a:p>
        </p:txBody>
      </p:sp>
      <p:sp>
        <p:nvSpPr>
          <p:cNvPr id="4" name="Footer Placeholder 3"/>
          <p:cNvSpPr>
            <a:spLocks noGrp="1"/>
          </p:cNvSpPr>
          <p:nvPr>
            <p:ph type="ftr" sz="quarter" idx="11"/>
          </p:nvPr>
        </p:nvSpPr>
        <p:spPr/>
        <p:txBody>
          <a:bodyPr/>
          <a:lstStyle/>
          <a:p>
            <a:r>
              <a:rPr lang="en-US" noProof="0"/>
              <a:t>ALV – June Roadshow 2026</a:t>
            </a:r>
            <a:endParaRPr lang="en-US" noProof="0" dirty="0"/>
          </a:p>
        </p:txBody>
      </p:sp>
      <p:sp>
        <p:nvSpPr>
          <p:cNvPr id="5" name="Slide Number Placeholder 4"/>
          <p:cNvSpPr>
            <a:spLocks noGrp="1"/>
          </p:cNvSpPr>
          <p:nvPr>
            <p:ph type="sldNum" sz="quarter" idx="12"/>
          </p:nvPr>
        </p:nvSpPr>
        <p:spPr/>
        <p:txBody>
          <a:bodyPr/>
          <a:lstStyle/>
          <a:p>
            <a:fld id="{7E74F4B1-9ADB-4B50-83D6-797B7B30BEA4}" type="slidenum">
              <a:rPr lang="en-US" noProof="0" smtClean="0"/>
              <a:t>‹#›</a:t>
            </a:fld>
            <a:endParaRPr lang="en-US" noProof="0" dirty="0"/>
          </a:p>
        </p:txBody>
      </p:sp>
      <p:sp>
        <p:nvSpPr>
          <p:cNvPr id="6" name="Title 1">
            <a:extLst>
              <a:ext uri="{FF2B5EF4-FFF2-40B4-BE49-F238E27FC236}">
                <a16:creationId xmlns:a16="http://schemas.microsoft.com/office/drawing/2014/main" id="{22F16C06-991B-4F20-B8E2-B5362C8362E9}"/>
              </a:ext>
            </a:extLst>
          </p:cNvPr>
          <p:cNvSpPr>
            <a:spLocks noGrp="1"/>
          </p:cNvSpPr>
          <p:nvPr>
            <p:ph type="title"/>
          </p:nvPr>
        </p:nvSpPr>
        <p:spPr>
          <a:xfrm>
            <a:off x="550863" y="513952"/>
            <a:ext cx="11090275" cy="360099"/>
          </a:xfrm>
        </p:spPr>
        <p:txBody>
          <a:bodyPr wrap="square" lIns="0" anchor="t" anchorCtr="0">
            <a:spAutoFit/>
          </a:bodyPr>
          <a:lstStyle>
            <a:lvl1pPr>
              <a:defRPr sz="2600"/>
            </a:lvl1pPr>
          </a:lstStyle>
          <a:p>
            <a:r>
              <a:rPr lang="en-US" noProof="0"/>
              <a:t>Click to edit Master title style</a:t>
            </a:r>
            <a:endParaRPr lang="en-US" noProof="0" dirty="0"/>
          </a:p>
        </p:txBody>
      </p:sp>
    </p:spTree>
    <p:extLst>
      <p:ext uri="{BB962C8B-B14F-4D97-AF65-F5344CB8AC3E}">
        <p14:creationId xmlns:p14="http://schemas.microsoft.com/office/powerpoint/2010/main" val="30745863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noProof="0"/>
              <a:t>June, 2026</a:t>
            </a:r>
            <a:endParaRPr lang="en-US" noProof="0" dirty="0"/>
          </a:p>
        </p:txBody>
      </p:sp>
      <p:sp>
        <p:nvSpPr>
          <p:cNvPr id="3" name="Footer Placeholder 2"/>
          <p:cNvSpPr>
            <a:spLocks noGrp="1"/>
          </p:cNvSpPr>
          <p:nvPr>
            <p:ph type="ftr" sz="quarter" idx="11"/>
          </p:nvPr>
        </p:nvSpPr>
        <p:spPr/>
        <p:txBody>
          <a:bodyPr/>
          <a:lstStyle/>
          <a:p>
            <a:r>
              <a:rPr lang="en-US" noProof="0"/>
              <a:t>ALV – June Roadshow 2026</a:t>
            </a:r>
            <a:endParaRPr lang="en-US" noProof="0" dirty="0"/>
          </a:p>
        </p:txBody>
      </p:sp>
      <p:sp>
        <p:nvSpPr>
          <p:cNvPr id="4" name="Slide Number Placeholder 3"/>
          <p:cNvSpPr>
            <a:spLocks noGrp="1"/>
          </p:cNvSpPr>
          <p:nvPr>
            <p:ph type="sldNum" sz="quarter" idx="12"/>
          </p:nvPr>
        </p:nvSpPr>
        <p:spPr/>
        <p:txBody>
          <a:bodyPr/>
          <a:lstStyle/>
          <a:p>
            <a:fld id="{7E74F4B1-9ADB-4B50-83D6-797B7B30BEA4}" type="slidenum">
              <a:rPr lang="en-US" noProof="0" smtClean="0"/>
              <a:t>‹#›</a:t>
            </a:fld>
            <a:endParaRPr lang="en-US" noProof="0" dirty="0"/>
          </a:p>
        </p:txBody>
      </p:sp>
    </p:spTree>
    <p:extLst>
      <p:ext uri="{BB962C8B-B14F-4D97-AF65-F5344CB8AC3E}">
        <p14:creationId xmlns:p14="http://schemas.microsoft.com/office/powerpoint/2010/main" val="34769047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8" name="Rektangel 3">
            <a:extLst>
              <a:ext uri="{FF2B5EF4-FFF2-40B4-BE49-F238E27FC236}">
                <a16:creationId xmlns:a16="http://schemas.microsoft.com/office/drawing/2014/main" id="{67981BE1-874A-0B6A-AEE3-B71E0E964E43}"/>
              </a:ext>
            </a:extLst>
          </p:cNvPr>
          <p:cNvSpPr/>
          <p:nvPr/>
        </p:nvSpPr>
        <p:spPr>
          <a:xfrm>
            <a:off x="-1" y="0"/>
            <a:ext cx="4295775" cy="59134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endParaRPr lang="sv-SE" sz="2000" err="1">
              <a:solidFill>
                <a:schemeClr val="bg1"/>
              </a:solidFill>
            </a:endParaRPr>
          </a:p>
        </p:txBody>
      </p:sp>
      <p:sp>
        <p:nvSpPr>
          <p:cNvPr id="2" name="Title 1"/>
          <p:cNvSpPr>
            <a:spLocks noGrp="1"/>
          </p:cNvSpPr>
          <p:nvPr>
            <p:ph type="title" hasCustomPrompt="1"/>
          </p:nvPr>
        </p:nvSpPr>
        <p:spPr>
          <a:xfrm>
            <a:off x="550863" y="635682"/>
            <a:ext cx="2920126" cy="720197"/>
          </a:xfrm>
        </p:spPr>
        <p:txBody>
          <a:bodyPr wrap="square" lIns="0" tIns="0" rIns="0" bIns="0" anchor="b" anchorCtr="0">
            <a:spAutoFit/>
          </a:bodyPr>
          <a:lstStyle>
            <a:lvl1pPr>
              <a:defRPr sz="2600" b="0">
                <a:solidFill>
                  <a:schemeClr val="bg1"/>
                </a:solidFill>
              </a:defRPr>
            </a:lvl1pPr>
          </a:lstStyle>
          <a:p>
            <a:r>
              <a:rPr lang="en-US" noProof="0" dirty="0"/>
              <a:t>Click to add agenda title</a:t>
            </a:r>
          </a:p>
        </p:txBody>
      </p:sp>
      <p:sp>
        <p:nvSpPr>
          <p:cNvPr id="3" name="Content Placeholder 2"/>
          <p:cNvSpPr>
            <a:spLocks noGrp="1"/>
          </p:cNvSpPr>
          <p:nvPr>
            <p:ph idx="1"/>
          </p:nvPr>
        </p:nvSpPr>
        <p:spPr>
          <a:xfrm>
            <a:off x="4943476" y="1066800"/>
            <a:ext cx="5797550" cy="4846638"/>
          </a:xfrm>
        </p:spPr>
        <p:txBody>
          <a:bodyPr lIns="0" tIns="0" rIns="0" bIns="0"/>
          <a:lstStyle>
            <a:lvl1pPr marL="0" indent="0">
              <a:spcBef>
                <a:spcPts val="2400"/>
              </a:spcBef>
              <a:spcAft>
                <a:spcPts val="0"/>
              </a:spcAft>
              <a:buFont typeface="Wingdings" panose="05000000000000000000" pitchFamily="2" charset="2"/>
              <a:buNone/>
              <a:defRPr sz="1800"/>
            </a:lvl1pPr>
            <a:lvl2pPr marL="0" indent="0">
              <a:spcBef>
                <a:spcPts val="300"/>
              </a:spcBef>
              <a:spcAft>
                <a:spcPts val="0"/>
              </a:spcAft>
              <a:buFont typeface="Archivo" pitchFamily="2" charset="0"/>
              <a:buNone/>
              <a:defRPr sz="1400"/>
            </a:lvl2pPr>
            <a:lvl3pPr marL="177800" indent="-177800">
              <a:spcBef>
                <a:spcPts val="300"/>
              </a:spcBef>
              <a:spcAft>
                <a:spcPts val="0"/>
              </a:spcAft>
              <a:buFont typeface="Wingdings" panose="05000000000000000000" pitchFamily="2" charset="2"/>
              <a:buChar char="§"/>
              <a:defRPr sz="1400"/>
            </a:lvl3pPr>
            <a:lvl4pPr marL="1042200" indent="0">
              <a:buFont typeface="Archivo" pitchFamily="2" charset="0"/>
              <a:buNone/>
              <a:defRPr sz="1200"/>
            </a:lvl4pPr>
            <a:lvl5pPr marL="1373400" indent="0">
              <a:buFont typeface="Archivo" pitchFamily="2" charset="0"/>
              <a:buNone/>
              <a:defRPr sz="1100"/>
            </a:lvl5pPr>
          </a:lstStyle>
          <a:p>
            <a:pPr lvl="0"/>
            <a:r>
              <a:rPr lang="en-US" noProof="0"/>
              <a:t>Click to edit Master text styles</a:t>
            </a:r>
          </a:p>
          <a:p>
            <a:pPr lvl="1"/>
            <a:r>
              <a:rPr lang="en-US" noProof="0"/>
              <a:t>Second level</a:t>
            </a:r>
          </a:p>
          <a:p>
            <a:pPr lvl="2"/>
            <a:r>
              <a:rPr lang="en-US" noProof="0"/>
              <a:t>Third level</a:t>
            </a:r>
          </a:p>
        </p:txBody>
      </p:sp>
      <p:sp>
        <p:nvSpPr>
          <p:cNvPr id="4" name="Date Placeholder 3"/>
          <p:cNvSpPr>
            <a:spLocks noGrp="1"/>
          </p:cNvSpPr>
          <p:nvPr>
            <p:ph type="dt" sz="half" idx="10"/>
          </p:nvPr>
        </p:nvSpPr>
        <p:spPr/>
        <p:txBody>
          <a:bodyPr/>
          <a:lstStyle/>
          <a:p>
            <a:r>
              <a:rPr lang="en-US" noProof="0"/>
              <a:t>June, 2026</a:t>
            </a:r>
            <a:endParaRPr lang="en-US" noProof="0" dirty="0"/>
          </a:p>
        </p:txBody>
      </p:sp>
      <p:sp>
        <p:nvSpPr>
          <p:cNvPr id="5" name="Footer Placeholder 4"/>
          <p:cNvSpPr>
            <a:spLocks noGrp="1"/>
          </p:cNvSpPr>
          <p:nvPr>
            <p:ph type="ftr" sz="quarter" idx="11"/>
          </p:nvPr>
        </p:nvSpPr>
        <p:spPr/>
        <p:txBody>
          <a:bodyPr/>
          <a:lstStyle/>
          <a:p>
            <a:r>
              <a:rPr lang="en-US" noProof="0"/>
              <a:t>ALV – June Roadshow 2026</a:t>
            </a:r>
            <a:endParaRPr lang="en-US" noProof="0" dirty="0"/>
          </a:p>
        </p:txBody>
      </p:sp>
      <p:sp>
        <p:nvSpPr>
          <p:cNvPr id="6" name="Slide Number Placeholder 5"/>
          <p:cNvSpPr>
            <a:spLocks noGrp="1"/>
          </p:cNvSpPr>
          <p:nvPr>
            <p:ph type="sldNum" sz="quarter" idx="12"/>
          </p:nvPr>
        </p:nvSpPr>
        <p:spPr/>
        <p:txBody>
          <a:bodyPr/>
          <a:lstStyle/>
          <a:p>
            <a:fld id="{7E74F4B1-9ADB-4B50-83D6-797B7B30BEA4}" type="slidenum">
              <a:rPr lang="en-US" noProof="0" smtClean="0"/>
              <a:pPr/>
              <a:t>‹#›</a:t>
            </a:fld>
            <a:endParaRPr lang="en-US" noProof="0" dirty="0"/>
          </a:p>
        </p:txBody>
      </p:sp>
      <p:sp>
        <p:nvSpPr>
          <p:cNvPr id="9" name="Freeform: Shape 8">
            <a:extLst>
              <a:ext uri="{FF2B5EF4-FFF2-40B4-BE49-F238E27FC236}">
                <a16:creationId xmlns:a16="http://schemas.microsoft.com/office/drawing/2014/main" id="{E0D105DF-A946-D1FE-E24D-F382524D2DB4}"/>
              </a:ext>
            </a:extLst>
          </p:cNvPr>
          <p:cNvSpPr/>
          <p:nvPr/>
        </p:nvSpPr>
        <p:spPr>
          <a:xfrm>
            <a:off x="550862" y="1554387"/>
            <a:ext cx="1920240" cy="136445"/>
          </a:xfrm>
          <a:custGeom>
            <a:avLst/>
            <a:gdLst>
              <a:gd name="connsiteX0" fmla="*/ 0 w 1920240"/>
              <a:gd name="connsiteY0" fmla="*/ 0 h 136445"/>
              <a:gd name="connsiteX1" fmla="*/ 1920240 w 1920240"/>
              <a:gd name="connsiteY1" fmla="*/ 0 h 136445"/>
              <a:gd name="connsiteX2" fmla="*/ 1920240 w 1920240"/>
              <a:gd name="connsiteY2" fmla="*/ 136445 h 136445"/>
              <a:gd name="connsiteX3" fmla="*/ 0 w 1920240"/>
              <a:gd name="connsiteY3" fmla="*/ 136445 h 136445"/>
            </a:gdLst>
            <a:ahLst/>
            <a:cxnLst>
              <a:cxn ang="0">
                <a:pos x="connsiteX0" y="connsiteY0"/>
              </a:cxn>
              <a:cxn ang="0">
                <a:pos x="connsiteX1" y="connsiteY1"/>
              </a:cxn>
              <a:cxn ang="0">
                <a:pos x="connsiteX2" y="connsiteY2"/>
              </a:cxn>
              <a:cxn ang="0">
                <a:pos x="connsiteX3" y="connsiteY3"/>
              </a:cxn>
            </a:cxnLst>
            <a:rect l="l" t="t" r="r" b="b"/>
            <a:pathLst>
              <a:path w="1920240" h="136445">
                <a:moveTo>
                  <a:pt x="0" y="0"/>
                </a:moveTo>
                <a:lnTo>
                  <a:pt x="1920240" y="0"/>
                </a:lnTo>
                <a:lnTo>
                  <a:pt x="1920240" y="136445"/>
                </a:lnTo>
                <a:lnTo>
                  <a:pt x="0" y="13644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endParaRPr lang="sv-SE" sz="2000" dirty="0" err="1">
              <a:solidFill>
                <a:schemeClr val="bg1"/>
              </a:solidFill>
            </a:endParaRPr>
          </a:p>
        </p:txBody>
      </p:sp>
    </p:spTree>
    <p:extLst>
      <p:ext uri="{BB962C8B-B14F-4D97-AF65-F5344CB8AC3E}">
        <p14:creationId xmlns:p14="http://schemas.microsoft.com/office/powerpoint/2010/main" val="766239949"/>
      </p:ext>
    </p:extLst>
  </p:cSld>
  <p:clrMapOvr>
    <a:masterClrMapping/>
  </p:clrMapOvr>
  <p:extLst>
    <p:ext uri="{DCECCB84-F9BA-43D5-87BE-67443E8EF086}">
      <p15:sldGuideLst xmlns:p15="http://schemas.microsoft.com/office/powerpoint/2012/main">
        <p15:guide id="1" pos="3114">
          <p15:clr>
            <a:srgbClr val="FBAE40"/>
          </p15:clr>
        </p15:guide>
        <p15:guide id="2" pos="2706">
          <p15:clr>
            <a:srgbClr val="FBAE40"/>
          </p15:clr>
        </p15:guide>
        <p15:guide id="3" pos="6766">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Agenda, with photo - White bar">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6FBF1C38-6E0D-92FA-7BC6-B0F38B3E8A44}"/>
              </a:ext>
            </a:extLst>
          </p:cNvPr>
          <p:cNvSpPr/>
          <p:nvPr/>
        </p:nvSpPr>
        <p:spPr>
          <a:xfrm>
            <a:off x="550862" y="1554387"/>
            <a:ext cx="1920240" cy="136445"/>
          </a:xfrm>
          <a:custGeom>
            <a:avLst/>
            <a:gdLst>
              <a:gd name="connsiteX0" fmla="*/ 0 w 1920240"/>
              <a:gd name="connsiteY0" fmla="*/ 0 h 136445"/>
              <a:gd name="connsiteX1" fmla="*/ 1920240 w 1920240"/>
              <a:gd name="connsiteY1" fmla="*/ 0 h 136445"/>
              <a:gd name="connsiteX2" fmla="*/ 1920240 w 1920240"/>
              <a:gd name="connsiteY2" fmla="*/ 136445 h 136445"/>
              <a:gd name="connsiteX3" fmla="*/ 0 w 1920240"/>
              <a:gd name="connsiteY3" fmla="*/ 136445 h 136445"/>
            </a:gdLst>
            <a:ahLst/>
            <a:cxnLst>
              <a:cxn ang="0">
                <a:pos x="connsiteX0" y="connsiteY0"/>
              </a:cxn>
              <a:cxn ang="0">
                <a:pos x="connsiteX1" y="connsiteY1"/>
              </a:cxn>
              <a:cxn ang="0">
                <a:pos x="connsiteX2" y="connsiteY2"/>
              </a:cxn>
              <a:cxn ang="0">
                <a:pos x="connsiteX3" y="connsiteY3"/>
              </a:cxn>
            </a:cxnLst>
            <a:rect l="l" t="t" r="r" b="b"/>
            <a:pathLst>
              <a:path w="1920240" h="136445">
                <a:moveTo>
                  <a:pt x="0" y="0"/>
                </a:moveTo>
                <a:lnTo>
                  <a:pt x="1920240" y="0"/>
                </a:lnTo>
                <a:lnTo>
                  <a:pt x="1920240" y="136445"/>
                </a:lnTo>
                <a:lnTo>
                  <a:pt x="0" y="136445"/>
                </a:lnTo>
                <a:close/>
              </a:path>
            </a:pathLst>
          </a:cu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endParaRPr lang="sv-SE" sz="2000" dirty="0" err="1">
              <a:solidFill>
                <a:schemeClr val="bg1"/>
              </a:solidFill>
            </a:endParaRPr>
          </a:p>
        </p:txBody>
      </p:sp>
      <p:sp>
        <p:nvSpPr>
          <p:cNvPr id="12" name="Picture Placeholder 11">
            <a:extLst>
              <a:ext uri="{FF2B5EF4-FFF2-40B4-BE49-F238E27FC236}">
                <a16:creationId xmlns:a16="http://schemas.microsoft.com/office/drawing/2014/main" id="{B72435F6-8539-7623-2E73-99A9EFE6A4ED}"/>
              </a:ext>
            </a:extLst>
          </p:cNvPr>
          <p:cNvSpPr>
            <a:spLocks noGrp="1"/>
          </p:cNvSpPr>
          <p:nvPr>
            <p:ph type="pic" sz="quarter" idx="13"/>
          </p:nvPr>
        </p:nvSpPr>
        <p:spPr>
          <a:xfrm>
            <a:off x="0" y="0"/>
            <a:ext cx="4295775" cy="5913438"/>
          </a:xfrm>
          <a:custGeom>
            <a:avLst/>
            <a:gdLst>
              <a:gd name="connsiteX0" fmla="*/ 550862 w 4295775"/>
              <a:gd name="connsiteY0" fmla="*/ 1554387 h 5913438"/>
              <a:gd name="connsiteX1" fmla="*/ 550862 w 4295775"/>
              <a:gd name="connsiteY1" fmla="*/ 1690832 h 5913438"/>
              <a:gd name="connsiteX2" fmla="*/ 2471102 w 4295775"/>
              <a:gd name="connsiteY2" fmla="*/ 1690832 h 5913438"/>
              <a:gd name="connsiteX3" fmla="*/ 2471102 w 4295775"/>
              <a:gd name="connsiteY3" fmla="*/ 1554387 h 5913438"/>
              <a:gd name="connsiteX4" fmla="*/ 0 w 4295775"/>
              <a:gd name="connsiteY4" fmla="*/ 0 h 5913438"/>
              <a:gd name="connsiteX5" fmla="*/ 4295775 w 4295775"/>
              <a:gd name="connsiteY5" fmla="*/ 0 h 5913438"/>
              <a:gd name="connsiteX6" fmla="*/ 4295775 w 4295775"/>
              <a:gd name="connsiteY6" fmla="*/ 5913438 h 5913438"/>
              <a:gd name="connsiteX7" fmla="*/ 0 w 4295775"/>
              <a:gd name="connsiteY7" fmla="*/ 5913438 h 5913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95775" h="5913438">
                <a:moveTo>
                  <a:pt x="550862" y="1554387"/>
                </a:moveTo>
                <a:lnTo>
                  <a:pt x="550862" y="1690832"/>
                </a:lnTo>
                <a:lnTo>
                  <a:pt x="2471102" y="1690832"/>
                </a:lnTo>
                <a:lnTo>
                  <a:pt x="2471102" y="1554387"/>
                </a:lnTo>
                <a:close/>
                <a:moveTo>
                  <a:pt x="0" y="0"/>
                </a:moveTo>
                <a:lnTo>
                  <a:pt x="4295775" y="0"/>
                </a:lnTo>
                <a:lnTo>
                  <a:pt x="4295775" y="5913438"/>
                </a:lnTo>
                <a:lnTo>
                  <a:pt x="0" y="5913438"/>
                </a:lnTo>
                <a:close/>
              </a:path>
            </a:pathLst>
          </a:custGeom>
          <a:solidFill>
            <a:schemeClr val="bg1">
              <a:lumMod val="65000"/>
            </a:schemeClr>
          </a:solidFill>
        </p:spPr>
        <p:txBody>
          <a:bodyPr wrap="square" tIns="792000" anchor="ctr" anchorCtr="0">
            <a:noAutofit/>
          </a:bodyPr>
          <a:lstStyle>
            <a:lvl1pPr marL="0" indent="0" algn="ctr">
              <a:buNone/>
              <a:defRPr sz="1400" i="1">
                <a:solidFill>
                  <a:schemeClr val="bg1"/>
                </a:solidFill>
              </a:defRPr>
            </a:lvl1pPr>
          </a:lstStyle>
          <a:p>
            <a:r>
              <a:rPr lang="en-US"/>
              <a:t>Click icon to add picture</a:t>
            </a:r>
            <a:endParaRPr lang="sv-SE" dirty="0"/>
          </a:p>
        </p:txBody>
      </p:sp>
      <p:sp>
        <p:nvSpPr>
          <p:cNvPr id="2" name="Title 1"/>
          <p:cNvSpPr>
            <a:spLocks noGrp="1"/>
          </p:cNvSpPr>
          <p:nvPr>
            <p:ph type="title" hasCustomPrompt="1"/>
          </p:nvPr>
        </p:nvSpPr>
        <p:spPr>
          <a:xfrm>
            <a:off x="550863" y="635682"/>
            <a:ext cx="2920126" cy="720197"/>
          </a:xfrm>
        </p:spPr>
        <p:txBody>
          <a:bodyPr wrap="square" lIns="0" tIns="0" rIns="0" bIns="0" anchor="b" anchorCtr="0">
            <a:spAutoFit/>
          </a:bodyPr>
          <a:lstStyle>
            <a:lvl1pPr>
              <a:defRPr sz="2600" b="0">
                <a:solidFill>
                  <a:schemeClr val="bg1"/>
                </a:solidFill>
              </a:defRPr>
            </a:lvl1pPr>
          </a:lstStyle>
          <a:p>
            <a:r>
              <a:rPr lang="en-US" noProof="0" dirty="0"/>
              <a:t>Click to add agenda title</a:t>
            </a:r>
          </a:p>
        </p:txBody>
      </p:sp>
      <p:sp>
        <p:nvSpPr>
          <p:cNvPr id="4" name="Date Placeholder 3"/>
          <p:cNvSpPr>
            <a:spLocks noGrp="1"/>
          </p:cNvSpPr>
          <p:nvPr>
            <p:ph type="dt" sz="half" idx="10"/>
          </p:nvPr>
        </p:nvSpPr>
        <p:spPr/>
        <p:txBody>
          <a:bodyPr/>
          <a:lstStyle/>
          <a:p>
            <a:r>
              <a:rPr lang="en-US" noProof="0"/>
              <a:t>June, 2026</a:t>
            </a:r>
            <a:endParaRPr lang="en-US" noProof="0" dirty="0"/>
          </a:p>
        </p:txBody>
      </p:sp>
      <p:sp>
        <p:nvSpPr>
          <p:cNvPr id="5" name="Footer Placeholder 4"/>
          <p:cNvSpPr>
            <a:spLocks noGrp="1"/>
          </p:cNvSpPr>
          <p:nvPr>
            <p:ph type="ftr" sz="quarter" idx="11"/>
          </p:nvPr>
        </p:nvSpPr>
        <p:spPr/>
        <p:txBody>
          <a:bodyPr/>
          <a:lstStyle/>
          <a:p>
            <a:r>
              <a:rPr lang="en-US" noProof="0"/>
              <a:t>ALV – June Roadshow 2026</a:t>
            </a:r>
            <a:endParaRPr lang="en-US" noProof="0" dirty="0"/>
          </a:p>
        </p:txBody>
      </p:sp>
      <p:sp>
        <p:nvSpPr>
          <p:cNvPr id="6" name="Slide Number Placeholder 5"/>
          <p:cNvSpPr>
            <a:spLocks noGrp="1"/>
          </p:cNvSpPr>
          <p:nvPr>
            <p:ph type="sldNum" sz="quarter" idx="12"/>
          </p:nvPr>
        </p:nvSpPr>
        <p:spPr/>
        <p:txBody>
          <a:bodyPr/>
          <a:lstStyle/>
          <a:p>
            <a:fld id="{7E74F4B1-9ADB-4B50-83D6-797B7B30BEA4}" type="slidenum">
              <a:rPr lang="en-US" noProof="0" smtClean="0"/>
              <a:pPr/>
              <a:t>‹#›</a:t>
            </a:fld>
            <a:endParaRPr lang="en-US" noProof="0" dirty="0"/>
          </a:p>
        </p:txBody>
      </p:sp>
      <p:sp>
        <p:nvSpPr>
          <p:cNvPr id="14" name="Text Placeholder 12">
            <a:extLst>
              <a:ext uri="{FF2B5EF4-FFF2-40B4-BE49-F238E27FC236}">
                <a16:creationId xmlns:a16="http://schemas.microsoft.com/office/drawing/2014/main" id="{03A03CC4-69FA-CE46-D637-747B566535DF}"/>
              </a:ext>
            </a:extLst>
          </p:cNvPr>
          <p:cNvSpPr>
            <a:spLocks noGrp="1"/>
          </p:cNvSpPr>
          <p:nvPr>
            <p:ph type="body" sz="quarter" idx="18"/>
          </p:nvPr>
        </p:nvSpPr>
        <p:spPr>
          <a:xfrm>
            <a:off x="4943476" y="1066800"/>
            <a:ext cx="5797550" cy="4846638"/>
          </a:xfrm>
        </p:spPr>
        <p:txBody>
          <a:bodyPr anchor="t" anchorCtr="0"/>
          <a:lstStyle>
            <a:lvl1pPr marL="0" indent="0">
              <a:spcBef>
                <a:spcPts val="2400"/>
              </a:spcBef>
              <a:spcAft>
                <a:spcPts val="0"/>
              </a:spcAft>
              <a:buNone/>
              <a:defRPr sz="1800">
                <a:solidFill>
                  <a:schemeClr val="tx2"/>
                </a:solidFill>
              </a:defRPr>
            </a:lvl1pPr>
            <a:lvl2pPr marL="0" indent="0">
              <a:spcBef>
                <a:spcPts val="300"/>
              </a:spcBef>
              <a:spcAft>
                <a:spcPts val="0"/>
              </a:spcAft>
              <a:buClr>
                <a:schemeClr val="accent1"/>
              </a:buClr>
              <a:buFont typeface="Wingdings" panose="05000000000000000000" pitchFamily="2" charset="2"/>
              <a:buNone/>
              <a:defRPr sz="1400">
                <a:solidFill>
                  <a:schemeClr val="tx2"/>
                </a:solidFill>
              </a:defRPr>
            </a:lvl2pPr>
            <a:lvl3pPr marL="700200" indent="0">
              <a:buNone/>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174380279"/>
      </p:ext>
    </p:extLst>
  </p:cSld>
  <p:clrMapOvr>
    <a:masterClrMapping/>
  </p:clrMapOvr>
  <p:extLst>
    <p:ext uri="{DCECCB84-F9BA-43D5-87BE-67443E8EF086}">
      <p15:sldGuideLst xmlns:p15="http://schemas.microsoft.com/office/powerpoint/2012/main">
        <p15:guide id="1" pos="3114">
          <p15:clr>
            <a:srgbClr val="FBAE40"/>
          </p15:clr>
        </p15:guide>
        <p15:guide id="2" pos="6766">
          <p15:clr>
            <a:srgbClr val="FBAE40"/>
          </p15:clr>
        </p15:guide>
        <p15:guide id="3" pos="2706">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Agenda, with photo - Blue bar">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6FBF1C38-6E0D-92FA-7BC6-B0F38B3E8A44}"/>
              </a:ext>
            </a:extLst>
          </p:cNvPr>
          <p:cNvSpPr/>
          <p:nvPr/>
        </p:nvSpPr>
        <p:spPr>
          <a:xfrm>
            <a:off x="550862" y="1554387"/>
            <a:ext cx="1920240" cy="136445"/>
          </a:xfrm>
          <a:custGeom>
            <a:avLst/>
            <a:gdLst>
              <a:gd name="connsiteX0" fmla="*/ 0 w 1920240"/>
              <a:gd name="connsiteY0" fmla="*/ 0 h 136445"/>
              <a:gd name="connsiteX1" fmla="*/ 1920240 w 1920240"/>
              <a:gd name="connsiteY1" fmla="*/ 0 h 136445"/>
              <a:gd name="connsiteX2" fmla="*/ 1920240 w 1920240"/>
              <a:gd name="connsiteY2" fmla="*/ 136445 h 136445"/>
              <a:gd name="connsiteX3" fmla="*/ 0 w 1920240"/>
              <a:gd name="connsiteY3" fmla="*/ 136445 h 136445"/>
            </a:gdLst>
            <a:ahLst/>
            <a:cxnLst>
              <a:cxn ang="0">
                <a:pos x="connsiteX0" y="connsiteY0"/>
              </a:cxn>
              <a:cxn ang="0">
                <a:pos x="connsiteX1" y="connsiteY1"/>
              </a:cxn>
              <a:cxn ang="0">
                <a:pos x="connsiteX2" y="connsiteY2"/>
              </a:cxn>
              <a:cxn ang="0">
                <a:pos x="connsiteX3" y="connsiteY3"/>
              </a:cxn>
            </a:cxnLst>
            <a:rect l="l" t="t" r="r" b="b"/>
            <a:pathLst>
              <a:path w="1920240" h="136445">
                <a:moveTo>
                  <a:pt x="0" y="0"/>
                </a:moveTo>
                <a:lnTo>
                  <a:pt x="1920240" y="0"/>
                </a:lnTo>
                <a:lnTo>
                  <a:pt x="1920240" y="136445"/>
                </a:lnTo>
                <a:lnTo>
                  <a:pt x="0" y="136445"/>
                </a:lnTo>
                <a:close/>
              </a:path>
            </a:pathLst>
          </a:custGeom>
          <a:solidFill>
            <a:schemeClr val="accent2"/>
          </a:solidFill>
          <a:ln w="31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endParaRPr lang="sv-SE" sz="2000" dirty="0" err="1">
              <a:solidFill>
                <a:schemeClr val="bg1"/>
              </a:solidFill>
            </a:endParaRPr>
          </a:p>
        </p:txBody>
      </p:sp>
      <p:sp>
        <p:nvSpPr>
          <p:cNvPr id="12" name="Picture Placeholder 11">
            <a:extLst>
              <a:ext uri="{FF2B5EF4-FFF2-40B4-BE49-F238E27FC236}">
                <a16:creationId xmlns:a16="http://schemas.microsoft.com/office/drawing/2014/main" id="{B72435F6-8539-7623-2E73-99A9EFE6A4ED}"/>
              </a:ext>
            </a:extLst>
          </p:cNvPr>
          <p:cNvSpPr>
            <a:spLocks noGrp="1"/>
          </p:cNvSpPr>
          <p:nvPr>
            <p:ph type="pic" sz="quarter" idx="13"/>
          </p:nvPr>
        </p:nvSpPr>
        <p:spPr>
          <a:xfrm>
            <a:off x="0" y="0"/>
            <a:ext cx="4295775" cy="5913438"/>
          </a:xfrm>
          <a:custGeom>
            <a:avLst/>
            <a:gdLst>
              <a:gd name="connsiteX0" fmla="*/ 550862 w 4295775"/>
              <a:gd name="connsiteY0" fmla="*/ 1554387 h 5913438"/>
              <a:gd name="connsiteX1" fmla="*/ 550862 w 4295775"/>
              <a:gd name="connsiteY1" fmla="*/ 1690832 h 5913438"/>
              <a:gd name="connsiteX2" fmla="*/ 2471102 w 4295775"/>
              <a:gd name="connsiteY2" fmla="*/ 1690832 h 5913438"/>
              <a:gd name="connsiteX3" fmla="*/ 2471102 w 4295775"/>
              <a:gd name="connsiteY3" fmla="*/ 1554387 h 5913438"/>
              <a:gd name="connsiteX4" fmla="*/ 0 w 4295775"/>
              <a:gd name="connsiteY4" fmla="*/ 0 h 5913438"/>
              <a:gd name="connsiteX5" fmla="*/ 4295775 w 4295775"/>
              <a:gd name="connsiteY5" fmla="*/ 0 h 5913438"/>
              <a:gd name="connsiteX6" fmla="*/ 4295775 w 4295775"/>
              <a:gd name="connsiteY6" fmla="*/ 5913438 h 5913438"/>
              <a:gd name="connsiteX7" fmla="*/ 0 w 4295775"/>
              <a:gd name="connsiteY7" fmla="*/ 5913438 h 5913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95775" h="5913438">
                <a:moveTo>
                  <a:pt x="550862" y="1554387"/>
                </a:moveTo>
                <a:lnTo>
                  <a:pt x="550862" y="1690832"/>
                </a:lnTo>
                <a:lnTo>
                  <a:pt x="2471102" y="1690832"/>
                </a:lnTo>
                <a:lnTo>
                  <a:pt x="2471102" y="1554387"/>
                </a:lnTo>
                <a:close/>
                <a:moveTo>
                  <a:pt x="0" y="0"/>
                </a:moveTo>
                <a:lnTo>
                  <a:pt x="4295775" y="0"/>
                </a:lnTo>
                <a:lnTo>
                  <a:pt x="4295775" y="5913438"/>
                </a:lnTo>
                <a:lnTo>
                  <a:pt x="0" y="5913438"/>
                </a:lnTo>
                <a:close/>
              </a:path>
            </a:pathLst>
          </a:custGeom>
          <a:solidFill>
            <a:schemeClr val="bg1">
              <a:lumMod val="65000"/>
            </a:schemeClr>
          </a:solidFill>
        </p:spPr>
        <p:txBody>
          <a:bodyPr wrap="square" tIns="792000" anchor="ctr" anchorCtr="0">
            <a:noAutofit/>
          </a:bodyPr>
          <a:lstStyle>
            <a:lvl1pPr marL="0" indent="0" algn="ctr">
              <a:buNone/>
              <a:defRPr sz="1400" i="1">
                <a:solidFill>
                  <a:schemeClr val="bg1"/>
                </a:solidFill>
              </a:defRPr>
            </a:lvl1pPr>
          </a:lstStyle>
          <a:p>
            <a:r>
              <a:rPr lang="en-US"/>
              <a:t>Click icon to add picture</a:t>
            </a:r>
            <a:endParaRPr lang="sv-SE" dirty="0"/>
          </a:p>
        </p:txBody>
      </p:sp>
      <p:sp>
        <p:nvSpPr>
          <p:cNvPr id="2" name="Title 1"/>
          <p:cNvSpPr>
            <a:spLocks noGrp="1"/>
          </p:cNvSpPr>
          <p:nvPr>
            <p:ph type="title" hasCustomPrompt="1"/>
          </p:nvPr>
        </p:nvSpPr>
        <p:spPr>
          <a:xfrm>
            <a:off x="550863" y="635682"/>
            <a:ext cx="2920126" cy="720197"/>
          </a:xfrm>
        </p:spPr>
        <p:txBody>
          <a:bodyPr wrap="square" lIns="0" tIns="0" rIns="0" bIns="0" anchor="b" anchorCtr="0">
            <a:spAutoFit/>
          </a:bodyPr>
          <a:lstStyle>
            <a:lvl1pPr>
              <a:defRPr sz="2600" b="0">
                <a:solidFill>
                  <a:schemeClr val="bg1"/>
                </a:solidFill>
              </a:defRPr>
            </a:lvl1pPr>
          </a:lstStyle>
          <a:p>
            <a:r>
              <a:rPr lang="en-US" noProof="0" dirty="0"/>
              <a:t>Click to add agenda title</a:t>
            </a:r>
          </a:p>
        </p:txBody>
      </p:sp>
      <p:sp>
        <p:nvSpPr>
          <p:cNvPr id="4" name="Date Placeholder 3"/>
          <p:cNvSpPr>
            <a:spLocks noGrp="1"/>
          </p:cNvSpPr>
          <p:nvPr>
            <p:ph type="dt" sz="half" idx="10"/>
          </p:nvPr>
        </p:nvSpPr>
        <p:spPr/>
        <p:txBody>
          <a:bodyPr/>
          <a:lstStyle/>
          <a:p>
            <a:r>
              <a:rPr lang="en-US" noProof="0"/>
              <a:t>June, 2026</a:t>
            </a:r>
            <a:endParaRPr lang="en-US" noProof="0" dirty="0"/>
          </a:p>
        </p:txBody>
      </p:sp>
      <p:sp>
        <p:nvSpPr>
          <p:cNvPr id="5" name="Footer Placeholder 4"/>
          <p:cNvSpPr>
            <a:spLocks noGrp="1"/>
          </p:cNvSpPr>
          <p:nvPr>
            <p:ph type="ftr" sz="quarter" idx="11"/>
          </p:nvPr>
        </p:nvSpPr>
        <p:spPr/>
        <p:txBody>
          <a:bodyPr/>
          <a:lstStyle/>
          <a:p>
            <a:r>
              <a:rPr lang="en-US" noProof="0"/>
              <a:t>ALV – June Roadshow 2026</a:t>
            </a:r>
            <a:endParaRPr lang="en-US" noProof="0" dirty="0"/>
          </a:p>
        </p:txBody>
      </p:sp>
      <p:sp>
        <p:nvSpPr>
          <p:cNvPr id="6" name="Slide Number Placeholder 5"/>
          <p:cNvSpPr>
            <a:spLocks noGrp="1"/>
          </p:cNvSpPr>
          <p:nvPr>
            <p:ph type="sldNum" sz="quarter" idx="12"/>
          </p:nvPr>
        </p:nvSpPr>
        <p:spPr/>
        <p:txBody>
          <a:bodyPr/>
          <a:lstStyle/>
          <a:p>
            <a:fld id="{7E74F4B1-9ADB-4B50-83D6-797B7B30BEA4}" type="slidenum">
              <a:rPr lang="en-US" noProof="0" smtClean="0"/>
              <a:pPr/>
              <a:t>‹#›</a:t>
            </a:fld>
            <a:endParaRPr lang="en-US" noProof="0" dirty="0"/>
          </a:p>
        </p:txBody>
      </p:sp>
      <p:sp>
        <p:nvSpPr>
          <p:cNvPr id="14" name="Text Placeholder 12">
            <a:extLst>
              <a:ext uri="{FF2B5EF4-FFF2-40B4-BE49-F238E27FC236}">
                <a16:creationId xmlns:a16="http://schemas.microsoft.com/office/drawing/2014/main" id="{03A03CC4-69FA-CE46-D637-747B566535DF}"/>
              </a:ext>
            </a:extLst>
          </p:cNvPr>
          <p:cNvSpPr>
            <a:spLocks noGrp="1"/>
          </p:cNvSpPr>
          <p:nvPr>
            <p:ph type="body" sz="quarter" idx="18"/>
          </p:nvPr>
        </p:nvSpPr>
        <p:spPr>
          <a:xfrm>
            <a:off x="4943476" y="1066800"/>
            <a:ext cx="5797550" cy="4846638"/>
          </a:xfrm>
        </p:spPr>
        <p:txBody>
          <a:bodyPr anchor="t" anchorCtr="0"/>
          <a:lstStyle>
            <a:lvl1pPr marL="0" indent="0">
              <a:spcBef>
                <a:spcPts val="2400"/>
              </a:spcBef>
              <a:spcAft>
                <a:spcPts val="0"/>
              </a:spcAft>
              <a:buNone/>
              <a:defRPr sz="1800">
                <a:solidFill>
                  <a:schemeClr val="tx2"/>
                </a:solidFill>
              </a:defRPr>
            </a:lvl1pPr>
            <a:lvl2pPr marL="0" indent="0">
              <a:spcBef>
                <a:spcPts val="300"/>
              </a:spcBef>
              <a:spcAft>
                <a:spcPts val="0"/>
              </a:spcAft>
              <a:buClr>
                <a:schemeClr val="accent1"/>
              </a:buClr>
              <a:buFont typeface="Wingdings" panose="05000000000000000000" pitchFamily="2" charset="2"/>
              <a:buNone/>
              <a:defRPr sz="1400">
                <a:solidFill>
                  <a:schemeClr val="tx2"/>
                </a:solidFill>
              </a:defRPr>
            </a:lvl2pPr>
            <a:lvl3pPr marL="700200" indent="0">
              <a:buNone/>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09767026"/>
      </p:ext>
    </p:extLst>
  </p:cSld>
  <p:clrMapOvr>
    <a:masterClrMapping/>
  </p:clrMapOvr>
  <p:extLst>
    <p:ext uri="{DCECCB84-F9BA-43D5-87BE-67443E8EF086}">
      <p15:sldGuideLst xmlns:p15="http://schemas.microsoft.com/office/powerpoint/2012/main">
        <p15:guide id="1" pos="3114">
          <p15:clr>
            <a:srgbClr val="FBAE40"/>
          </p15:clr>
        </p15:guide>
        <p15:guide id="2" pos="6766">
          <p15:clr>
            <a:srgbClr val="FBAE40"/>
          </p15:clr>
        </p15:guide>
        <p15:guide id="3" pos="2706">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Half image left - White bar">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CCF4984A-61E3-D4F3-1243-6A48DAFAEC89}"/>
              </a:ext>
            </a:extLst>
          </p:cNvPr>
          <p:cNvSpPr/>
          <p:nvPr/>
        </p:nvSpPr>
        <p:spPr>
          <a:xfrm>
            <a:off x="550863" y="3907058"/>
            <a:ext cx="1920240" cy="136445"/>
          </a:xfrm>
          <a:custGeom>
            <a:avLst/>
            <a:gdLst>
              <a:gd name="connsiteX0" fmla="*/ 0 w 1920240"/>
              <a:gd name="connsiteY0" fmla="*/ 0 h 136445"/>
              <a:gd name="connsiteX1" fmla="*/ 1920240 w 1920240"/>
              <a:gd name="connsiteY1" fmla="*/ 0 h 136445"/>
              <a:gd name="connsiteX2" fmla="*/ 1920240 w 1920240"/>
              <a:gd name="connsiteY2" fmla="*/ 136445 h 136445"/>
              <a:gd name="connsiteX3" fmla="*/ 0 w 1920240"/>
              <a:gd name="connsiteY3" fmla="*/ 136445 h 136445"/>
            </a:gdLst>
            <a:ahLst/>
            <a:cxnLst>
              <a:cxn ang="0">
                <a:pos x="connsiteX0" y="connsiteY0"/>
              </a:cxn>
              <a:cxn ang="0">
                <a:pos x="connsiteX1" y="connsiteY1"/>
              </a:cxn>
              <a:cxn ang="0">
                <a:pos x="connsiteX2" y="connsiteY2"/>
              </a:cxn>
              <a:cxn ang="0">
                <a:pos x="connsiteX3" y="connsiteY3"/>
              </a:cxn>
            </a:cxnLst>
            <a:rect l="l" t="t" r="r" b="b"/>
            <a:pathLst>
              <a:path w="1920240" h="136445">
                <a:moveTo>
                  <a:pt x="0" y="0"/>
                </a:moveTo>
                <a:lnTo>
                  <a:pt x="1920240" y="0"/>
                </a:lnTo>
                <a:lnTo>
                  <a:pt x="1920240" y="136445"/>
                </a:lnTo>
                <a:lnTo>
                  <a:pt x="0" y="136445"/>
                </a:lnTo>
                <a:close/>
              </a:path>
            </a:pathLst>
          </a:cu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endParaRPr lang="sv-SE" sz="2000" dirty="0" err="1">
              <a:solidFill>
                <a:schemeClr val="bg1"/>
              </a:solidFill>
            </a:endParaRPr>
          </a:p>
        </p:txBody>
      </p:sp>
      <p:sp>
        <p:nvSpPr>
          <p:cNvPr id="9" name="Picture Placeholder 8">
            <a:extLst>
              <a:ext uri="{FF2B5EF4-FFF2-40B4-BE49-F238E27FC236}">
                <a16:creationId xmlns:a16="http://schemas.microsoft.com/office/drawing/2014/main" id="{AC2B6275-37C0-DF6E-B088-D8BB8A2198C5}"/>
              </a:ext>
            </a:extLst>
          </p:cNvPr>
          <p:cNvSpPr>
            <a:spLocks noGrp="1"/>
          </p:cNvSpPr>
          <p:nvPr>
            <p:ph type="pic" sz="quarter" idx="13"/>
          </p:nvPr>
        </p:nvSpPr>
        <p:spPr>
          <a:xfrm>
            <a:off x="0" y="0"/>
            <a:ext cx="6096000" cy="5913438"/>
          </a:xfrm>
          <a:custGeom>
            <a:avLst/>
            <a:gdLst>
              <a:gd name="connsiteX0" fmla="*/ 550863 w 6096000"/>
              <a:gd name="connsiteY0" fmla="*/ 3907058 h 5913438"/>
              <a:gd name="connsiteX1" fmla="*/ 550863 w 6096000"/>
              <a:gd name="connsiteY1" fmla="*/ 4043503 h 5913438"/>
              <a:gd name="connsiteX2" fmla="*/ 2471103 w 6096000"/>
              <a:gd name="connsiteY2" fmla="*/ 4043503 h 5913438"/>
              <a:gd name="connsiteX3" fmla="*/ 2471103 w 6096000"/>
              <a:gd name="connsiteY3" fmla="*/ 3907058 h 5913438"/>
              <a:gd name="connsiteX4" fmla="*/ 0 w 6096000"/>
              <a:gd name="connsiteY4" fmla="*/ 0 h 5913438"/>
              <a:gd name="connsiteX5" fmla="*/ 6096000 w 6096000"/>
              <a:gd name="connsiteY5" fmla="*/ 0 h 5913438"/>
              <a:gd name="connsiteX6" fmla="*/ 6096000 w 6096000"/>
              <a:gd name="connsiteY6" fmla="*/ 5913438 h 5913438"/>
              <a:gd name="connsiteX7" fmla="*/ 0 w 6096000"/>
              <a:gd name="connsiteY7" fmla="*/ 5913438 h 5913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0" h="5913438">
                <a:moveTo>
                  <a:pt x="550863" y="3907058"/>
                </a:moveTo>
                <a:lnTo>
                  <a:pt x="550863" y="4043503"/>
                </a:lnTo>
                <a:lnTo>
                  <a:pt x="2471103" y="4043503"/>
                </a:lnTo>
                <a:lnTo>
                  <a:pt x="2471103" y="3907058"/>
                </a:lnTo>
                <a:close/>
                <a:moveTo>
                  <a:pt x="0" y="0"/>
                </a:moveTo>
                <a:lnTo>
                  <a:pt x="6096000" y="0"/>
                </a:lnTo>
                <a:lnTo>
                  <a:pt x="6096000" y="5913438"/>
                </a:lnTo>
                <a:lnTo>
                  <a:pt x="0" y="5913438"/>
                </a:lnTo>
                <a:close/>
              </a:path>
            </a:pathLst>
          </a:custGeom>
          <a:solidFill>
            <a:schemeClr val="bg1">
              <a:lumMod val="65000"/>
            </a:schemeClr>
          </a:solidFill>
        </p:spPr>
        <p:txBody>
          <a:bodyPr wrap="square" lIns="0" tIns="0" bIns="756000" anchor="ctr" anchorCtr="0">
            <a:noAutofit/>
          </a:bodyPr>
          <a:lstStyle>
            <a:lvl1pPr marL="0" indent="0" algn="ctr">
              <a:buNone/>
              <a:defRPr sz="1400" i="1">
                <a:solidFill>
                  <a:schemeClr val="bg1"/>
                </a:solidFill>
              </a:defRPr>
            </a:lvl1pPr>
          </a:lstStyle>
          <a:p>
            <a:r>
              <a:rPr lang="en-US"/>
              <a:t>Click icon to add picture</a:t>
            </a:r>
            <a:endParaRPr lang="sv-SE" dirty="0"/>
          </a:p>
        </p:txBody>
      </p:sp>
      <p:sp>
        <p:nvSpPr>
          <p:cNvPr id="2" name="Title 1"/>
          <p:cNvSpPr>
            <a:spLocks noGrp="1"/>
          </p:cNvSpPr>
          <p:nvPr>
            <p:ph type="title"/>
          </p:nvPr>
        </p:nvSpPr>
        <p:spPr>
          <a:xfrm>
            <a:off x="550862" y="3348327"/>
            <a:ext cx="4392613" cy="360099"/>
          </a:xfrm>
        </p:spPr>
        <p:txBody>
          <a:bodyPr wrap="square" lIns="0" tIns="0" rIns="0" bIns="0" anchor="b" anchorCtr="0">
            <a:spAutoFit/>
          </a:bodyPr>
          <a:lstStyle>
            <a:lvl1pPr>
              <a:defRPr sz="2600" b="0">
                <a:solidFill>
                  <a:schemeClr val="bg1"/>
                </a:solidFill>
              </a:defRPr>
            </a:lvl1pPr>
          </a:lstStyle>
          <a:p>
            <a:r>
              <a:rPr lang="en-US" noProof="0"/>
              <a:t>Click to edit Master title style</a:t>
            </a:r>
            <a:endParaRPr lang="en-US" noProof="0" dirty="0"/>
          </a:p>
        </p:txBody>
      </p:sp>
      <p:sp>
        <p:nvSpPr>
          <p:cNvPr id="4" name="Date Placeholder 3"/>
          <p:cNvSpPr>
            <a:spLocks noGrp="1"/>
          </p:cNvSpPr>
          <p:nvPr>
            <p:ph type="dt" sz="half" idx="10"/>
          </p:nvPr>
        </p:nvSpPr>
        <p:spPr/>
        <p:txBody>
          <a:bodyPr/>
          <a:lstStyle/>
          <a:p>
            <a:r>
              <a:rPr lang="en-US" noProof="0"/>
              <a:t>June, 2026</a:t>
            </a:r>
            <a:endParaRPr lang="en-US" noProof="0" dirty="0"/>
          </a:p>
        </p:txBody>
      </p:sp>
      <p:sp>
        <p:nvSpPr>
          <p:cNvPr id="5" name="Footer Placeholder 4"/>
          <p:cNvSpPr>
            <a:spLocks noGrp="1"/>
          </p:cNvSpPr>
          <p:nvPr>
            <p:ph type="ftr" sz="quarter" idx="11"/>
          </p:nvPr>
        </p:nvSpPr>
        <p:spPr/>
        <p:txBody>
          <a:bodyPr/>
          <a:lstStyle/>
          <a:p>
            <a:r>
              <a:rPr lang="en-US" noProof="0"/>
              <a:t>ALV – June Roadshow 2026</a:t>
            </a:r>
            <a:endParaRPr lang="en-US" noProof="0" dirty="0"/>
          </a:p>
        </p:txBody>
      </p:sp>
      <p:sp>
        <p:nvSpPr>
          <p:cNvPr id="6" name="Slide Number Placeholder 5"/>
          <p:cNvSpPr>
            <a:spLocks noGrp="1"/>
          </p:cNvSpPr>
          <p:nvPr>
            <p:ph type="sldNum" sz="quarter" idx="12"/>
          </p:nvPr>
        </p:nvSpPr>
        <p:spPr/>
        <p:txBody>
          <a:bodyPr/>
          <a:lstStyle/>
          <a:p>
            <a:fld id="{7E74F4B1-9ADB-4B50-83D6-797B7B30BEA4}" type="slidenum">
              <a:rPr lang="en-US" noProof="0" smtClean="0"/>
              <a:pPr/>
              <a:t>‹#›</a:t>
            </a:fld>
            <a:endParaRPr lang="en-US" noProof="0" dirty="0"/>
          </a:p>
        </p:txBody>
      </p:sp>
      <p:sp>
        <p:nvSpPr>
          <p:cNvPr id="13" name="Text Placeholder 12">
            <a:extLst>
              <a:ext uri="{FF2B5EF4-FFF2-40B4-BE49-F238E27FC236}">
                <a16:creationId xmlns:a16="http://schemas.microsoft.com/office/drawing/2014/main" id="{341C393D-BEB6-3D1C-A864-BDCEB8693846}"/>
              </a:ext>
            </a:extLst>
          </p:cNvPr>
          <p:cNvSpPr>
            <a:spLocks noGrp="1"/>
          </p:cNvSpPr>
          <p:nvPr>
            <p:ph type="body" sz="quarter" idx="17"/>
          </p:nvPr>
        </p:nvSpPr>
        <p:spPr>
          <a:xfrm>
            <a:off x="550863" y="4351803"/>
            <a:ext cx="4362828" cy="1231900"/>
          </a:xfrm>
        </p:spPr>
        <p:txBody>
          <a:bodyPr/>
          <a:lstStyle>
            <a:lvl1pPr marL="0" indent="0">
              <a:spcBef>
                <a:spcPts val="600"/>
              </a:spcBef>
              <a:spcAft>
                <a:spcPts val="0"/>
              </a:spcAft>
              <a:buNone/>
              <a:defRPr sz="1600">
                <a:solidFill>
                  <a:schemeClr val="bg1"/>
                </a:solidFill>
              </a:defRPr>
            </a:lvl1pPr>
            <a:lvl2pPr marL="177800" indent="-177800">
              <a:spcBef>
                <a:spcPts val="600"/>
              </a:spcBef>
              <a:spcAft>
                <a:spcPts val="0"/>
              </a:spcAft>
              <a:buClrTx/>
              <a:buFont typeface="Wingdings" panose="05000000000000000000" pitchFamily="2" charset="2"/>
              <a:buChar char="§"/>
              <a:defRPr sz="1600">
                <a:solidFill>
                  <a:schemeClr val="bg1"/>
                </a:solidFill>
              </a:defRPr>
            </a:lvl2pPr>
            <a:lvl3pPr marL="700200" indent="0">
              <a:buNone/>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edit Master text styles</a:t>
            </a:r>
          </a:p>
          <a:p>
            <a:pPr lvl="1"/>
            <a:r>
              <a:rPr lang="en-US"/>
              <a:t>Second level</a:t>
            </a:r>
          </a:p>
        </p:txBody>
      </p:sp>
      <p:sp>
        <p:nvSpPr>
          <p:cNvPr id="16" name="Text Placeholder 12">
            <a:extLst>
              <a:ext uri="{FF2B5EF4-FFF2-40B4-BE49-F238E27FC236}">
                <a16:creationId xmlns:a16="http://schemas.microsoft.com/office/drawing/2014/main" id="{0934EFAF-532E-FCFE-C051-B256247F3851}"/>
              </a:ext>
            </a:extLst>
          </p:cNvPr>
          <p:cNvSpPr>
            <a:spLocks noGrp="1"/>
          </p:cNvSpPr>
          <p:nvPr>
            <p:ph type="body" sz="quarter" idx="18"/>
          </p:nvPr>
        </p:nvSpPr>
        <p:spPr>
          <a:xfrm>
            <a:off x="6672262" y="657224"/>
            <a:ext cx="4968875" cy="4916261"/>
          </a:xfrm>
        </p:spPr>
        <p:txBody>
          <a:bodyPr anchor="ctr" anchorCtr="0"/>
          <a:lstStyle>
            <a:lvl1pPr marL="0" indent="0">
              <a:spcBef>
                <a:spcPts val="600"/>
              </a:spcBef>
              <a:spcAft>
                <a:spcPts val="0"/>
              </a:spcAft>
              <a:buNone/>
              <a:defRPr sz="1600">
                <a:solidFill>
                  <a:schemeClr val="tx2"/>
                </a:solidFill>
              </a:defRPr>
            </a:lvl1pPr>
            <a:lvl2pPr marL="177800" indent="-177800">
              <a:spcBef>
                <a:spcPts val="600"/>
              </a:spcBef>
              <a:spcAft>
                <a:spcPts val="0"/>
              </a:spcAft>
              <a:buClr>
                <a:schemeClr val="accent1"/>
              </a:buClr>
              <a:buFont typeface="Wingdings" panose="05000000000000000000" pitchFamily="2" charset="2"/>
              <a:buChar char="§"/>
              <a:defRPr sz="1600">
                <a:solidFill>
                  <a:schemeClr val="tx2"/>
                </a:solidFill>
              </a:defRPr>
            </a:lvl2pPr>
            <a:lvl3pPr marL="700200" indent="0">
              <a:buNone/>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705835874"/>
      </p:ext>
    </p:extLst>
  </p:cSld>
  <p:clrMapOvr>
    <a:masterClrMapping/>
  </p:clrMapOvr>
  <p:extLst>
    <p:ext uri="{DCECCB84-F9BA-43D5-87BE-67443E8EF086}">
      <p15:sldGuideLst xmlns:p15="http://schemas.microsoft.com/office/powerpoint/2012/main">
        <p15:guide id="1" pos="4203">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91793" y="210324"/>
            <a:ext cx="11136540" cy="813851"/>
          </a:xfrm>
        </p:spPr>
        <p:txBody>
          <a:bodyPr lIns="91440" anchor="b" anchorCtr="0">
            <a:normAutofit/>
          </a:bodyPr>
          <a:lstStyle>
            <a:lvl1pPr>
              <a:defRPr sz="2400"/>
            </a:lvl1pPr>
          </a:lstStyle>
          <a:p>
            <a:r>
              <a:rPr lang="en-US" noProof="0" dirty="0"/>
              <a:t>Click to edit Master title style</a:t>
            </a:r>
          </a:p>
        </p:txBody>
      </p:sp>
      <p:sp>
        <p:nvSpPr>
          <p:cNvPr id="3" name="Content Placeholder 2"/>
          <p:cNvSpPr>
            <a:spLocks noGrp="1"/>
          </p:cNvSpPr>
          <p:nvPr>
            <p:ph idx="1"/>
          </p:nvPr>
        </p:nvSpPr>
        <p:spPr>
          <a:xfrm>
            <a:off x="591793" y="1152526"/>
            <a:ext cx="11136540" cy="4906788"/>
          </a:xfrm>
        </p:spPr>
        <p:txBody>
          <a:bodyPr lIns="91440"/>
          <a:lstStyle>
            <a:lvl1pPr marL="228600" indent="-228600">
              <a:buFont typeface="Wingdings" panose="05000000000000000000" pitchFamily="2" charset="2"/>
              <a:buChar char="§"/>
              <a:defRPr sz="1600"/>
            </a:lvl1pPr>
            <a:lvl2pPr marL="590400" indent="-228600">
              <a:buFont typeface="Archivo" pitchFamily="2" charset="0"/>
              <a:buChar char="−"/>
              <a:defRPr sz="1400"/>
            </a:lvl2pPr>
            <a:lvl3pPr marL="928800" indent="-228600">
              <a:buFont typeface="Archivo" pitchFamily="2" charset="0"/>
              <a:buChar char="−"/>
              <a:defRPr sz="1200"/>
            </a:lvl3pPr>
            <a:lvl4pPr marL="1270800" indent="-228600">
              <a:buFont typeface="Archivo" pitchFamily="2" charset="0"/>
              <a:buChar char="−"/>
              <a:defRPr sz="1100"/>
            </a:lvl4pPr>
            <a:lvl5pPr marL="1602000" indent="-228600">
              <a:buFont typeface="Archivo" pitchFamily="2" charset="0"/>
              <a:buChar char="−"/>
              <a:defRPr sz="1050"/>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 name="Date Placeholder 3"/>
          <p:cNvSpPr>
            <a:spLocks noGrp="1"/>
          </p:cNvSpPr>
          <p:nvPr>
            <p:ph type="dt" sz="half" idx="10"/>
          </p:nvPr>
        </p:nvSpPr>
        <p:spPr/>
        <p:txBody>
          <a:bodyPr/>
          <a:lstStyle/>
          <a:p>
            <a:r>
              <a:rPr lang="en-US" noProof="0"/>
              <a:t>June, 2026</a:t>
            </a:r>
            <a:endParaRPr lang="en-US" noProof="0" dirty="0"/>
          </a:p>
        </p:txBody>
      </p:sp>
      <p:sp>
        <p:nvSpPr>
          <p:cNvPr id="5" name="Footer Placeholder 4"/>
          <p:cNvSpPr>
            <a:spLocks noGrp="1"/>
          </p:cNvSpPr>
          <p:nvPr>
            <p:ph type="ftr" sz="quarter" idx="11"/>
          </p:nvPr>
        </p:nvSpPr>
        <p:spPr/>
        <p:txBody>
          <a:bodyPr/>
          <a:lstStyle/>
          <a:p>
            <a:r>
              <a:rPr lang="en-US" noProof="0"/>
              <a:t>ALV – June Roadshow 2026</a:t>
            </a:r>
            <a:endParaRPr lang="en-US" noProof="0" dirty="0"/>
          </a:p>
        </p:txBody>
      </p:sp>
      <p:sp>
        <p:nvSpPr>
          <p:cNvPr id="6" name="Slide Number Placeholder 5"/>
          <p:cNvSpPr>
            <a:spLocks noGrp="1"/>
          </p:cNvSpPr>
          <p:nvPr>
            <p:ph type="sldNum" sz="quarter" idx="12"/>
          </p:nvPr>
        </p:nvSpPr>
        <p:spPr/>
        <p:txBody>
          <a:bodyPr/>
          <a:lstStyle/>
          <a:p>
            <a:fld id="{7E74F4B1-9ADB-4B50-83D6-797B7B30BEA4}" type="slidenum">
              <a:rPr lang="en-US" noProof="0" smtClean="0"/>
              <a:t>‹#›</a:t>
            </a:fld>
            <a:endParaRPr lang="en-US" noProof="0" dirty="0"/>
          </a:p>
        </p:txBody>
      </p:sp>
    </p:spTree>
    <p:extLst>
      <p:ext uri="{BB962C8B-B14F-4D97-AF65-F5344CB8AC3E}">
        <p14:creationId xmlns:p14="http://schemas.microsoft.com/office/powerpoint/2010/main" val="185390398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Half image left - Blue bar">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CCF4984A-61E3-D4F3-1243-6A48DAFAEC89}"/>
              </a:ext>
            </a:extLst>
          </p:cNvPr>
          <p:cNvSpPr/>
          <p:nvPr/>
        </p:nvSpPr>
        <p:spPr>
          <a:xfrm>
            <a:off x="550863" y="3907058"/>
            <a:ext cx="1920240" cy="136445"/>
          </a:xfrm>
          <a:custGeom>
            <a:avLst/>
            <a:gdLst>
              <a:gd name="connsiteX0" fmla="*/ 0 w 1920240"/>
              <a:gd name="connsiteY0" fmla="*/ 0 h 136445"/>
              <a:gd name="connsiteX1" fmla="*/ 1920240 w 1920240"/>
              <a:gd name="connsiteY1" fmla="*/ 0 h 136445"/>
              <a:gd name="connsiteX2" fmla="*/ 1920240 w 1920240"/>
              <a:gd name="connsiteY2" fmla="*/ 136445 h 136445"/>
              <a:gd name="connsiteX3" fmla="*/ 0 w 1920240"/>
              <a:gd name="connsiteY3" fmla="*/ 136445 h 136445"/>
            </a:gdLst>
            <a:ahLst/>
            <a:cxnLst>
              <a:cxn ang="0">
                <a:pos x="connsiteX0" y="connsiteY0"/>
              </a:cxn>
              <a:cxn ang="0">
                <a:pos x="connsiteX1" y="connsiteY1"/>
              </a:cxn>
              <a:cxn ang="0">
                <a:pos x="connsiteX2" y="connsiteY2"/>
              </a:cxn>
              <a:cxn ang="0">
                <a:pos x="connsiteX3" y="connsiteY3"/>
              </a:cxn>
            </a:cxnLst>
            <a:rect l="l" t="t" r="r" b="b"/>
            <a:pathLst>
              <a:path w="1920240" h="136445">
                <a:moveTo>
                  <a:pt x="0" y="0"/>
                </a:moveTo>
                <a:lnTo>
                  <a:pt x="1920240" y="0"/>
                </a:lnTo>
                <a:lnTo>
                  <a:pt x="1920240" y="136445"/>
                </a:lnTo>
                <a:lnTo>
                  <a:pt x="0" y="136445"/>
                </a:lnTo>
                <a:close/>
              </a:path>
            </a:pathLst>
          </a:custGeom>
          <a:solidFill>
            <a:schemeClr val="accent2"/>
          </a:solidFill>
          <a:ln w="31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endParaRPr lang="sv-SE" sz="2000" dirty="0" err="1">
              <a:solidFill>
                <a:schemeClr val="bg1"/>
              </a:solidFill>
            </a:endParaRPr>
          </a:p>
        </p:txBody>
      </p:sp>
      <p:sp>
        <p:nvSpPr>
          <p:cNvPr id="9" name="Picture Placeholder 8">
            <a:extLst>
              <a:ext uri="{FF2B5EF4-FFF2-40B4-BE49-F238E27FC236}">
                <a16:creationId xmlns:a16="http://schemas.microsoft.com/office/drawing/2014/main" id="{AC2B6275-37C0-DF6E-B088-D8BB8A2198C5}"/>
              </a:ext>
            </a:extLst>
          </p:cNvPr>
          <p:cNvSpPr>
            <a:spLocks noGrp="1"/>
          </p:cNvSpPr>
          <p:nvPr>
            <p:ph type="pic" sz="quarter" idx="13"/>
          </p:nvPr>
        </p:nvSpPr>
        <p:spPr>
          <a:xfrm>
            <a:off x="0" y="0"/>
            <a:ext cx="6096000" cy="5913438"/>
          </a:xfrm>
          <a:custGeom>
            <a:avLst/>
            <a:gdLst>
              <a:gd name="connsiteX0" fmla="*/ 550863 w 6096000"/>
              <a:gd name="connsiteY0" fmla="*/ 3907058 h 5913438"/>
              <a:gd name="connsiteX1" fmla="*/ 550863 w 6096000"/>
              <a:gd name="connsiteY1" fmla="*/ 4043503 h 5913438"/>
              <a:gd name="connsiteX2" fmla="*/ 2471103 w 6096000"/>
              <a:gd name="connsiteY2" fmla="*/ 4043503 h 5913438"/>
              <a:gd name="connsiteX3" fmla="*/ 2471103 w 6096000"/>
              <a:gd name="connsiteY3" fmla="*/ 3907058 h 5913438"/>
              <a:gd name="connsiteX4" fmla="*/ 0 w 6096000"/>
              <a:gd name="connsiteY4" fmla="*/ 0 h 5913438"/>
              <a:gd name="connsiteX5" fmla="*/ 6096000 w 6096000"/>
              <a:gd name="connsiteY5" fmla="*/ 0 h 5913438"/>
              <a:gd name="connsiteX6" fmla="*/ 6096000 w 6096000"/>
              <a:gd name="connsiteY6" fmla="*/ 5913438 h 5913438"/>
              <a:gd name="connsiteX7" fmla="*/ 0 w 6096000"/>
              <a:gd name="connsiteY7" fmla="*/ 5913438 h 5913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0" h="5913438">
                <a:moveTo>
                  <a:pt x="550863" y="3907058"/>
                </a:moveTo>
                <a:lnTo>
                  <a:pt x="550863" y="4043503"/>
                </a:lnTo>
                <a:lnTo>
                  <a:pt x="2471103" y="4043503"/>
                </a:lnTo>
                <a:lnTo>
                  <a:pt x="2471103" y="3907058"/>
                </a:lnTo>
                <a:close/>
                <a:moveTo>
                  <a:pt x="0" y="0"/>
                </a:moveTo>
                <a:lnTo>
                  <a:pt x="6096000" y="0"/>
                </a:lnTo>
                <a:lnTo>
                  <a:pt x="6096000" y="5913438"/>
                </a:lnTo>
                <a:lnTo>
                  <a:pt x="0" y="5913438"/>
                </a:lnTo>
                <a:close/>
              </a:path>
            </a:pathLst>
          </a:custGeom>
          <a:solidFill>
            <a:schemeClr val="bg1">
              <a:lumMod val="65000"/>
            </a:schemeClr>
          </a:solidFill>
        </p:spPr>
        <p:txBody>
          <a:bodyPr wrap="square" lIns="0" tIns="0" bIns="756000" anchor="ctr" anchorCtr="0">
            <a:noAutofit/>
          </a:bodyPr>
          <a:lstStyle>
            <a:lvl1pPr marL="0" indent="0" algn="ctr">
              <a:buNone/>
              <a:defRPr sz="1400" i="1">
                <a:solidFill>
                  <a:schemeClr val="bg1"/>
                </a:solidFill>
              </a:defRPr>
            </a:lvl1pPr>
          </a:lstStyle>
          <a:p>
            <a:r>
              <a:rPr lang="en-US"/>
              <a:t>Click icon to add picture</a:t>
            </a:r>
            <a:endParaRPr lang="sv-SE" dirty="0"/>
          </a:p>
        </p:txBody>
      </p:sp>
      <p:sp>
        <p:nvSpPr>
          <p:cNvPr id="2" name="Title 1"/>
          <p:cNvSpPr>
            <a:spLocks noGrp="1"/>
          </p:cNvSpPr>
          <p:nvPr>
            <p:ph type="title"/>
          </p:nvPr>
        </p:nvSpPr>
        <p:spPr>
          <a:xfrm>
            <a:off x="550862" y="3348327"/>
            <a:ext cx="4392613" cy="360099"/>
          </a:xfrm>
        </p:spPr>
        <p:txBody>
          <a:bodyPr wrap="square" lIns="0" tIns="0" rIns="0" bIns="0" anchor="b" anchorCtr="0">
            <a:spAutoFit/>
          </a:bodyPr>
          <a:lstStyle>
            <a:lvl1pPr>
              <a:defRPr sz="2600" b="0">
                <a:solidFill>
                  <a:schemeClr val="bg1"/>
                </a:solidFill>
              </a:defRPr>
            </a:lvl1pPr>
          </a:lstStyle>
          <a:p>
            <a:r>
              <a:rPr lang="en-US" noProof="0"/>
              <a:t>Click to edit Master title style</a:t>
            </a:r>
            <a:endParaRPr lang="en-US" noProof="0" dirty="0"/>
          </a:p>
        </p:txBody>
      </p:sp>
      <p:sp>
        <p:nvSpPr>
          <p:cNvPr id="4" name="Date Placeholder 3"/>
          <p:cNvSpPr>
            <a:spLocks noGrp="1"/>
          </p:cNvSpPr>
          <p:nvPr>
            <p:ph type="dt" sz="half" idx="10"/>
          </p:nvPr>
        </p:nvSpPr>
        <p:spPr/>
        <p:txBody>
          <a:bodyPr/>
          <a:lstStyle/>
          <a:p>
            <a:r>
              <a:rPr lang="en-US" noProof="0"/>
              <a:t>June, 2026</a:t>
            </a:r>
            <a:endParaRPr lang="en-US" noProof="0" dirty="0"/>
          </a:p>
        </p:txBody>
      </p:sp>
      <p:sp>
        <p:nvSpPr>
          <p:cNvPr id="5" name="Footer Placeholder 4"/>
          <p:cNvSpPr>
            <a:spLocks noGrp="1"/>
          </p:cNvSpPr>
          <p:nvPr>
            <p:ph type="ftr" sz="quarter" idx="11"/>
          </p:nvPr>
        </p:nvSpPr>
        <p:spPr/>
        <p:txBody>
          <a:bodyPr/>
          <a:lstStyle/>
          <a:p>
            <a:r>
              <a:rPr lang="en-US" noProof="0"/>
              <a:t>ALV – June Roadshow 2026</a:t>
            </a:r>
            <a:endParaRPr lang="en-US" noProof="0" dirty="0"/>
          </a:p>
        </p:txBody>
      </p:sp>
      <p:sp>
        <p:nvSpPr>
          <p:cNvPr id="6" name="Slide Number Placeholder 5"/>
          <p:cNvSpPr>
            <a:spLocks noGrp="1"/>
          </p:cNvSpPr>
          <p:nvPr>
            <p:ph type="sldNum" sz="quarter" idx="12"/>
          </p:nvPr>
        </p:nvSpPr>
        <p:spPr/>
        <p:txBody>
          <a:bodyPr/>
          <a:lstStyle/>
          <a:p>
            <a:fld id="{7E74F4B1-9ADB-4B50-83D6-797B7B30BEA4}" type="slidenum">
              <a:rPr lang="en-US" noProof="0" smtClean="0"/>
              <a:pPr/>
              <a:t>‹#›</a:t>
            </a:fld>
            <a:endParaRPr lang="en-US" noProof="0" dirty="0"/>
          </a:p>
        </p:txBody>
      </p:sp>
      <p:sp>
        <p:nvSpPr>
          <p:cNvPr id="13" name="Text Placeholder 12">
            <a:extLst>
              <a:ext uri="{FF2B5EF4-FFF2-40B4-BE49-F238E27FC236}">
                <a16:creationId xmlns:a16="http://schemas.microsoft.com/office/drawing/2014/main" id="{341C393D-BEB6-3D1C-A864-BDCEB8693846}"/>
              </a:ext>
            </a:extLst>
          </p:cNvPr>
          <p:cNvSpPr>
            <a:spLocks noGrp="1"/>
          </p:cNvSpPr>
          <p:nvPr>
            <p:ph type="body" sz="quarter" idx="17"/>
          </p:nvPr>
        </p:nvSpPr>
        <p:spPr>
          <a:xfrm>
            <a:off x="550863" y="4351803"/>
            <a:ext cx="4362828" cy="1231900"/>
          </a:xfrm>
        </p:spPr>
        <p:txBody>
          <a:bodyPr/>
          <a:lstStyle>
            <a:lvl1pPr marL="0" indent="0">
              <a:spcBef>
                <a:spcPts val="600"/>
              </a:spcBef>
              <a:spcAft>
                <a:spcPts val="0"/>
              </a:spcAft>
              <a:buNone/>
              <a:defRPr sz="1600">
                <a:solidFill>
                  <a:schemeClr val="bg1"/>
                </a:solidFill>
              </a:defRPr>
            </a:lvl1pPr>
            <a:lvl2pPr marL="177800" indent="-177800">
              <a:spcBef>
                <a:spcPts val="600"/>
              </a:spcBef>
              <a:spcAft>
                <a:spcPts val="0"/>
              </a:spcAft>
              <a:buClrTx/>
              <a:buFont typeface="Wingdings" panose="05000000000000000000" pitchFamily="2" charset="2"/>
              <a:buChar char="§"/>
              <a:defRPr sz="1600">
                <a:solidFill>
                  <a:schemeClr val="bg1"/>
                </a:solidFill>
              </a:defRPr>
            </a:lvl2pPr>
            <a:lvl3pPr marL="700200" indent="0">
              <a:buNone/>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edit Master text styles</a:t>
            </a:r>
          </a:p>
          <a:p>
            <a:pPr lvl="1"/>
            <a:r>
              <a:rPr lang="en-US"/>
              <a:t>Second level</a:t>
            </a:r>
          </a:p>
        </p:txBody>
      </p:sp>
      <p:sp>
        <p:nvSpPr>
          <p:cNvPr id="16" name="Text Placeholder 12">
            <a:extLst>
              <a:ext uri="{FF2B5EF4-FFF2-40B4-BE49-F238E27FC236}">
                <a16:creationId xmlns:a16="http://schemas.microsoft.com/office/drawing/2014/main" id="{0934EFAF-532E-FCFE-C051-B256247F3851}"/>
              </a:ext>
            </a:extLst>
          </p:cNvPr>
          <p:cNvSpPr>
            <a:spLocks noGrp="1"/>
          </p:cNvSpPr>
          <p:nvPr>
            <p:ph type="body" sz="quarter" idx="18"/>
          </p:nvPr>
        </p:nvSpPr>
        <p:spPr>
          <a:xfrm>
            <a:off x="6672262" y="657224"/>
            <a:ext cx="4968875" cy="4916261"/>
          </a:xfrm>
        </p:spPr>
        <p:txBody>
          <a:bodyPr anchor="ctr" anchorCtr="0"/>
          <a:lstStyle>
            <a:lvl1pPr marL="0" indent="0">
              <a:spcBef>
                <a:spcPts val="600"/>
              </a:spcBef>
              <a:spcAft>
                <a:spcPts val="0"/>
              </a:spcAft>
              <a:buNone/>
              <a:defRPr sz="1600">
                <a:solidFill>
                  <a:schemeClr val="tx2"/>
                </a:solidFill>
              </a:defRPr>
            </a:lvl1pPr>
            <a:lvl2pPr marL="177800" indent="-177800">
              <a:spcBef>
                <a:spcPts val="600"/>
              </a:spcBef>
              <a:spcAft>
                <a:spcPts val="0"/>
              </a:spcAft>
              <a:buClr>
                <a:schemeClr val="accent1"/>
              </a:buClr>
              <a:buFont typeface="Wingdings" panose="05000000000000000000" pitchFamily="2" charset="2"/>
              <a:buChar char="§"/>
              <a:defRPr sz="1600">
                <a:solidFill>
                  <a:schemeClr val="tx2"/>
                </a:solidFill>
              </a:defRPr>
            </a:lvl2pPr>
            <a:lvl3pPr marL="700200" indent="0">
              <a:buNone/>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273398825"/>
      </p:ext>
    </p:extLst>
  </p:cSld>
  <p:clrMapOvr>
    <a:masterClrMapping/>
  </p:clrMapOvr>
  <p:extLst>
    <p:ext uri="{DCECCB84-F9BA-43D5-87BE-67443E8EF086}">
      <p15:sldGuideLst xmlns:p15="http://schemas.microsoft.com/office/powerpoint/2012/main">
        <p15:guide id="1" pos="4203">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Half image right - White bar">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FCBEB2F4-B8B1-EE22-4348-82731D38118F}"/>
              </a:ext>
            </a:extLst>
          </p:cNvPr>
          <p:cNvSpPr/>
          <p:nvPr/>
        </p:nvSpPr>
        <p:spPr>
          <a:xfrm>
            <a:off x="6646863" y="3907059"/>
            <a:ext cx="1920240" cy="136445"/>
          </a:xfrm>
          <a:custGeom>
            <a:avLst/>
            <a:gdLst>
              <a:gd name="connsiteX0" fmla="*/ 0 w 1920240"/>
              <a:gd name="connsiteY0" fmla="*/ 0 h 136445"/>
              <a:gd name="connsiteX1" fmla="*/ 1920240 w 1920240"/>
              <a:gd name="connsiteY1" fmla="*/ 0 h 136445"/>
              <a:gd name="connsiteX2" fmla="*/ 1920240 w 1920240"/>
              <a:gd name="connsiteY2" fmla="*/ 136445 h 136445"/>
              <a:gd name="connsiteX3" fmla="*/ 0 w 1920240"/>
              <a:gd name="connsiteY3" fmla="*/ 136445 h 136445"/>
            </a:gdLst>
            <a:ahLst/>
            <a:cxnLst>
              <a:cxn ang="0">
                <a:pos x="connsiteX0" y="connsiteY0"/>
              </a:cxn>
              <a:cxn ang="0">
                <a:pos x="connsiteX1" y="connsiteY1"/>
              </a:cxn>
              <a:cxn ang="0">
                <a:pos x="connsiteX2" y="connsiteY2"/>
              </a:cxn>
              <a:cxn ang="0">
                <a:pos x="connsiteX3" y="connsiteY3"/>
              </a:cxn>
            </a:cxnLst>
            <a:rect l="l" t="t" r="r" b="b"/>
            <a:pathLst>
              <a:path w="1920240" h="136445">
                <a:moveTo>
                  <a:pt x="0" y="0"/>
                </a:moveTo>
                <a:lnTo>
                  <a:pt x="1920240" y="0"/>
                </a:lnTo>
                <a:lnTo>
                  <a:pt x="1920240" y="136445"/>
                </a:lnTo>
                <a:lnTo>
                  <a:pt x="0" y="136445"/>
                </a:lnTo>
                <a:close/>
              </a:path>
            </a:pathLst>
          </a:cu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endParaRPr lang="sv-SE" sz="2000" dirty="0" err="1">
              <a:solidFill>
                <a:schemeClr val="bg1"/>
              </a:solidFill>
            </a:endParaRPr>
          </a:p>
        </p:txBody>
      </p:sp>
      <p:sp>
        <p:nvSpPr>
          <p:cNvPr id="9" name="Picture Placeholder 8">
            <a:extLst>
              <a:ext uri="{FF2B5EF4-FFF2-40B4-BE49-F238E27FC236}">
                <a16:creationId xmlns:a16="http://schemas.microsoft.com/office/drawing/2014/main" id="{AC2B6275-37C0-DF6E-B088-D8BB8A2198C5}"/>
              </a:ext>
            </a:extLst>
          </p:cNvPr>
          <p:cNvSpPr>
            <a:spLocks noGrp="1"/>
          </p:cNvSpPr>
          <p:nvPr>
            <p:ph type="pic" sz="quarter" idx="13"/>
          </p:nvPr>
        </p:nvSpPr>
        <p:spPr>
          <a:xfrm>
            <a:off x="6096000" y="0"/>
            <a:ext cx="6096000" cy="5913438"/>
          </a:xfrm>
          <a:custGeom>
            <a:avLst/>
            <a:gdLst>
              <a:gd name="connsiteX0" fmla="*/ 550863 w 6096000"/>
              <a:gd name="connsiteY0" fmla="*/ 3907058 h 5913438"/>
              <a:gd name="connsiteX1" fmla="*/ 550863 w 6096000"/>
              <a:gd name="connsiteY1" fmla="*/ 4043503 h 5913438"/>
              <a:gd name="connsiteX2" fmla="*/ 2471103 w 6096000"/>
              <a:gd name="connsiteY2" fmla="*/ 4043503 h 5913438"/>
              <a:gd name="connsiteX3" fmla="*/ 2471103 w 6096000"/>
              <a:gd name="connsiteY3" fmla="*/ 3907058 h 5913438"/>
              <a:gd name="connsiteX4" fmla="*/ 0 w 6096000"/>
              <a:gd name="connsiteY4" fmla="*/ 0 h 5913438"/>
              <a:gd name="connsiteX5" fmla="*/ 6096000 w 6096000"/>
              <a:gd name="connsiteY5" fmla="*/ 0 h 5913438"/>
              <a:gd name="connsiteX6" fmla="*/ 6096000 w 6096000"/>
              <a:gd name="connsiteY6" fmla="*/ 5913438 h 5913438"/>
              <a:gd name="connsiteX7" fmla="*/ 0 w 6096000"/>
              <a:gd name="connsiteY7" fmla="*/ 5913438 h 5913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0" h="5913438">
                <a:moveTo>
                  <a:pt x="550863" y="3907058"/>
                </a:moveTo>
                <a:lnTo>
                  <a:pt x="550863" y="4043503"/>
                </a:lnTo>
                <a:lnTo>
                  <a:pt x="2471103" y="4043503"/>
                </a:lnTo>
                <a:lnTo>
                  <a:pt x="2471103" y="3907058"/>
                </a:lnTo>
                <a:close/>
                <a:moveTo>
                  <a:pt x="0" y="0"/>
                </a:moveTo>
                <a:lnTo>
                  <a:pt x="6096000" y="0"/>
                </a:lnTo>
                <a:lnTo>
                  <a:pt x="6096000" y="5913438"/>
                </a:lnTo>
                <a:lnTo>
                  <a:pt x="0" y="5913438"/>
                </a:lnTo>
                <a:close/>
              </a:path>
            </a:pathLst>
          </a:custGeom>
          <a:solidFill>
            <a:schemeClr val="bg1">
              <a:lumMod val="65000"/>
            </a:schemeClr>
          </a:solidFill>
        </p:spPr>
        <p:txBody>
          <a:bodyPr wrap="square" lIns="0" tIns="0" bIns="756000" anchor="ctr" anchorCtr="0">
            <a:noAutofit/>
          </a:bodyPr>
          <a:lstStyle>
            <a:lvl1pPr marL="0" indent="0" algn="ctr">
              <a:buNone/>
              <a:defRPr sz="1400" i="1">
                <a:solidFill>
                  <a:schemeClr val="bg1"/>
                </a:solidFill>
              </a:defRPr>
            </a:lvl1pPr>
          </a:lstStyle>
          <a:p>
            <a:r>
              <a:rPr lang="en-US"/>
              <a:t>Click icon to add picture</a:t>
            </a:r>
            <a:endParaRPr lang="sv-SE" dirty="0"/>
          </a:p>
        </p:txBody>
      </p:sp>
      <p:sp>
        <p:nvSpPr>
          <p:cNvPr id="2" name="Title 1"/>
          <p:cNvSpPr>
            <a:spLocks noGrp="1"/>
          </p:cNvSpPr>
          <p:nvPr>
            <p:ph type="title"/>
          </p:nvPr>
        </p:nvSpPr>
        <p:spPr>
          <a:xfrm>
            <a:off x="6646862" y="3348327"/>
            <a:ext cx="4392613" cy="360099"/>
          </a:xfrm>
        </p:spPr>
        <p:txBody>
          <a:bodyPr wrap="square" lIns="0" tIns="0" rIns="0" bIns="0" anchor="b" anchorCtr="0">
            <a:spAutoFit/>
          </a:bodyPr>
          <a:lstStyle>
            <a:lvl1pPr>
              <a:defRPr sz="2600" b="0">
                <a:solidFill>
                  <a:schemeClr val="bg1"/>
                </a:solidFill>
              </a:defRPr>
            </a:lvl1pPr>
          </a:lstStyle>
          <a:p>
            <a:r>
              <a:rPr lang="en-US" noProof="0"/>
              <a:t>Click to edit Master title style</a:t>
            </a:r>
            <a:endParaRPr lang="en-US" noProof="0" dirty="0"/>
          </a:p>
        </p:txBody>
      </p:sp>
      <p:sp>
        <p:nvSpPr>
          <p:cNvPr id="4" name="Date Placeholder 3"/>
          <p:cNvSpPr>
            <a:spLocks noGrp="1"/>
          </p:cNvSpPr>
          <p:nvPr>
            <p:ph type="dt" sz="half" idx="10"/>
          </p:nvPr>
        </p:nvSpPr>
        <p:spPr/>
        <p:txBody>
          <a:bodyPr/>
          <a:lstStyle/>
          <a:p>
            <a:r>
              <a:rPr lang="en-US" noProof="0"/>
              <a:t>June, 2026</a:t>
            </a:r>
            <a:endParaRPr lang="en-US" noProof="0" dirty="0"/>
          </a:p>
        </p:txBody>
      </p:sp>
      <p:sp>
        <p:nvSpPr>
          <p:cNvPr id="5" name="Footer Placeholder 4"/>
          <p:cNvSpPr>
            <a:spLocks noGrp="1"/>
          </p:cNvSpPr>
          <p:nvPr>
            <p:ph type="ftr" sz="quarter" idx="11"/>
          </p:nvPr>
        </p:nvSpPr>
        <p:spPr/>
        <p:txBody>
          <a:bodyPr/>
          <a:lstStyle/>
          <a:p>
            <a:r>
              <a:rPr lang="en-US" noProof="0"/>
              <a:t>ALV – June Roadshow 2026</a:t>
            </a:r>
            <a:endParaRPr lang="en-US" noProof="0" dirty="0"/>
          </a:p>
        </p:txBody>
      </p:sp>
      <p:sp>
        <p:nvSpPr>
          <p:cNvPr id="6" name="Slide Number Placeholder 5"/>
          <p:cNvSpPr>
            <a:spLocks noGrp="1"/>
          </p:cNvSpPr>
          <p:nvPr>
            <p:ph type="sldNum" sz="quarter" idx="12"/>
          </p:nvPr>
        </p:nvSpPr>
        <p:spPr/>
        <p:txBody>
          <a:bodyPr/>
          <a:lstStyle/>
          <a:p>
            <a:fld id="{7E74F4B1-9ADB-4B50-83D6-797B7B30BEA4}" type="slidenum">
              <a:rPr lang="en-US" noProof="0" smtClean="0"/>
              <a:pPr/>
              <a:t>‹#›</a:t>
            </a:fld>
            <a:endParaRPr lang="en-US" noProof="0" dirty="0"/>
          </a:p>
        </p:txBody>
      </p:sp>
      <p:sp>
        <p:nvSpPr>
          <p:cNvPr id="13" name="Text Placeholder 12">
            <a:extLst>
              <a:ext uri="{FF2B5EF4-FFF2-40B4-BE49-F238E27FC236}">
                <a16:creationId xmlns:a16="http://schemas.microsoft.com/office/drawing/2014/main" id="{341C393D-BEB6-3D1C-A864-BDCEB8693846}"/>
              </a:ext>
            </a:extLst>
          </p:cNvPr>
          <p:cNvSpPr>
            <a:spLocks noGrp="1"/>
          </p:cNvSpPr>
          <p:nvPr>
            <p:ph type="body" sz="quarter" idx="17"/>
          </p:nvPr>
        </p:nvSpPr>
        <p:spPr>
          <a:xfrm>
            <a:off x="6646863" y="4351803"/>
            <a:ext cx="4362828" cy="1231900"/>
          </a:xfrm>
        </p:spPr>
        <p:txBody>
          <a:bodyPr/>
          <a:lstStyle>
            <a:lvl1pPr marL="0" indent="0">
              <a:spcBef>
                <a:spcPts val="600"/>
              </a:spcBef>
              <a:spcAft>
                <a:spcPts val="0"/>
              </a:spcAft>
              <a:buNone/>
              <a:defRPr sz="1600">
                <a:solidFill>
                  <a:schemeClr val="bg1"/>
                </a:solidFill>
              </a:defRPr>
            </a:lvl1pPr>
            <a:lvl2pPr marL="177800" indent="-177800">
              <a:spcBef>
                <a:spcPts val="600"/>
              </a:spcBef>
              <a:spcAft>
                <a:spcPts val="0"/>
              </a:spcAft>
              <a:buClrTx/>
              <a:buFont typeface="Wingdings" panose="05000000000000000000" pitchFamily="2" charset="2"/>
              <a:buChar char="§"/>
              <a:defRPr sz="1600">
                <a:solidFill>
                  <a:schemeClr val="bg1"/>
                </a:solidFill>
              </a:defRPr>
            </a:lvl2pPr>
            <a:lvl3pPr marL="700200" indent="0">
              <a:buNone/>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edit Master text styles</a:t>
            </a:r>
          </a:p>
          <a:p>
            <a:pPr lvl="1"/>
            <a:r>
              <a:rPr lang="en-US"/>
              <a:t>Second level</a:t>
            </a:r>
          </a:p>
        </p:txBody>
      </p:sp>
      <p:sp>
        <p:nvSpPr>
          <p:cNvPr id="16" name="Text Placeholder 12">
            <a:extLst>
              <a:ext uri="{FF2B5EF4-FFF2-40B4-BE49-F238E27FC236}">
                <a16:creationId xmlns:a16="http://schemas.microsoft.com/office/drawing/2014/main" id="{0934EFAF-532E-FCFE-C051-B256247F3851}"/>
              </a:ext>
            </a:extLst>
          </p:cNvPr>
          <p:cNvSpPr>
            <a:spLocks noGrp="1"/>
          </p:cNvSpPr>
          <p:nvPr>
            <p:ph type="body" sz="quarter" idx="18"/>
          </p:nvPr>
        </p:nvSpPr>
        <p:spPr>
          <a:xfrm>
            <a:off x="550862" y="657224"/>
            <a:ext cx="4968875" cy="4916261"/>
          </a:xfrm>
        </p:spPr>
        <p:txBody>
          <a:bodyPr anchor="ctr" anchorCtr="0"/>
          <a:lstStyle>
            <a:lvl1pPr marL="0" indent="0">
              <a:spcBef>
                <a:spcPts val="600"/>
              </a:spcBef>
              <a:spcAft>
                <a:spcPts val="0"/>
              </a:spcAft>
              <a:buNone/>
              <a:defRPr sz="1600">
                <a:solidFill>
                  <a:schemeClr val="tx2"/>
                </a:solidFill>
              </a:defRPr>
            </a:lvl1pPr>
            <a:lvl2pPr marL="177800" indent="-177800">
              <a:spcBef>
                <a:spcPts val="600"/>
              </a:spcBef>
              <a:spcAft>
                <a:spcPts val="0"/>
              </a:spcAft>
              <a:buClr>
                <a:schemeClr val="accent1"/>
              </a:buClr>
              <a:buFont typeface="Wingdings" panose="05000000000000000000" pitchFamily="2" charset="2"/>
              <a:buChar char="§"/>
              <a:defRPr sz="1600">
                <a:solidFill>
                  <a:schemeClr val="tx2"/>
                </a:solidFill>
              </a:defRPr>
            </a:lvl2pPr>
            <a:lvl3pPr marL="700200" indent="0">
              <a:buNone/>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074757165"/>
      </p:ext>
    </p:extLst>
  </p:cSld>
  <p:clrMapOvr>
    <a:masterClrMapping/>
  </p:clrMapOvr>
  <p:extLst>
    <p:ext uri="{DCECCB84-F9BA-43D5-87BE-67443E8EF086}">
      <p15:sldGuideLst xmlns:p15="http://schemas.microsoft.com/office/powerpoint/2012/main">
        <p15:guide id="1" pos="3477">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Half image right - Blue bar">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FCBEB2F4-B8B1-EE22-4348-82731D38118F}"/>
              </a:ext>
            </a:extLst>
          </p:cNvPr>
          <p:cNvSpPr/>
          <p:nvPr/>
        </p:nvSpPr>
        <p:spPr>
          <a:xfrm>
            <a:off x="6646863" y="3907059"/>
            <a:ext cx="1920240" cy="136445"/>
          </a:xfrm>
          <a:custGeom>
            <a:avLst/>
            <a:gdLst>
              <a:gd name="connsiteX0" fmla="*/ 0 w 1920240"/>
              <a:gd name="connsiteY0" fmla="*/ 0 h 136445"/>
              <a:gd name="connsiteX1" fmla="*/ 1920240 w 1920240"/>
              <a:gd name="connsiteY1" fmla="*/ 0 h 136445"/>
              <a:gd name="connsiteX2" fmla="*/ 1920240 w 1920240"/>
              <a:gd name="connsiteY2" fmla="*/ 136445 h 136445"/>
              <a:gd name="connsiteX3" fmla="*/ 0 w 1920240"/>
              <a:gd name="connsiteY3" fmla="*/ 136445 h 136445"/>
            </a:gdLst>
            <a:ahLst/>
            <a:cxnLst>
              <a:cxn ang="0">
                <a:pos x="connsiteX0" y="connsiteY0"/>
              </a:cxn>
              <a:cxn ang="0">
                <a:pos x="connsiteX1" y="connsiteY1"/>
              </a:cxn>
              <a:cxn ang="0">
                <a:pos x="connsiteX2" y="connsiteY2"/>
              </a:cxn>
              <a:cxn ang="0">
                <a:pos x="connsiteX3" y="connsiteY3"/>
              </a:cxn>
            </a:cxnLst>
            <a:rect l="l" t="t" r="r" b="b"/>
            <a:pathLst>
              <a:path w="1920240" h="136445">
                <a:moveTo>
                  <a:pt x="0" y="0"/>
                </a:moveTo>
                <a:lnTo>
                  <a:pt x="1920240" y="0"/>
                </a:lnTo>
                <a:lnTo>
                  <a:pt x="1920240" y="136445"/>
                </a:lnTo>
                <a:lnTo>
                  <a:pt x="0" y="136445"/>
                </a:lnTo>
                <a:close/>
              </a:path>
            </a:pathLst>
          </a:custGeom>
          <a:solidFill>
            <a:schemeClr val="accent2"/>
          </a:solidFill>
          <a:ln w="31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endParaRPr lang="sv-SE" sz="2000" dirty="0" err="1">
              <a:solidFill>
                <a:schemeClr val="bg1"/>
              </a:solidFill>
            </a:endParaRPr>
          </a:p>
        </p:txBody>
      </p:sp>
      <p:sp>
        <p:nvSpPr>
          <p:cNvPr id="9" name="Picture Placeholder 8">
            <a:extLst>
              <a:ext uri="{FF2B5EF4-FFF2-40B4-BE49-F238E27FC236}">
                <a16:creationId xmlns:a16="http://schemas.microsoft.com/office/drawing/2014/main" id="{AC2B6275-37C0-DF6E-B088-D8BB8A2198C5}"/>
              </a:ext>
            </a:extLst>
          </p:cNvPr>
          <p:cNvSpPr>
            <a:spLocks noGrp="1"/>
          </p:cNvSpPr>
          <p:nvPr>
            <p:ph type="pic" sz="quarter" idx="13"/>
          </p:nvPr>
        </p:nvSpPr>
        <p:spPr>
          <a:xfrm>
            <a:off x="6096000" y="0"/>
            <a:ext cx="6096000" cy="5913438"/>
          </a:xfrm>
          <a:custGeom>
            <a:avLst/>
            <a:gdLst>
              <a:gd name="connsiteX0" fmla="*/ 550863 w 6096000"/>
              <a:gd name="connsiteY0" fmla="*/ 3907058 h 5913438"/>
              <a:gd name="connsiteX1" fmla="*/ 550863 w 6096000"/>
              <a:gd name="connsiteY1" fmla="*/ 4043503 h 5913438"/>
              <a:gd name="connsiteX2" fmla="*/ 2471103 w 6096000"/>
              <a:gd name="connsiteY2" fmla="*/ 4043503 h 5913438"/>
              <a:gd name="connsiteX3" fmla="*/ 2471103 w 6096000"/>
              <a:gd name="connsiteY3" fmla="*/ 3907058 h 5913438"/>
              <a:gd name="connsiteX4" fmla="*/ 0 w 6096000"/>
              <a:gd name="connsiteY4" fmla="*/ 0 h 5913438"/>
              <a:gd name="connsiteX5" fmla="*/ 6096000 w 6096000"/>
              <a:gd name="connsiteY5" fmla="*/ 0 h 5913438"/>
              <a:gd name="connsiteX6" fmla="*/ 6096000 w 6096000"/>
              <a:gd name="connsiteY6" fmla="*/ 5913438 h 5913438"/>
              <a:gd name="connsiteX7" fmla="*/ 0 w 6096000"/>
              <a:gd name="connsiteY7" fmla="*/ 5913438 h 5913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0" h="5913438">
                <a:moveTo>
                  <a:pt x="550863" y="3907058"/>
                </a:moveTo>
                <a:lnTo>
                  <a:pt x="550863" y="4043503"/>
                </a:lnTo>
                <a:lnTo>
                  <a:pt x="2471103" y="4043503"/>
                </a:lnTo>
                <a:lnTo>
                  <a:pt x="2471103" y="3907058"/>
                </a:lnTo>
                <a:close/>
                <a:moveTo>
                  <a:pt x="0" y="0"/>
                </a:moveTo>
                <a:lnTo>
                  <a:pt x="6096000" y="0"/>
                </a:lnTo>
                <a:lnTo>
                  <a:pt x="6096000" y="5913438"/>
                </a:lnTo>
                <a:lnTo>
                  <a:pt x="0" y="5913438"/>
                </a:lnTo>
                <a:close/>
              </a:path>
            </a:pathLst>
          </a:custGeom>
          <a:solidFill>
            <a:schemeClr val="bg1">
              <a:lumMod val="65000"/>
            </a:schemeClr>
          </a:solidFill>
        </p:spPr>
        <p:txBody>
          <a:bodyPr wrap="square" lIns="0" tIns="0" bIns="756000" anchor="ctr" anchorCtr="0">
            <a:noAutofit/>
          </a:bodyPr>
          <a:lstStyle>
            <a:lvl1pPr marL="0" indent="0" algn="ctr">
              <a:buNone/>
              <a:defRPr sz="1400" i="1">
                <a:solidFill>
                  <a:schemeClr val="bg1"/>
                </a:solidFill>
              </a:defRPr>
            </a:lvl1pPr>
          </a:lstStyle>
          <a:p>
            <a:r>
              <a:rPr lang="en-US"/>
              <a:t>Click icon to add picture</a:t>
            </a:r>
            <a:endParaRPr lang="sv-SE" dirty="0"/>
          </a:p>
        </p:txBody>
      </p:sp>
      <p:sp>
        <p:nvSpPr>
          <p:cNvPr id="2" name="Title 1"/>
          <p:cNvSpPr>
            <a:spLocks noGrp="1"/>
          </p:cNvSpPr>
          <p:nvPr>
            <p:ph type="title"/>
          </p:nvPr>
        </p:nvSpPr>
        <p:spPr>
          <a:xfrm>
            <a:off x="6646862" y="3348327"/>
            <a:ext cx="4392613" cy="360099"/>
          </a:xfrm>
        </p:spPr>
        <p:txBody>
          <a:bodyPr wrap="square" lIns="0" tIns="0" rIns="0" bIns="0" anchor="b" anchorCtr="0">
            <a:spAutoFit/>
          </a:bodyPr>
          <a:lstStyle>
            <a:lvl1pPr>
              <a:defRPr sz="2600" b="0">
                <a:solidFill>
                  <a:schemeClr val="bg1"/>
                </a:solidFill>
              </a:defRPr>
            </a:lvl1pPr>
          </a:lstStyle>
          <a:p>
            <a:r>
              <a:rPr lang="en-US" noProof="0"/>
              <a:t>Click to edit Master title style</a:t>
            </a:r>
            <a:endParaRPr lang="en-US" noProof="0" dirty="0"/>
          </a:p>
        </p:txBody>
      </p:sp>
      <p:sp>
        <p:nvSpPr>
          <p:cNvPr id="4" name="Date Placeholder 3"/>
          <p:cNvSpPr>
            <a:spLocks noGrp="1"/>
          </p:cNvSpPr>
          <p:nvPr>
            <p:ph type="dt" sz="half" idx="10"/>
          </p:nvPr>
        </p:nvSpPr>
        <p:spPr/>
        <p:txBody>
          <a:bodyPr/>
          <a:lstStyle/>
          <a:p>
            <a:r>
              <a:rPr lang="en-US" noProof="0"/>
              <a:t>June, 2026</a:t>
            </a:r>
            <a:endParaRPr lang="en-US" noProof="0" dirty="0"/>
          </a:p>
        </p:txBody>
      </p:sp>
      <p:sp>
        <p:nvSpPr>
          <p:cNvPr id="5" name="Footer Placeholder 4"/>
          <p:cNvSpPr>
            <a:spLocks noGrp="1"/>
          </p:cNvSpPr>
          <p:nvPr>
            <p:ph type="ftr" sz="quarter" idx="11"/>
          </p:nvPr>
        </p:nvSpPr>
        <p:spPr/>
        <p:txBody>
          <a:bodyPr/>
          <a:lstStyle/>
          <a:p>
            <a:r>
              <a:rPr lang="en-US" noProof="0"/>
              <a:t>ALV – June Roadshow 2026</a:t>
            </a:r>
            <a:endParaRPr lang="en-US" noProof="0" dirty="0"/>
          </a:p>
        </p:txBody>
      </p:sp>
      <p:sp>
        <p:nvSpPr>
          <p:cNvPr id="6" name="Slide Number Placeholder 5"/>
          <p:cNvSpPr>
            <a:spLocks noGrp="1"/>
          </p:cNvSpPr>
          <p:nvPr>
            <p:ph type="sldNum" sz="quarter" idx="12"/>
          </p:nvPr>
        </p:nvSpPr>
        <p:spPr/>
        <p:txBody>
          <a:bodyPr/>
          <a:lstStyle/>
          <a:p>
            <a:fld id="{7E74F4B1-9ADB-4B50-83D6-797B7B30BEA4}" type="slidenum">
              <a:rPr lang="en-US" noProof="0" smtClean="0"/>
              <a:pPr/>
              <a:t>‹#›</a:t>
            </a:fld>
            <a:endParaRPr lang="en-US" noProof="0" dirty="0"/>
          </a:p>
        </p:txBody>
      </p:sp>
      <p:sp>
        <p:nvSpPr>
          <p:cNvPr id="13" name="Text Placeholder 12">
            <a:extLst>
              <a:ext uri="{FF2B5EF4-FFF2-40B4-BE49-F238E27FC236}">
                <a16:creationId xmlns:a16="http://schemas.microsoft.com/office/drawing/2014/main" id="{341C393D-BEB6-3D1C-A864-BDCEB8693846}"/>
              </a:ext>
            </a:extLst>
          </p:cNvPr>
          <p:cNvSpPr>
            <a:spLocks noGrp="1"/>
          </p:cNvSpPr>
          <p:nvPr>
            <p:ph type="body" sz="quarter" idx="17"/>
          </p:nvPr>
        </p:nvSpPr>
        <p:spPr>
          <a:xfrm>
            <a:off x="6646863" y="4351803"/>
            <a:ext cx="4362828" cy="1231900"/>
          </a:xfrm>
        </p:spPr>
        <p:txBody>
          <a:bodyPr/>
          <a:lstStyle>
            <a:lvl1pPr marL="0" indent="0">
              <a:spcBef>
                <a:spcPts val="600"/>
              </a:spcBef>
              <a:spcAft>
                <a:spcPts val="0"/>
              </a:spcAft>
              <a:buNone/>
              <a:defRPr sz="1600">
                <a:solidFill>
                  <a:schemeClr val="bg1"/>
                </a:solidFill>
              </a:defRPr>
            </a:lvl1pPr>
            <a:lvl2pPr marL="177800" indent="-177800">
              <a:spcBef>
                <a:spcPts val="600"/>
              </a:spcBef>
              <a:spcAft>
                <a:spcPts val="0"/>
              </a:spcAft>
              <a:buClrTx/>
              <a:buFont typeface="Wingdings" panose="05000000000000000000" pitchFamily="2" charset="2"/>
              <a:buChar char="§"/>
              <a:defRPr sz="1600">
                <a:solidFill>
                  <a:schemeClr val="bg1"/>
                </a:solidFill>
              </a:defRPr>
            </a:lvl2pPr>
            <a:lvl3pPr marL="700200" indent="0">
              <a:buNone/>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edit Master text styles</a:t>
            </a:r>
          </a:p>
          <a:p>
            <a:pPr lvl="1"/>
            <a:r>
              <a:rPr lang="en-US"/>
              <a:t>Second level</a:t>
            </a:r>
          </a:p>
        </p:txBody>
      </p:sp>
      <p:sp>
        <p:nvSpPr>
          <p:cNvPr id="16" name="Text Placeholder 12">
            <a:extLst>
              <a:ext uri="{FF2B5EF4-FFF2-40B4-BE49-F238E27FC236}">
                <a16:creationId xmlns:a16="http://schemas.microsoft.com/office/drawing/2014/main" id="{0934EFAF-532E-FCFE-C051-B256247F3851}"/>
              </a:ext>
            </a:extLst>
          </p:cNvPr>
          <p:cNvSpPr>
            <a:spLocks noGrp="1"/>
          </p:cNvSpPr>
          <p:nvPr>
            <p:ph type="body" sz="quarter" idx="18"/>
          </p:nvPr>
        </p:nvSpPr>
        <p:spPr>
          <a:xfrm>
            <a:off x="550862" y="657224"/>
            <a:ext cx="4968875" cy="4916261"/>
          </a:xfrm>
        </p:spPr>
        <p:txBody>
          <a:bodyPr anchor="ctr" anchorCtr="0"/>
          <a:lstStyle>
            <a:lvl1pPr marL="0" indent="0">
              <a:spcBef>
                <a:spcPts val="600"/>
              </a:spcBef>
              <a:spcAft>
                <a:spcPts val="0"/>
              </a:spcAft>
              <a:buNone/>
              <a:defRPr sz="1600">
                <a:solidFill>
                  <a:schemeClr val="tx2"/>
                </a:solidFill>
              </a:defRPr>
            </a:lvl1pPr>
            <a:lvl2pPr marL="177800" indent="-177800">
              <a:spcBef>
                <a:spcPts val="600"/>
              </a:spcBef>
              <a:spcAft>
                <a:spcPts val="0"/>
              </a:spcAft>
              <a:buClr>
                <a:schemeClr val="accent1"/>
              </a:buClr>
              <a:buFont typeface="Wingdings" panose="05000000000000000000" pitchFamily="2" charset="2"/>
              <a:buChar char="§"/>
              <a:defRPr sz="1600">
                <a:solidFill>
                  <a:schemeClr val="tx2"/>
                </a:solidFill>
              </a:defRPr>
            </a:lvl2pPr>
            <a:lvl3pPr marL="700200" indent="0">
              <a:buNone/>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780598747"/>
      </p:ext>
    </p:extLst>
  </p:cSld>
  <p:clrMapOvr>
    <a:masterClrMapping/>
  </p:clrMapOvr>
  <p:extLst>
    <p:ext uri="{DCECCB84-F9BA-43D5-87BE-67443E8EF086}">
      <p15:sldGuideLst xmlns:p15="http://schemas.microsoft.com/office/powerpoint/2012/main">
        <p15:guide id="1" pos="3477">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Full picture - White bar">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3BFD85CB-12E8-5F9C-2E40-28653E47BEAF}"/>
              </a:ext>
            </a:extLst>
          </p:cNvPr>
          <p:cNvSpPr/>
          <p:nvPr/>
        </p:nvSpPr>
        <p:spPr>
          <a:xfrm>
            <a:off x="550862" y="1554387"/>
            <a:ext cx="1920240" cy="136445"/>
          </a:xfrm>
          <a:custGeom>
            <a:avLst/>
            <a:gdLst>
              <a:gd name="connsiteX0" fmla="*/ 0 w 1920240"/>
              <a:gd name="connsiteY0" fmla="*/ 0 h 136445"/>
              <a:gd name="connsiteX1" fmla="*/ 1920240 w 1920240"/>
              <a:gd name="connsiteY1" fmla="*/ 0 h 136445"/>
              <a:gd name="connsiteX2" fmla="*/ 1920240 w 1920240"/>
              <a:gd name="connsiteY2" fmla="*/ 136445 h 136445"/>
              <a:gd name="connsiteX3" fmla="*/ 0 w 1920240"/>
              <a:gd name="connsiteY3" fmla="*/ 136445 h 136445"/>
            </a:gdLst>
            <a:ahLst/>
            <a:cxnLst>
              <a:cxn ang="0">
                <a:pos x="connsiteX0" y="connsiteY0"/>
              </a:cxn>
              <a:cxn ang="0">
                <a:pos x="connsiteX1" y="connsiteY1"/>
              </a:cxn>
              <a:cxn ang="0">
                <a:pos x="connsiteX2" y="connsiteY2"/>
              </a:cxn>
              <a:cxn ang="0">
                <a:pos x="connsiteX3" y="connsiteY3"/>
              </a:cxn>
            </a:cxnLst>
            <a:rect l="l" t="t" r="r" b="b"/>
            <a:pathLst>
              <a:path w="1920240" h="136445">
                <a:moveTo>
                  <a:pt x="0" y="0"/>
                </a:moveTo>
                <a:lnTo>
                  <a:pt x="1920240" y="0"/>
                </a:lnTo>
                <a:lnTo>
                  <a:pt x="1920240" y="136445"/>
                </a:lnTo>
                <a:lnTo>
                  <a:pt x="0" y="136445"/>
                </a:lnTo>
                <a:close/>
              </a:path>
            </a:pathLst>
          </a:cu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endParaRPr lang="sv-SE" sz="2000" dirty="0" err="1">
              <a:solidFill>
                <a:schemeClr val="bg1"/>
              </a:solidFill>
            </a:endParaRPr>
          </a:p>
        </p:txBody>
      </p:sp>
      <p:sp>
        <p:nvSpPr>
          <p:cNvPr id="7" name="Picture Placeholder 6">
            <a:extLst>
              <a:ext uri="{FF2B5EF4-FFF2-40B4-BE49-F238E27FC236}">
                <a16:creationId xmlns:a16="http://schemas.microsoft.com/office/drawing/2014/main" id="{9658470C-0BB7-7419-D4B4-73ACC5310D90}"/>
              </a:ext>
            </a:extLst>
          </p:cNvPr>
          <p:cNvSpPr>
            <a:spLocks noGrp="1"/>
          </p:cNvSpPr>
          <p:nvPr>
            <p:ph type="pic" sz="quarter" idx="13"/>
          </p:nvPr>
        </p:nvSpPr>
        <p:spPr>
          <a:xfrm>
            <a:off x="0" y="0"/>
            <a:ext cx="12192000" cy="5913438"/>
          </a:xfrm>
          <a:custGeom>
            <a:avLst/>
            <a:gdLst>
              <a:gd name="connsiteX0" fmla="*/ 550863 w 12192000"/>
              <a:gd name="connsiteY0" fmla="*/ 1554511 h 5913438"/>
              <a:gd name="connsiteX1" fmla="*/ 550863 w 12192000"/>
              <a:gd name="connsiteY1" fmla="*/ 1690956 h 5913438"/>
              <a:gd name="connsiteX2" fmla="*/ 2471103 w 12192000"/>
              <a:gd name="connsiteY2" fmla="*/ 1690956 h 5913438"/>
              <a:gd name="connsiteX3" fmla="*/ 2471103 w 12192000"/>
              <a:gd name="connsiteY3" fmla="*/ 1554511 h 5913438"/>
              <a:gd name="connsiteX4" fmla="*/ 0 w 12192000"/>
              <a:gd name="connsiteY4" fmla="*/ 0 h 5913438"/>
              <a:gd name="connsiteX5" fmla="*/ 12192000 w 12192000"/>
              <a:gd name="connsiteY5" fmla="*/ 0 h 5913438"/>
              <a:gd name="connsiteX6" fmla="*/ 12192000 w 12192000"/>
              <a:gd name="connsiteY6" fmla="*/ 5913438 h 5913438"/>
              <a:gd name="connsiteX7" fmla="*/ 0 w 12192000"/>
              <a:gd name="connsiteY7" fmla="*/ 5913438 h 5913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913438">
                <a:moveTo>
                  <a:pt x="550863" y="1554511"/>
                </a:moveTo>
                <a:lnTo>
                  <a:pt x="550863" y="1690956"/>
                </a:lnTo>
                <a:lnTo>
                  <a:pt x="2471103" y="1690956"/>
                </a:lnTo>
                <a:lnTo>
                  <a:pt x="2471103" y="1554511"/>
                </a:lnTo>
                <a:close/>
                <a:moveTo>
                  <a:pt x="0" y="0"/>
                </a:moveTo>
                <a:lnTo>
                  <a:pt x="12192000" y="0"/>
                </a:lnTo>
                <a:lnTo>
                  <a:pt x="12192000" y="5913438"/>
                </a:lnTo>
                <a:lnTo>
                  <a:pt x="0" y="5913438"/>
                </a:lnTo>
                <a:close/>
              </a:path>
            </a:pathLst>
          </a:custGeom>
          <a:solidFill>
            <a:schemeClr val="bg1">
              <a:lumMod val="65000"/>
            </a:schemeClr>
          </a:solidFill>
        </p:spPr>
        <p:txBody>
          <a:bodyPr wrap="square" lIns="6732000" tIns="0" anchor="ctr" anchorCtr="0">
            <a:noAutofit/>
          </a:bodyPr>
          <a:lstStyle>
            <a:lvl1pPr marL="0" indent="0" algn="l">
              <a:buNone/>
              <a:defRPr sz="1400" i="1">
                <a:solidFill>
                  <a:schemeClr val="bg1"/>
                </a:solidFill>
              </a:defRPr>
            </a:lvl1pPr>
          </a:lstStyle>
          <a:p>
            <a:r>
              <a:rPr lang="en-US"/>
              <a:t>Click icon to add picture</a:t>
            </a:r>
            <a:endParaRPr lang="sv-SE" dirty="0"/>
          </a:p>
        </p:txBody>
      </p:sp>
      <p:sp>
        <p:nvSpPr>
          <p:cNvPr id="2" name="Title 1"/>
          <p:cNvSpPr>
            <a:spLocks noGrp="1"/>
          </p:cNvSpPr>
          <p:nvPr>
            <p:ph type="title"/>
          </p:nvPr>
        </p:nvSpPr>
        <p:spPr>
          <a:xfrm>
            <a:off x="550862" y="995780"/>
            <a:ext cx="4392613" cy="360099"/>
          </a:xfrm>
        </p:spPr>
        <p:txBody>
          <a:bodyPr wrap="square" lIns="0" tIns="0" rIns="0" bIns="0" anchor="b" anchorCtr="0">
            <a:noAutofit/>
          </a:bodyPr>
          <a:lstStyle>
            <a:lvl1pPr>
              <a:defRPr sz="2600" b="0">
                <a:solidFill>
                  <a:schemeClr val="bg1"/>
                </a:solidFill>
              </a:defRPr>
            </a:lvl1pPr>
          </a:lstStyle>
          <a:p>
            <a:r>
              <a:rPr lang="en-US" noProof="0"/>
              <a:t>Click to edit Master title style</a:t>
            </a:r>
            <a:endParaRPr lang="en-US" noProof="0" dirty="0"/>
          </a:p>
        </p:txBody>
      </p:sp>
      <p:sp>
        <p:nvSpPr>
          <p:cNvPr id="4" name="Date Placeholder 3"/>
          <p:cNvSpPr>
            <a:spLocks noGrp="1"/>
          </p:cNvSpPr>
          <p:nvPr>
            <p:ph type="dt" sz="half" idx="10"/>
          </p:nvPr>
        </p:nvSpPr>
        <p:spPr/>
        <p:txBody>
          <a:bodyPr/>
          <a:lstStyle/>
          <a:p>
            <a:r>
              <a:rPr lang="en-US" noProof="0"/>
              <a:t>June, 2026</a:t>
            </a:r>
            <a:endParaRPr lang="en-US" noProof="0" dirty="0"/>
          </a:p>
        </p:txBody>
      </p:sp>
      <p:sp>
        <p:nvSpPr>
          <p:cNvPr id="5" name="Footer Placeholder 4"/>
          <p:cNvSpPr>
            <a:spLocks noGrp="1"/>
          </p:cNvSpPr>
          <p:nvPr>
            <p:ph type="ftr" sz="quarter" idx="11"/>
          </p:nvPr>
        </p:nvSpPr>
        <p:spPr/>
        <p:txBody>
          <a:bodyPr/>
          <a:lstStyle/>
          <a:p>
            <a:r>
              <a:rPr lang="en-US" noProof="0"/>
              <a:t>ALV – June Roadshow 2026</a:t>
            </a:r>
            <a:endParaRPr lang="en-US" noProof="0" dirty="0"/>
          </a:p>
        </p:txBody>
      </p:sp>
      <p:sp>
        <p:nvSpPr>
          <p:cNvPr id="6" name="Slide Number Placeholder 5"/>
          <p:cNvSpPr>
            <a:spLocks noGrp="1"/>
          </p:cNvSpPr>
          <p:nvPr>
            <p:ph type="sldNum" sz="quarter" idx="12"/>
          </p:nvPr>
        </p:nvSpPr>
        <p:spPr/>
        <p:txBody>
          <a:bodyPr/>
          <a:lstStyle/>
          <a:p>
            <a:fld id="{7E74F4B1-9ADB-4B50-83D6-797B7B30BEA4}" type="slidenum">
              <a:rPr lang="en-US" noProof="0" smtClean="0"/>
              <a:pPr/>
              <a:t>‹#›</a:t>
            </a:fld>
            <a:endParaRPr lang="en-US" noProof="0" dirty="0"/>
          </a:p>
        </p:txBody>
      </p:sp>
      <p:sp>
        <p:nvSpPr>
          <p:cNvPr id="13" name="Text Placeholder 12">
            <a:extLst>
              <a:ext uri="{FF2B5EF4-FFF2-40B4-BE49-F238E27FC236}">
                <a16:creationId xmlns:a16="http://schemas.microsoft.com/office/drawing/2014/main" id="{341C393D-BEB6-3D1C-A864-BDCEB8693846}"/>
              </a:ext>
            </a:extLst>
          </p:cNvPr>
          <p:cNvSpPr>
            <a:spLocks noGrp="1"/>
          </p:cNvSpPr>
          <p:nvPr>
            <p:ph type="body" sz="quarter" idx="17"/>
          </p:nvPr>
        </p:nvSpPr>
        <p:spPr>
          <a:xfrm>
            <a:off x="550864" y="1994689"/>
            <a:ext cx="4392612" cy="1231900"/>
          </a:xfrm>
        </p:spPr>
        <p:txBody>
          <a:bodyPr/>
          <a:lstStyle>
            <a:lvl1pPr marL="0" indent="0">
              <a:lnSpc>
                <a:spcPct val="95000"/>
              </a:lnSpc>
              <a:spcBef>
                <a:spcPts val="1200"/>
              </a:spcBef>
              <a:spcAft>
                <a:spcPts val="0"/>
              </a:spcAft>
              <a:buNone/>
              <a:defRPr sz="1600">
                <a:solidFill>
                  <a:schemeClr val="bg1"/>
                </a:solidFill>
              </a:defRPr>
            </a:lvl1pPr>
            <a:lvl2pPr marL="177800" indent="-177800">
              <a:lnSpc>
                <a:spcPct val="95000"/>
              </a:lnSpc>
              <a:spcBef>
                <a:spcPts val="600"/>
              </a:spcBef>
              <a:spcAft>
                <a:spcPts val="0"/>
              </a:spcAft>
              <a:buClrTx/>
              <a:buFont typeface="Wingdings" panose="05000000000000000000" pitchFamily="2" charset="2"/>
              <a:buChar char="§"/>
              <a:defRPr sz="1600">
                <a:solidFill>
                  <a:schemeClr val="bg1"/>
                </a:solidFill>
              </a:defRPr>
            </a:lvl2pPr>
            <a:lvl3pPr marL="700200" indent="0">
              <a:buNone/>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868627058"/>
      </p:ext>
    </p:extLst>
  </p:cSld>
  <p:clrMapOvr>
    <a:masterClrMapping/>
  </p:clrMapOvr>
  <p:extLst>
    <p:ext uri="{DCECCB84-F9BA-43D5-87BE-67443E8EF086}">
      <p15:sldGuideLst xmlns:p15="http://schemas.microsoft.com/office/powerpoint/2012/main">
        <p15:guide id="2" pos="3114">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Full picture - Blue bar">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3BFD85CB-12E8-5F9C-2E40-28653E47BEAF}"/>
              </a:ext>
            </a:extLst>
          </p:cNvPr>
          <p:cNvSpPr/>
          <p:nvPr/>
        </p:nvSpPr>
        <p:spPr>
          <a:xfrm>
            <a:off x="550862" y="1554387"/>
            <a:ext cx="1920240" cy="136445"/>
          </a:xfrm>
          <a:custGeom>
            <a:avLst/>
            <a:gdLst>
              <a:gd name="connsiteX0" fmla="*/ 0 w 1920240"/>
              <a:gd name="connsiteY0" fmla="*/ 0 h 136445"/>
              <a:gd name="connsiteX1" fmla="*/ 1920240 w 1920240"/>
              <a:gd name="connsiteY1" fmla="*/ 0 h 136445"/>
              <a:gd name="connsiteX2" fmla="*/ 1920240 w 1920240"/>
              <a:gd name="connsiteY2" fmla="*/ 136445 h 136445"/>
              <a:gd name="connsiteX3" fmla="*/ 0 w 1920240"/>
              <a:gd name="connsiteY3" fmla="*/ 136445 h 136445"/>
            </a:gdLst>
            <a:ahLst/>
            <a:cxnLst>
              <a:cxn ang="0">
                <a:pos x="connsiteX0" y="connsiteY0"/>
              </a:cxn>
              <a:cxn ang="0">
                <a:pos x="connsiteX1" y="connsiteY1"/>
              </a:cxn>
              <a:cxn ang="0">
                <a:pos x="connsiteX2" y="connsiteY2"/>
              </a:cxn>
              <a:cxn ang="0">
                <a:pos x="connsiteX3" y="connsiteY3"/>
              </a:cxn>
            </a:cxnLst>
            <a:rect l="l" t="t" r="r" b="b"/>
            <a:pathLst>
              <a:path w="1920240" h="136445">
                <a:moveTo>
                  <a:pt x="0" y="0"/>
                </a:moveTo>
                <a:lnTo>
                  <a:pt x="1920240" y="0"/>
                </a:lnTo>
                <a:lnTo>
                  <a:pt x="1920240" y="136445"/>
                </a:lnTo>
                <a:lnTo>
                  <a:pt x="0" y="136445"/>
                </a:lnTo>
                <a:close/>
              </a:path>
            </a:pathLst>
          </a:custGeom>
          <a:solidFill>
            <a:schemeClr val="accent2"/>
          </a:solidFill>
          <a:ln w="31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endParaRPr lang="sv-SE" sz="2000" dirty="0" err="1">
              <a:solidFill>
                <a:schemeClr val="bg1"/>
              </a:solidFill>
            </a:endParaRPr>
          </a:p>
        </p:txBody>
      </p:sp>
      <p:sp>
        <p:nvSpPr>
          <p:cNvPr id="7" name="Picture Placeholder 6">
            <a:extLst>
              <a:ext uri="{FF2B5EF4-FFF2-40B4-BE49-F238E27FC236}">
                <a16:creationId xmlns:a16="http://schemas.microsoft.com/office/drawing/2014/main" id="{9658470C-0BB7-7419-D4B4-73ACC5310D90}"/>
              </a:ext>
            </a:extLst>
          </p:cNvPr>
          <p:cNvSpPr>
            <a:spLocks noGrp="1"/>
          </p:cNvSpPr>
          <p:nvPr>
            <p:ph type="pic" sz="quarter" idx="13"/>
          </p:nvPr>
        </p:nvSpPr>
        <p:spPr>
          <a:xfrm>
            <a:off x="0" y="0"/>
            <a:ext cx="12192000" cy="5913438"/>
          </a:xfrm>
          <a:custGeom>
            <a:avLst/>
            <a:gdLst>
              <a:gd name="connsiteX0" fmla="*/ 550863 w 12192000"/>
              <a:gd name="connsiteY0" fmla="*/ 1554511 h 5913438"/>
              <a:gd name="connsiteX1" fmla="*/ 550863 w 12192000"/>
              <a:gd name="connsiteY1" fmla="*/ 1690956 h 5913438"/>
              <a:gd name="connsiteX2" fmla="*/ 2471103 w 12192000"/>
              <a:gd name="connsiteY2" fmla="*/ 1690956 h 5913438"/>
              <a:gd name="connsiteX3" fmla="*/ 2471103 w 12192000"/>
              <a:gd name="connsiteY3" fmla="*/ 1554511 h 5913438"/>
              <a:gd name="connsiteX4" fmla="*/ 0 w 12192000"/>
              <a:gd name="connsiteY4" fmla="*/ 0 h 5913438"/>
              <a:gd name="connsiteX5" fmla="*/ 12192000 w 12192000"/>
              <a:gd name="connsiteY5" fmla="*/ 0 h 5913438"/>
              <a:gd name="connsiteX6" fmla="*/ 12192000 w 12192000"/>
              <a:gd name="connsiteY6" fmla="*/ 5913438 h 5913438"/>
              <a:gd name="connsiteX7" fmla="*/ 0 w 12192000"/>
              <a:gd name="connsiteY7" fmla="*/ 5913438 h 5913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913438">
                <a:moveTo>
                  <a:pt x="550863" y="1554511"/>
                </a:moveTo>
                <a:lnTo>
                  <a:pt x="550863" y="1690956"/>
                </a:lnTo>
                <a:lnTo>
                  <a:pt x="2471103" y="1690956"/>
                </a:lnTo>
                <a:lnTo>
                  <a:pt x="2471103" y="1554511"/>
                </a:lnTo>
                <a:close/>
                <a:moveTo>
                  <a:pt x="0" y="0"/>
                </a:moveTo>
                <a:lnTo>
                  <a:pt x="12192000" y="0"/>
                </a:lnTo>
                <a:lnTo>
                  <a:pt x="12192000" y="5913438"/>
                </a:lnTo>
                <a:lnTo>
                  <a:pt x="0" y="5913438"/>
                </a:lnTo>
                <a:close/>
              </a:path>
            </a:pathLst>
          </a:custGeom>
          <a:solidFill>
            <a:schemeClr val="bg1">
              <a:lumMod val="65000"/>
            </a:schemeClr>
          </a:solidFill>
        </p:spPr>
        <p:txBody>
          <a:bodyPr wrap="square" lIns="6732000" tIns="0" anchor="ctr" anchorCtr="0">
            <a:noAutofit/>
          </a:bodyPr>
          <a:lstStyle>
            <a:lvl1pPr marL="0" indent="0" algn="l">
              <a:buNone/>
              <a:defRPr sz="1400" i="1">
                <a:solidFill>
                  <a:schemeClr val="bg1"/>
                </a:solidFill>
              </a:defRPr>
            </a:lvl1pPr>
          </a:lstStyle>
          <a:p>
            <a:r>
              <a:rPr lang="en-US"/>
              <a:t>Click icon to add picture</a:t>
            </a:r>
            <a:endParaRPr lang="sv-SE" dirty="0"/>
          </a:p>
        </p:txBody>
      </p:sp>
      <p:sp>
        <p:nvSpPr>
          <p:cNvPr id="2" name="Title 1"/>
          <p:cNvSpPr>
            <a:spLocks noGrp="1"/>
          </p:cNvSpPr>
          <p:nvPr>
            <p:ph type="title"/>
          </p:nvPr>
        </p:nvSpPr>
        <p:spPr>
          <a:xfrm>
            <a:off x="550862" y="995780"/>
            <a:ext cx="4392613" cy="360099"/>
          </a:xfrm>
        </p:spPr>
        <p:txBody>
          <a:bodyPr wrap="square" lIns="0" tIns="0" rIns="0" bIns="0" anchor="b" anchorCtr="0">
            <a:noAutofit/>
          </a:bodyPr>
          <a:lstStyle>
            <a:lvl1pPr>
              <a:defRPr sz="2600" b="0">
                <a:solidFill>
                  <a:schemeClr val="bg1"/>
                </a:solidFill>
              </a:defRPr>
            </a:lvl1pPr>
          </a:lstStyle>
          <a:p>
            <a:r>
              <a:rPr lang="en-US" noProof="0"/>
              <a:t>Click to edit Master title style</a:t>
            </a:r>
            <a:endParaRPr lang="en-US" noProof="0" dirty="0"/>
          </a:p>
        </p:txBody>
      </p:sp>
      <p:sp>
        <p:nvSpPr>
          <p:cNvPr id="4" name="Date Placeholder 3"/>
          <p:cNvSpPr>
            <a:spLocks noGrp="1"/>
          </p:cNvSpPr>
          <p:nvPr>
            <p:ph type="dt" sz="half" idx="10"/>
          </p:nvPr>
        </p:nvSpPr>
        <p:spPr/>
        <p:txBody>
          <a:bodyPr/>
          <a:lstStyle/>
          <a:p>
            <a:r>
              <a:rPr lang="en-US" noProof="0"/>
              <a:t>June, 2026</a:t>
            </a:r>
            <a:endParaRPr lang="en-US" noProof="0" dirty="0"/>
          </a:p>
        </p:txBody>
      </p:sp>
      <p:sp>
        <p:nvSpPr>
          <p:cNvPr id="5" name="Footer Placeholder 4"/>
          <p:cNvSpPr>
            <a:spLocks noGrp="1"/>
          </p:cNvSpPr>
          <p:nvPr>
            <p:ph type="ftr" sz="quarter" idx="11"/>
          </p:nvPr>
        </p:nvSpPr>
        <p:spPr/>
        <p:txBody>
          <a:bodyPr/>
          <a:lstStyle/>
          <a:p>
            <a:r>
              <a:rPr lang="en-US" noProof="0"/>
              <a:t>ALV – June Roadshow 2026</a:t>
            </a:r>
            <a:endParaRPr lang="en-US" noProof="0" dirty="0"/>
          </a:p>
        </p:txBody>
      </p:sp>
      <p:sp>
        <p:nvSpPr>
          <p:cNvPr id="6" name="Slide Number Placeholder 5"/>
          <p:cNvSpPr>
            <a:spLocks noGrp="1"/>
          </p:cNvSpPr>
          <p:nvPr>
            <p:ph type="sldNum" sz="quarter" idx="12"/>
          </p:nvPr>
        </p:nvSpPr>
        <p:spPr/>
        <p:txBody>
          <a:bodyPr/>
          <a:lstStyle/>
          <a:p>
            <a:fld id="{7E74F4B1-9ADB-4B50-83D6-797B7B30BEA4}" type="slidenum">
              <a:rPr lang="en-US" noProof="0" smtClean="0"/>
              <a:pPr/>
              <a:t>‹#›</a:t>
            </a:fld>
            <a:endParaRPr lang="en-US" noProof="0" dirty="0"/>
          </a:p>
        </p:txBody>
      </p:sp>
      <p:sp>
        <p:nvSpPr>
          <p:cNvPr id="13" name="Text Placeholder 12">
            <a:extLst>
              <a:ext uri="{FF2B5EF4-FFF2-40B4-BE49-F238E27FC236}">
                <a16:creationId xmlns:a16="http://schemas.microsoft.com/office/drawing/2014/main" id="{341C393D-BEB6-3D1C-A864-BDCEB8693846}"/>
              </a:ext>
            </a:extLst>
          </p:cNvPr>
          <p:cNvSpPr>
            <a:spLocks noGrp="1"/>
          </p:cNvSpPr>
          <p:nvPr>
            <p:ph type="body" sz="quarter" idx="17"/>
          </p:nvPr>
        </p:nvSpPr>
        <p:spPr>
          <a:xfrm>
            <a:off x="550864" y="1994689"/>
            <a:ext cx="4392612" cy="1231900"/>
          </a:xfrm>
        </p:spPr>
        <p:txBody>
          <a:bodyPr/>
          <a:lstStyle>
            <a:lvl1pPr marL="0" indent="0">
              <a:lnSpc>
                <a:spcPct val="95000"/>
              </a:lnSpc>
              <a:spcBef>
                <a:spcPts val="1200"/>
              </a:spcBef>
              <a:spcAft>
                <a:spcPts val="0"/>
              </a:spcAft>
              <a:buNone/>
              <a:defRPr sz="1600">
                <a:solidFill>
                  <a:schemeClr val="bg1"/>
                </a:solidFill>
              </a:defRPr>
            </a:lvl1pPr>
            <a:lvl2pPr marL="177800" indent="-177800">
              <a:lnSpc>
                <a:spcPct val="95000"/>
              </a:lnSpc>
              <a:spcBef>
                <a:spcPts val="600"/>
              </a:spcBef>
              <a:spcAft>
                <a:spcPts val="0"/>
              </a:spcAft>
              <a:buClrTx/>
              <a:buFont typeface="Wingdings" panose="05000000000000000000" pitchFamily="2" charset="2"/>
              <a:buChar char="§"/>
              <a:defRPr sz="1600">
                <a:solidFill>
                  <a:schemeClr val="bg1"/>
                </a:solidFill>
              </a:defRPr>
            </a:lvl2pPr>
            <a:lvl3pPr marL="700200" indent="0">
              <a:buNone/>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2110850636"/>
      </p:ext>
    </p:extLst>
  </p:cSld>
  <p:clrMapOvr>
    <a:masterClrMapping/>
  </p:clrMapOvr>
  <p:extLst>
    <p:ext uri="{DCECCB84-F9BA-43D5-87BE-67443E8EF086}">
      <p15:sldGuideLst xmlns:p15="http://schemas.microsoft.com/office/powerpoint/2012/main">
        <p15:guide id="2" pos="3114">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Full picture white box">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544D9B11-9BD2-3475-CE15-DD64D9C19801}"/>
              </a:ext>
            </a:extLst>
          </p:cNvPr>
          <p:cNvSpPr>
            <a:spLocks noGrp="1"/>
          </p:cNvSpPr>
          <p:nvPr>
            <p:ph type="pic" sz="quarter" idx="13"/>
          </p:nvPr>
        </p:nvSpPr>
        <p:spPr>
          <a:xfrm>
            <a:off x="0" y="0"/>
            <a:ext cx="12192000" cy="5913438"/>
          </a:xfrm>
          <a:custGeom>
            <a:avLst/>
            <a:gdLst>
              <a:gd name="connsiteX0" fmla="*/ 550863 w 12192000"/>
              <a:gd name="connsiteY0" fmla="*/ 512764 h 5913438"/>
              <a:gd name="connsiteX1" fmla="*/ 550863 w 12192000"/>
              <a:gd name="connsiteY1" fmla="*/ 5400676 h 5913438"/>
              <a:gd name="connsiteX2" fmla="*/ 5551714 w 12192000"/>
              <a:gd name="connsiteY2" fmla="*/ 5400676 h 5913438"/>
              <a:gd name="connsiteX3" fmla="*/ 5551714 w 12192000"/>
              <a:gd name="connsiteY3" fmla="*/ 512764 h 5913438"/>
              <a:gd name="connsiteX4" fmla="*/ 0 w 12192000"/>
              <a:gd name="connsiteY4" fmla="*/ 0 h 5913438"/>
              <a:gd name="connsiteX5" fmla="*/ 12192000 w 12192000"/>
              <a:gd name="connsiteY5" fmla="*/ 0 h 5913438"/>
              <a:gd name="connsiteX6" fmla="*/ 12192000 w 12192000"/>
              <a:gd name="connsiteY6" fmla="*/ 5913438 h 5913438"/>
              <a:gd name="connsiteX7" fmla="*/ 0 w 12192000"/>
              <a:gd name="connsiteY7" fmla="*/ 5913438 h 5913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913438">
                <a:moveTo>
                  <a:pt x="550863" y="512764"/>
                </a:moveTo>
                <a:lnTo>
                  <a:pt x="550863" y="5400676"/>
                </a:lnTo>
                <a:lnTo>
                  <a:pt x="5551714" y="5400676"/>
                </a:lnTo>
                <a:lnTo>
                  <a:pt x="5551714" y="512764"/>
                </a:lnTo>
                <a:close/>
                <a:moveTo>
                  <a:pt x="0" y="0"/>
                </a:moveTo>
                <a:lnTo>
                  <a:pt x="12192000" y="0"/>
                </a:lnTo>
                <a:lnTo>
                  <a:pt x="12192000" y="5913438"/>
                </a:lnTo>
                <a:lnTo>
                  <a:pt x="0" y="5913438"/>
                </a:lnTo>
                <a:close/>
              </a:path>
            </a:pathLst>
          </a:custGeom>
          <a:solidFill>
            <a:schemeClr val="bg1">
              <a:lumMod val="65000"/>
            </a:schemeClr>
          </a:solidFill>
        </p:spPr>
        <p:txBody>
          <a:bodyPr wrap="square" lIns="6732000" tIns="0" anchor="ctr" anchorCtr="0">
            <a:noAutofit/>
          </a:bodyPr>
          <a:lstStyle>
            <a:lvl1pPr marL="0" indent="0" algn="l">
              <a:buNone/>
              <a:defRPr sz="1400" i="1">
                <a:solidFill>
                  <a:schemeClr val="bg1"/>
                </a:solidFill>
              </a:defRPr>
            </a:lvl1pPr>
          </a:lstStyle>
          <a:p>
            <a:r>
              <a:rPr lang="en-US"/>
              <a:t>Click icon to add picture</a:t>
            </a:r>
            <a:endParaRPr lang="sv-SE" dirty="0"/>
          </a:p>
        </p:txBody>
      </p:sp>
      <p:sp>
        <p:nvSpPr>
          <p:cNvPr id="2" name="Title 1"/>
          <p:cNvSpPr>
            <a:spLocks noGrp="1"/>
          </p:cNvSpPr>
          <p:nvPr>
            <p:ph type="title"/>
          </p:nvPr>
        </p:nvSpPr>
        <p:spPr>
          <a:xfrm>
            <a:off x="830781" y="1084714"/>
            <a:ext cx="4392613" cy="360099"/>
          </a:xfrm>
        </p:spPr>
        <p:txBody>
          <a:bodyPr wrap="square" lIns="0" tIns="0" rIns="0" bIns="0" anchor="b" anchorCtr="0">
            <a:spAutoFit/>
          </a:bodyPr>
          <a:lstStyle>
            <a:lvl1pPr>
              <a:defRPr sz="2600" b="0">
                <a:solidFill>
                  <a:schemeClr val="accent1"/>
                </a:solidFill>
              </a:defRPr>
            </a:lvl1pPr>
          </a:lstStyle>
          <a:p>
            <a:r>
              <a:rPr lang="en-US" noProof="0"/>
              <a:t>Click to edit Master title style</a:t>
            </a:r>
            <a:endParaRPr lang="en-US" noProof="0" dirty="0"/>
          </a:p>
        </p:txBody>
      </p:sp>
      <p:sp>
        <p:nvSpPr>
          <p:cNvPr id="4" name="Date Placeholder 3"/>
          <p:cNvSpPr>
            <a:spLocks noGrp="1"/>
          </p:cNvSpPr>
          <p:nvPr>
            <p:ph type="dt" sz="half" idx="10"/>
          </p:nvPr>
        </p:nvSpPr>
        <p:spPr/>
        <p:txBody>
          <a:bodyPr/>
          <a:lstStyle/>
          <a:p>
            <a:r>
              <a:rPr lang="en-US" noProof="0"/>
              <a:t>June, 2026</a:t>
            </a:r>
            <a:endParaRPr lang="en-US" noProof="0" dirty="0"/>
          </a:p>
        </p:txBody>
      </p:sp>
      <p:sp>
        <p:nvSpPr>
          <p:cNvPr id="5" name="Footer Placeholder 4"/>
          <p:cNvSpPr>
            <a:spLocks noGrp="1"/>
          </p:cNvSpPr>
          <p:nvPr>
            <p:ph type="ftr" sz="quarter" idx="11"/>
          </p:nvPr>
        </p:nvSpPr>
        <p:spPr/>
        <p:txBody>
          <a:bodyPr/>
          <a:lstStyle/>
          <a:p>
            <a:r>
              <a:rPr lang="en-US" noProof="0"/>
              <a:t>ALV – June Roadshow 2026</a:t>
            </a:r>
            <a:endParaRPr lang="en-US" noProof="0" dirty="0"/>
          </a:p>
        </p:txBody>
      </p:sp>
      <p:sp>
        <p:nvSpPr>
          <p:cNvPr id="6" name="Slide Number Placeholder 5"/>
          <p:cNvSpPr>
            <a:spLocks noGrp="1"/>
          </p:cNvSpPr>
          <p:nvPr>
            <p:ph type="sldNum" sz="quarter" idx="12"/>
          </p:nvPr>
        </p:nvSpPr>
        <p:spPr/>
        <p:txBody>
          <a:bodyPr/>
          <a:lstStyle/>
          <a:p>
            <a:fld id="{7E74F4B1-9ADB-4B50-83D6-797B7B30BEA4}" type="slidenum">
              <a:rPr lang="en-US" noProof="0" smtClean="0"/>
              <a:pPr/>
              <a:t>‹#›</a:t>
            </a:fld>
            <a:endParaRPr lang="en-US" noProof="0" dirty="0"/>
          </a:p>
        </p:txBody>
      </p:sp>
      <p:sp>
        <p:nvSpPr>
          <p:cNvPr id="13" name="Text Placeholder 12">
            <a:extLst>
              <a:ext uri="{FF2B5EF4-FFF2-40B4-BE49-F238E27FC236}">
                <a16:creationId xmlns:a16="http://schemas.microsoft.com/office/drawing/2014/main" id="{341C393D-BEB6-3D1C-A864-BDCEB8693846}"/>
              </a:ext>
            </a:extLst>
          </p:cNvPr>
          <p:cNvSpPr>
            <a:spLocks noGrp="1"/>
          </p:cNvSpPr>
          <p:nvPr>
            <p:ph type="body" sz="quarter" idx="17"/>
          </p:nvPr>
        </p:nvSpPr>
        <p:spPr>
          <a:xfrm>
            <a:off x="830783" y="1989683"/>
            <a:ext cx="4392612" cy="1231900"/>
          </a:xfrm>
        </p:spPr>
        <p:txBody>
          <a:bodyPr/>
          <a:lstStyle>
            <a:lvl1pPr marL="0" indent="0">
              <a:lnSpc>
                <a:spcPct val="95000"/>
              </a:lnSpc>
              <a:spcBef>
                <a:spcPts val="1200"/>
              </a:spcBef>
              <a:spcAft>
                <a:spcPts val="0"/>
              </a:spcAft>
              <a:buNone/>
              <a:defRPr sz="1400">
                <a:solidFill>
                  <a:schemeClr val="tx2"/>
                </a:solidFill>
              </a:defRPr>
            </a:lvl1pPr>
            <a:lvl2pPr marL="177800" indent="-177800">
              <a:lnSpc>
                <a:spcPct val="95000"/>
              </a:lnSpc>
              <a:spcBef>
                <a:spcPts val="600"/>
              </a:spcBef>
              <a:spcAft>
                <a:spcPts val="0"/>
              </a:spcAft>
              <a:buClr>
                <a:schemeClr val="accent1"/>
              </a:buClr>
              <a:buFont typeface="Wingdings" panose="05000000000000000000" pitchFamily="2" charset="2"/>
              <a:buChar char="§"/>
              <a:defRPr sz="1400">
                <a:solidFill>
                  <a:schemeClr val="tx2"/>
                </a:solidFill>
              </a:defRPr>
            </a:lvl2pPr>
            <a:lvl3pPr marL="700200" indent="0">
              <a:buNone/>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edit Master text styles</a:t>
            </a:r>
          </a:p>
          <a:p>
            <a:pPr lvl="1"/>
            <a:r>
              <a:rPr lang="en-US"/>
              <a:t>Second level</a:t>
            </a:r>
          </a:p>
        </p:txBody>
      </p:sp>
      <p:sp>
        <p:nvSpPr>
          <p:cNvPr id="12" name="Freeform: Shape 11">
            <a:extLst>
              <a:ext uri="{FF2B5EF4-FFF2-40B4-BE49-F238E27FC236}">
                <a16:creationId xmlns:a16="http://schemas.microsoft.com/office/drawing/2014/main" id="{24803CCC-40CE-286C-91CF-A4B826065932}"/>
              </a:ext>
            </a:extLst>
          </p:cNvPr>
          <p:cNvSpPr/>
          <p:nvPr/>
        </p:nvSpPr>
        <p:spPr>
          <a:xfrm>
            <a:off x="830781" y="1643446"/>
            <a:ext cx="1920240" cy="136445"/>
          </a:xfrm>
          <a:custGeom>
            <a:avLst/>
            <a:gdLst>
              <a:gd name="connsiteX0" fmla="*/ 0 w 1920240"/>
              <a:gd name="connsiteY0" fmla="*/ 0 h 136445"/>
              <a:gd name="connsiteX1" fmla="*/ 1920240 w 1920240"/>
              <a:gd name="connsiteY1" fmla="*/ 0 h 136445"/>
              <a:gd name="connsiteX2" fmla="*/ 1920240 w 1920240"/>
              <a:gd name="connsiteY2" fmla="*/ 136445 h 136445"/>
              <a:gd name="connsiteX3" fmla="*/ 0 w 1920240"/>
              <a:gd name="connsiteY3" fmla="*/ 136445 h 136445"/>
            </a:gdLst>
            <a:ahLst/>
            <a:cxnLst>
              <a:cxn ang="0">
                <a:pos x="connsiteX0" y="connsiteY0"/>
              </a:cxn>
              <a:cxn ang="0">
                <a:pos x="connsiteX1" y="connsiteY1"/>
              </a:cxn>
              <a:cxn ang="0">
                <a:pos x="connsiteX2" y="connsiteY2"/>
              </a:cxn>
              <a:cxn ang="0">
                <a:pos x="connsiteX3" y="connsiteY3"/>
              </a:cxn>
            </a:cxnLst>
            <a:rect l="l" t="t" r="r" b="b"/>
            <a:pathLst>
              <a:path w="1920240" h="136445">
                <a:moveTo>
                  <a:pt x="0" y="0"/>
                </a:moveTo>
                <a:lnTo>
                  <a:pt x="1920240" y="0"/>
                </a:lnTo>
                <a:lnTo>
                  <a:pt x="1920240" y="136445"/>
                </a:lnTo>
                <a:lnTo>
                  <a:pt x="0" y="13644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endParaRPr lang="sv-SE" sz="2000" dirty="0" err="1">
              <a:solidFill>
                <a:schemeClr val="bg1"/>
              </a:solidFill>
            </a:endParaRPr>
          </a:p>
        </p:txBody>
      </p:sp>
    </p:spTree>
    <p:extLst>
      <p:ext uri="{BB962C8B-B14F-4D97-AF65-F5344CB8AC3E}">
        <p14:creationId xmlns:p14="http://schemas.microsoft.com/office/powerpoint/2010/main" val="3781163570"/>
      </p:ext>
    </p:extLst>
  </p:cSld>
  <p:clrMapOvr>
    <a:masterClrMapping/>
  </p:clrMapOvr>
  <p:extLst>
    <p:ext uri="{DCECCB84-F9BA-43D5-87BE-67443E8EF086}">
      <p15:sldGuideLst xmlns:p15="http://schemas.microsoft.com/office/powerpoint/2012/main">
        <p15:guide id="2" pos="3114">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Half and half">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11FFFDB-5B0C-986E-729D-303E26A6CD6F}"/>
              </a:ext>
            </a:extLst>
          </p:cNvPr>
          <p:cNvSpPr/>
          <p:nvPr/>
        </p:nvSpPr>
        <p:spPr>
          <a:xfrm>
            <a:off x="0" y="0"/>
            <a:ext cx="6096000" cy="59134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endParaRPr lang="sv-SE" sz="2000" dirty="0" err="1">
              <a:solidFill>
                <a:schemeClr val="bg1"/>
              </a:solidFill>
            </a:endParaRPr>
          </a:p>
        </p:txBody>
      </p:sp>
      <p:sp>
        <p:nvSpPr>
          <p:cNvPr id="3" name="Content Placeholder 2"/>
          <p:cNvSpPr>
            <a:spLocks noGrp="1"/>
          </p:cNvSpPr>
          <p:nvPr>
            <p:ph sz="half" idx="1"/>
          </p:nvPr>
        </p:nvSpPr>
        <p:spPr>
          <a:xfrm>
            <a:off x="550863" y="1557338"/>
            <a:ext cx="5005387" cy="3938587"/>
          </a:xfrm>
        </p:spPr>
        <p:txBody>
          <a:bodyPr lIns="0" tIns="0" rIns="0" bIns="0"/>
          <a:lstStyle>
            <a:lvl1pPr marL="0" indent="0">
              <a:lnSpc>
                <a:spcPct val="95000"/>
              </a:lnSpc>
              <a:spcBef>
                <a:spcPts val="1500"/>
              </a:spcBef>
              <a:spcAft>
                <a:spcPts val="0"/>
              </a:spcAft>
              <a:buFont typeface="Arial" panose="020B0604020202020204" pitchFamily="34" charset="0"/>
              <a:buNone/>
              <a:defRPr sz="1600">
                <a:solidFill>
                  <a:schemeClr val="bg1"/>
                </a:solidFill>
              </a:defRPr>
            </a:lvl1pPr>
            <a:lvl2pPr marL="228600" indent="-228600">
              <a:lnSpc>
                <a:spcPct val="95000"/>
              </a:lnSpc>
              <a:spcBef>
                <a:spcPts val="1200"/>
              </a:spcBef>
              <a:spcAft>
                <a:spcPts val="0"/>
              </a:spcAft>
              <a:buClr>
                <a:schemeClr val="bg1"/>
              </a:buClr>
              <a:buFont typeface="Wingdings" panose="05000000000000000000" pitchFamily="2" charset="2"/>
              <a:buChar char="§"/>
              <a:defRPr sz="1600">
                <a:solidFill>
                  <a:schemeClr val="bg1"/>
                </a:solidFill>
              </a:defRPr>
            </a:lvl2pPr>
            <a:lvl3pPr marL="485775" indent="-257175">
              <a:lnSpc>
                <a:spcPct val="95000"/>
              </a:lnSpc>
              <a:spcBef>
                <a:spcPts val="600"/>
              </a:spcBef>
              <a:spcAft>
                <a:spcPts val="0"/>
              </a:spcAft>
              <a:buClr>
                <a:schemeClr val="bg1"/>
              </a:buClr>
              <a:defRPr sz="1400">
                <a:solidFill>
                  <a:schemeClr val="bg1"/>
                </a:solidFill>
              </a:defRPr>
            </a:lvl3pPr>
            <a:lvl4pPr marL="485775" indent="-257175">
              <a:buClr>
                <a:schemeClr val="bg1"/>
              </a:buClr>
              <a:defRPr sz="1600">
                <a:solidFill>
                  <a:schemeClr val="bg1"/>
                </a:solidFill>
              </a:defRPr>
            </a:lvl4pPr>
            <a:lvl5pPr marL="485775" indent="-257175">
              <a:buClr>
                <a:schemeClr val="bg1"/>
              </a:buClr>
              <a:defRPr sz="1600">
                <a:solidFill>
                  <a:schemeClr val="bg1"/>
                </a:solidFill>
              </a:defRPr>
            </a:lvl5pPr>
          </a:lstStyle>
          <a:p>
            <a:pPr lvl="0"/>
            <a:r>
              <a:rPr lang="en-US" noProof="0"/>
              <a:t>Click to edit Master text styles</a:t>
            </a:r>
          </a:p>
          <a:p>
            <a:pPr lvl="1"/>
            <a:r>
              <a:rPr lang="en-US" noProof="0"/>
              <a:t>Second level</a:t>
            </a:r>
          </a:p>
          <a:p>
            <a:pPr lvl="2"/>
            <a:r>
              <a:rPr lang="en-US" noProof="0"/>
              <a:t>Third level</a:t>
            </a:r>
          </a:p>
        </p:txBody>
      </p:sp>
      <p:sp>
        <p:nvSpPr>
          <p:cNvPr id="4" name="Content Placeholder 3"/>
          <p:cNvSpPr>
            <a:spLocks noGrp="1"/>
          </p:cNvSpPr>
          <p:nvPr>
            <p:ph sz="half" idx="2"/>
          </p:nvPr>
        </p:nvSpPr>
        <p:spPr>
          <a:xfrm>
            <a:off x="6635749" y="1557338"/>
            <a:ext cx="5005389" cy="3938587"/>
          </a:xfrm>
        </p:spPr>
        <p:txBody>
          <a:bodyPr lIns="0" tIns="0" rIns="0" bIns="0"/>
          <a:lstStyle>
            <a:lvl1pPr marL="0" indent="0">
              <a:lnSpc>
                <a:spcPct val="95000"/>
              </a:lnSpc>
              <a:spcBef>
                <a:spcPts val="1500"/>
              </a:spcBef>
              <a:spcAft>
                <a:spcPts val="0"/>
              </a:spcAft>
              <a:buNone/>
              <a:defRPr sz="1600"/>
            </a:lvl1pPr>
            <a:lvl2pPr marL="228600" indent="-228600">
              <a:lnSpc>
                <a:spcPct val="95000"/>
              </a:lnSpc>
              <a:spcBef>
                <a:spcPts val="1200"/>
              </a:spcBef>
              <a:spcAft>
                <a:spcPts val="0"/>
              </a:spcAft>
              <a:buFont typeface="Wingdings" panose="05000000000000000000" pitchFamily="2" charset="2"/>
              <a:buChar char="§"/>
              <a:defRPr sz="1600"/>
            </a:lvl2pPr>
            <a:lvl3pPr marL="486000" indent="-255600">
              <a:lnSpc>
                <a:spcPct val="95000"/>
              </a:lnSpc>
              <a:spcBef>
                <a:spcPts val="600"/>
              </a:spcBef>
              <a:spcAft>
                <a:spcPts val="0"/>
              </a:spcAft>
              <a:defRPr sz="1400"/>
            </a:lvl3pPr>
            <a:lvl4pPr>
              <a:defRPr sz="1050"/>
            </a:lvl4pPr>
            <a:lvl5pPr>
              <a:defRPr sz="1050"/>
            </a:lvl5pPr>
          </a:lstStyle>
          <a:p>
            <a:pPr lvl="0"/>
            <a:r>
              <a:rPr lang="en-US" noProof="0"/>
              <a:t>Click to edit Master text styles</a:t>
            </a:r>
          </a:p>
          <a:p>
            <a:pPr lvl="1"/>
            <a:r>
              <a:rPr lang="en-US" noProof="0"/>
              <a:t>Second level</a:t>
            </a:r>
          </a:p>
          <a:p>
            <a:pPr lvl="2"/>
            <a:r>
              <a:rPr lang="en-US" noProof="0"/>
              <a:t>Third level</a:t>
            </a:r>
          </a:p>
        </p:txBody>
      </p:sp>
      <p:sp>
        <p:nvSpPr>
          <p:cNvPr id="5" name="Date Placeholder 4"/>
          <p:cNvSpPr>
            <a:spLocks noGrp="1"/>
          </p:cNvSpPr>
          <p:nvPr>
            <p:ph type="dt" sz="half" idx="10"/>
          </p:nvPr>
        </p:nvSpPr>
        <p:spPr/>
        <p:txBody>
          <a:bodyPr/>
          <a:lstStyle/>
          <a:p>
            <a:r>
              <a:rPr lang="en-US" noProof="0"/>
              <a:t>June, 2026</a:t>
            </a:r>
            <a:endParaRPr lang="en-US" noProof="0" dirty="0"/>
          </a:p>
        </p:txBody>
      </p:sp>
      <p:sp>
        <p:nvSpPr>
          <p:cNvPr id="6" name="Footer Placeholder 5"/>
          <p:cNvSpPr>
            <a:spLocks noGrp="1"/>
          </p:cNvSpPr>
          <p:nvPr>
            <p:ph type="ftr" sz="quarter" idx="11"/>
          </p:nvPr>
        </p:nvSpPr>
        <p:spPr/>
        <p:txBody>
          <a:bodyPr/>
          <a:lstStyle/>
          <a:p>
            <a:r>
              <a:rPr lang="en-US" noProof="0"/>
              <a:t>ALV – June Roadshow 2026</a:t>
            </a:r>
            <a:endParaRPr lang="en-US" noProof="0" dirty="0"/>
          </a:p>
        </p:txBody>
      </p:sp>
      <p:sp>
        <p:nvSpPr>
          <p:cNvPr id="7" name="Slide Number Placeholder 6"/>
          <p:cNvSpPr>
            <a:spLocks noGrp="1"/>
          </p:cNvSpPr>
          <p:nvPr>
            <p:ph type="sldNum" sz="quarter" idx="12"/>
          </p:nvPr>
        </p:nvSpPr>
        <p:spPr/>
        <p:txBody>
          <a:bodyPr/>
          <a:lstStyle/>
          <a:p>
            <a:fld id="{7E74F4B1-9ADB-4B50-83D6-797B7B30BEA4}" type="slidenum">
              <a:rPr lang="en-US" noProof="0" smtClean="0"/>
              <a:pPr/>
              <a:t>‹#›</a:t>
            </a:fld>
            <a:endParaRPr lang="en-US" noProof="0" dirty="0"/>
          </a:p>
        </p:txBody>
      </p:sp>
      <p:sp>
        <p:nvSpPr>
          <p:cNvPr id="9" name="Title 1">
            <a:extLst>
              <a:ext uri="{FF2B5EF4-FFF2-40B4-BE49-F238E27FC236}">
                <a16:creationId xmlns:a16="http://schemas.microsoft.com/office/drawing/2014/main" id="{087525FD-0785-4C31-828B-523E20C12C38}"/>
              </a:ext>
            </a:extLst>
          </p:cNvPr>
          <p:cNvSpPr>
            <a:spLocks noGrp="1"/>
          </p:cNvSpPr>
          <p:nvPr>
            <p:ph type="title"/>
          </p:nvPr>
        </p:nvSpPr>
        <p:spPr>
          <a:xfrm>
            <a:off x="550333" y="513952"/>
            <a:ext cx="5005917" cy="360099"/>
          </a:xfrm>
        </p:spPr>
        <p:txBody>
          <a:bodyPr wrap="square" lIns="0" tIns="0" rIns="0" bIns="0" anchor="t" anchorCtr="0">
            <a:spAutoFit/>
          </a:bodyPr>
          <a:lstStyle>
            <a:lvl1pPr>
              <a:defRPr sz="2600">
                <a:solidFill>
                  <a:schemeClr val="bg1"/>
                </a:solidFill>
              </a:defRPr>
            </a:lvl1pPr>
          </a:lstStyle>
          <a:p>
            <a:r>
              <a:rPr lang="en-US" noProof="0"/>
              <a:t>Click to edit Master title style</a:t>
            </a:r>
            <a:endParaRPr lang="en-US" noProof="0" dirty="0"/>
          </a:p>
        </p:txBody>
      </p:sp>
      <p:sp>
        <p:nvSpPr>
          <p:cNvPr id="12" name="Text Placeholder 11">
            <a:extLst>
              <a:ext uri="{FF2B5EF4-FFF2-40B4-BE49-F238E27FC236}">
                <a16:creationId xmlns:a16="http://schemas.microsoft.com/office/drawing/2014/main" id="{9E9ACF25-F8EF-A7C6-AE5E-8FE3907DF159}"/>
              </a:ext>
            </a:extLst>
          </p:cNvPr>
          <p:cNvSpPr>
            <a:spLocks noGrp="1"/>
          </p:cNvSpPr>
          <p:nvPr>
            <p:ph type="body" sz="quarter" idx="13"/>
          </p:nvPr>
        </p:nvSpPr>
        <p:spPr>
          <a:xfrm>
            <a:off x="6635750" y="513952"/>
            <a:ext cx="5005917" cy="360099"/>
          </a:xfrm>
        </p:spPr>
        <p:txBody>
          <a:bodyPr>
            <a:spAutoFit/>
          </a:bodyPr>
          <a:lstStyle>
            <a:lvl1pPr marL="0" indent="0">
              <a:lnSpc>
                <a:spcPct val="90000"/>
              </a:lnSpc>
              <a:spcBef>
                <a:spcPts val="0"/>
              </a:spcBef>
              <a:spcAft>
                <a:spcPts val="0"/>
              </a:spcAft>
              <a:buNone/>
              <a:defRPr sz="2600">
                <a:solidFill>
                  <a:schemeClr val="accent1"/>
                </a:solidFill>
                <a:latin typeface="+mj-lt"/>
              </a:defRPr>
            </a:lvl1pPr>
            <a:lvl2pPr marL="361800" indent="0">
              <a:buNone/>
              <a:defRPr sz="2600">
                <a:solidFill>
                  <a:schemeClr val="accent1"/>
                </a:solidFill>
                <a:latin typeface="+mj-lt"/>
              </a:defRPr>
            </a:lvl2pPr>
            <a:lvl3pPr marL="700200" indent="0">
              <a:buNone/>
              <a:defRPr sz="2600">
                <a:solidFill>
                  <a:schemeClr val="accent1"/>
                </a:solidFill>
                <a:latin typeface="+mj-lt"/>
              </a:defRPr>
            </a:lvl3pPr>
            <a:lvl4pPr marL="1042200" indent="0">
              <a:buNone/>
              <a:defRPr sz="2600">
                <a:solidFill>
                  <a:schemeClr val="accent1"/>
                </a:solidFill>
                <a:latin typeface="+mj-lt"/>
              </a:defRPr>
            </a:lvl4pPr>
            <a:lvl5pPr marL="1373400" indent="0">
              <a:buNone/>
              <a:defRPr sz="2600">
                <a:solidFill>
                  <a:schemeClr val="accent1"/>
                </a:solidFill>
                <a:latin typeface="+mj-lt"/>
              </a:defRPr>
            </a:lvl5pPr>
          </a:lstStyle>
          <a:p>
            <a:pPr lvl="0"/>
            <a:r>
              <a:rPr lang="en-US"/>
              <a:t>Click to edit Master text styles</a:t>
            </a:r>
          </a:p>
        </p:txBody>
      </p:sp>
    </p:spTree>
    <p:extLst>
      <p:ext uri="{BB962C8B-B14F-4D97-AF65-F5344CB8AC3E}">
        <p14:creationId xmlns:p14="http://schemas.microsoft.com/office/powerpoint/2010/main" val="883948229"/>
      </p:ext>
    </p:extLst>
  </p:cSld>
  <p:clrMapOvr>
    <a:masterClrMapping/>
  </p:clrMapOvr>
  <p:extLst>
    <p:ext uri="{DCECCB84-F9BA-43D5-87BE-67443E8EF086}">
      <p15:sldGuideLst xmlns:p15="http://schemas.microsoft.com/office/powerpoint/2012/main">
        <p15:guide id="1" pos="3500">
          <p15:clr>
            <a:srgbClr val="FBAE40"/>
          </p15:clr>
        </p15:guide>
        <p15:guide id="2" pos="418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En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2FE5AA93-F4B2-03EE-D53C-46C8E6A32F32}"/>
              </a:ext>
            </a:extLst>
          </p:cNvPr>
          <p:cNvPicPr>
            <a:picLocks noChangeAspect="1"/>
          </p:cNvPicPr>
          <p:nvPr>
            <p:custDataLst>
              <p:tags r:id="rId1"/>
            </p:custDataLst>
          </p:nvPr>
        </p:nvPicPr>
        <p:blipFill>
          <a:blip r:embed="rId3">
            <a:extLst>
              <a:ext uri="{28A0092B-C50C-407E-A947-70E740481C1C}">
                <a14:useLocalDpi xmlns:a14="http://schemas.microsoft.com/office/drawing/2010/main" val="0"/>
              </a:ext>
            </a:extLst>
          </a:blip>
          <a:stretch>
            <a:fillRect/>
          </a:stretch>
        </p:blipFill>
        <p:spPr>
          <a:xfrm>
            <a:off x="0" y="0"/>
            <a:ext cx="12192000" cy="5913438"/>
          </a:xfrm>
          <a:prstGeom prst="rect">
            <a:avLst/>
          </a:prstGeom>
        </p:spPr>
      </p:pic>
      <p:sp>
        <p:nvSpPr>
          <p:cNvPr id="3" name="Date Placeholder 2">
            <a:extLst>
              <a:ext uri="{FF2B5EF4-FFF2-40B4-BE49-F238E27FC236}">
                <a16:creationId xmlns:a16="http://schemas.microsoft.com/office/drawing/2014/main" id="{C220A154-D907-8CFE-C5E0-D9193C73AB5E}"/>
              </a:ext>
            </a:extLst>
          </p:cNvPr>
          <p:cNvSpPr>
            <a:spLocks noGrp="1"/>
          </p:cNvSpPr>
          <p:nvPr>
            <p:ph type="dt" sz="half" idx="10"/>
          </p:nvPr>
        </p:nvSpPr>
        <p:spPr/>
        <p:txBody>
          <a:bodyPr/>
          <a:lstStyle/>
          <a:p>
            <a:r>
              <a:rPr lang="en-US" noProof="0"/>
              <a:t>June, 2026</a:t>
            </a:r>
            <a:endParaRPr lang="en-US" noProof="0" dirty="0"/>
          </a:p>
        </p:txBody>
      </p:sp>
      <p:sp>
        <p:nvSpPr>
          <p:cNvPr id="4" name="Footer Placeholder 3">
            <a:extLst>
              <a:ext uri="{FF2B5EF4-FFF2-40B4-BE49-F238E27FC236}">
                <a16:creationId xmlns:a16="http://schemas.microsoft.com/office/drawing/2014/main" id="{2D4585AE-CA17-B944-02E9-BEBA64C99A38}"/>
              </a:ext>
            </a:extLst>
          </p:cNvPr>
          <p:cNvSpPr>
            <a:spLocks noGrp="1"/>
          </p:cNvSpPr>
          <p:nvPr>
            <p:ph type="ftr" sz="quarter" idx="11"/>
          </p:nvPr>
        </p:nvSpPr>
        <p:spPr/>
        <p:txBody>
          <a:bodyPr/>
          <a:lstStyle/>
          <a:p>
            <a:r>
              <a:rPr lang="en-US" noProof="0"/>
              <a:t>ALV – June Roadshow 2026</a:t>
            </a:r>
            <a:endParaRPr lang="en-US" noProof="0" dirty="0"/>
          </a:p>
        </p:txBody>
      </p:sp>
      <p:sp>
        <p:nvSpPr>
          <p:cNvPr id="5" name="Slide Number Placeholder 4">
            <a:extLst>
              <a:ext uri="{FF2B5EF4-FFF2-40B4-BE49-F238E27FC236}">
                <a16:creationId xmlns:a16="http://schemas.microsoft.com/office/drawing/2014/main" id="{A0DCF89A-4396-508A-A43D-FF795F914785}"/>
              </a:ext>
            </a:extLst>
          </p:cNvPr>
          <p:cNvSpPr>
            <a:spLocks noGrp="1"/>
          </p:cNvSpPr>
          <p:nvPr>
            <p:ph type="sldNum" sz="quarter" idx="12"/>
          </p:nvPr>
        </p:nvSpPr>
        <p:spPr/>
        <p:txBody>
          <a:bodyPr/>
          <a:lstStyle/>
          <a:p>
            <a:fld id="{7E74F4B1-9ADB-4B50-83D6-797B7B30BEA4}" type="slidenum">
              <a:rPr lang="en-US" noProof="0" smtClean="0"/>
              <a:pPr/>
              <a:t>‹#›</a:t>
            </a:fld>
            <a:endParaRPr lang="en-US" noProof="0" dirty="0"/>
          </a:p>
        </p:txBody>
      </p:sp>
      <p:sp>
        <p:nvSpPr>
          <p:cNvPr id="7" name="TextBox 6">
            <a:extLst>
              <a:ext uri="{FF2B5EF4-FFF2-40B4-BE49-F238E27FC236}">
                <a16:creationId xmlns:a16="http://schemas.microsoft.com/office/drawing/2014/main" id="{E83250A7-FB50-E1BA-9AC8-FDD96B584F7C}"/>
              </a:ext>
            </a:extLst>
          </p:cNvPr>
          <p:cNvSpPr txBox="1"/>
          <p:nvPr/>
        </p:nvSpPr>
        <p:spPr>
          <a:xfrm>
            <a:off x="3382634" y="2510005"/>
            <a:ext cx="5426733" cy="774434"/>
          </a:xfrm>
          <a:prstGeom prst="rect">
            <a:avLst/>
          </a:prstGeom>
          <a:noFill/>
        </p:spPr>
        <p:txBody>
          <a:bodyPr wrap="none" lIns="36000" tIns="36000" rIns="36000" bIns="36000" rtlCol="0" anchor="ctr" anchorCtr="0">
            <a:spAutoFit/>
          </a:bodyPr>
          <a:lstStyle/>
          <a:p>
            <a:pPr marL="0" marR="0" lvl="0" indent="0" algn="ctr" defTabSz="914400" rtl="0" eaLnBrk="1" fontAlgn="auto" latinLnBrk="0" hangingPunct="1">
              <a:lnSpc>
                <a:spcPct val="95000"/>
              </a:lnSpc>
              <a:spcBef>
                <a:spcPts val="0"/>
              </a:spcBef>
              <a:spcAft>
                <a:spcPts val="0"/>
              </a:spcAft>
              <a:buClr>
                <a:srgbClr val="005496"/>
              </a:buClr>
              <a:buSzTx/>
              <a:buFontTx/>
              <a:buNone/>
              <a:tabLst/>
              <a:defRPr/>
            </a:pPr>
            <a:r>
              <a:rPr kumimoji="0" lang="en-US" sz="4800" b="1" i="0" u="none" strike="noStrike" kern="1200" cap="none" spc="0" normalizeH="0" baseline="0" noProof="0" dirty="0">
                <a:ln>
                  <a:noFill/>
                </a:ln>
                <a:solidFill>
                  <a:srgbClr val="FFFFFF"/>
                </a:solidFill>
                <a:effectLst/>
                <a:uLnTx/>
                <a:uFillTx/>
                <a:latin typeface="Archivo SemiBold" pitchFamily="2" charset="0"/>
                <a:ea typeface="+mn-ea"/>
                <a:cs typeface="Archivo SemiBold" pitchFamily="2" charset="0"/>
              </a:rPr>
              <a:t>Saving More Lives</a:t>
            </a:r>
          </a:p>
        </p:txBody>
      </p:sp>
      <p:sp>
        <p:nvSpPr>
          <p:cNvPr id="13" name="Rektangel 5">
            <a:extLst>
              <a:ext uri="{FF2B5EF4-FFF2-40B4-BE49-F238E27FC236}">
                <a16:creationId xmlns:a16="http://schemas.microsoft.com/office/drawing/2014/main" id="{ADDD8DE1-FAFB-517C-DFC7-9E514FADC2EA}"/>
              </a:ext>
            </a:extLst>
          </p:cNvPr>
          <p:cNvSpPr/>
          <p:nvPr/>
        </p:nvSpPr>
        <p:spPr>
          <a:xfrm>
            <a:off x="4815840" y="3481021"/>
            <a:ext cx="2560320" cy="1834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endParaRPr lang="sv-SE" sz="2000" err="1">
              <a:solidFill>
                <a:schemeClr val="bg1"/>
              </a:solidFill>
            </a:endParaRPr>
          </a:p>
        </p:txBody>
      </p:sp>
    </p:spTree>
    <p:extLst>
      <p:ext uri="{BB962C8B-B14F-4D97-AF65-F5344CB8AC3E}">
        <p14:creationId xmlns:p14="http://schemas.microsoft.com/office/powerpoint/2010/main" val="214925400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14" name="Bildobjekt 8"/>
          <p:cNvPicPr preferRelativeResize="0">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149840" y="6035040"/>
            <a:ext cx="1596644" cy="540000"/>
          </a:xfrm>
          <a:prstGeom prst="rect">
            <a:avLst/>
          </a:prstGeom>
          <a:solidFill>
            <a:srgbClr val="FFFFFF"/>
          </a:solidFill>
        </p:spPr>
      </p:pic>
      <p:sp>
        <p:nvSpPr>
          <p:cNvPr id="12" name="Picture Placeholder 14"/>
          <p:cNvSpPr>
            <a:spLocks noGrp="1"/>
          </p:cNvSpPr>
          <p:nvPr>
            <p:ph type="pic" sz="quarter" idx="15" hasCustomPrompt="1"/>
          </p:nvPr>
        </p:nvSpPr>
        <p:spPr>
          <a:xfrm>
            <a:off x="0" y="556953"/>
            <a:ext cx="12192000" cy="3699164"/>
          </a:xfrm>
        </p:spPr>
        <p:txBody>
          <a:bodyPr anchor="ctr"/>
          <a:lstStyle>
            <a:lvl1pPr marL="0" indent="0" algn="ctr">
              <a:buNone/>
              <a:defRPr sz="1400" baseline="0"/>
            </a:lvl1pPr>
          </a:lstStyle>
          <a:p>
            <a:r>
              <a:rPr lang="en-US" dirty="0"/>
              <a:t>Click to add picture</a:t>
            </a:r>
          </a:p>
        </p:txBody>
      </p:sp>
      <p:sp>
        <p:nvSpPr>
          <p:cNvPr id="16" name="Subtitle 2"/>
          <p:cNvSpPr>
            <a:spLocks noGrp="1"/>
          </p:cNvSpPr>
          <p:nvPr>
            <p:ph type="subTitle" idx="1" hasCustomPrompt="1"/>
          </p:nvPr>
        </p:nvSpPr>
        <p:spPr>
          <a:xfrm>
            <a:off x="554707" y="5183739"/>
            <a:ext cx="11086431" cy="324000"/>
          </a:xfrm>
        </p:spPr>
        <p:txBody>
          <a:bodyPr>
            <a:noAutofit/>
          </a:bodyPr>
          <a:lstStyle>
            <a:lvl1pPr marL="0" indent="0" algn="l">
              <a:spcBef>
                <a:spcPts val="0"/>
              </a:spcBef>
              <a:spcAft>
                <a:spcPts val="0"/>
              </a:spcAft>
              <a:buNone/>
              <a:defRPr sz="2400">
                <a:solidFill>
                  <a:schemeClr val="accent1"/>
                </a:solidFill>
                <a:latin typeface="Archivo" pitchFamily="2" charset="0"/>
                <a:cs typeface="Archivo"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dirty="0"/>
              <a:t>Click to add name</a:t>
            </a:r>
          </a:p>
        </p:txBody>
      </p:sp>
      <p:sp>
        <p:nvSpPr>
          <p:cNvPr id="17" name="Title 1"/>
          <p:cNvSpPr>
            <a:spLocks noGrp="1"/>
          </p:cNvSpPr>
          <p:nvPr>
            <p:ph type="ctrTitle"/>
          </p:nvPr>
        </p:nvSpPr>
        <p:spPr>
          <a:xfrm>
            <a:off x="554707" y="4647905"/>
            <a:ext cx="11086431" cy="470898"/>
          </a:xfrm>
        </p:spPr>
        <p:txBody>
          <a:bodyPr anchor="t">
            <a:spAutoFit/>
          </a:bodyPr>
          <a:lstStyle>
            <a:lvl1pPr algn="l">
              <a:defRPr sz="3400" spc="-30" baseline="0">
                <a:solidFill>
                  <a:schemeClr val="accent1"/>
                </a:solidFill>
                <a:latin typeface="Archivo SemiBold" pitchFamily="2" charset="0"/>
                <a:cs typeface="Archivo SemiBold" pitchFamily="2" charset="0"/>
              </a:defRPr>
            </a:lvl1pPr>
          </a:lstStyle>
          <a:p>
            <a:r>
              <a:rPr lang="en-US" noProof="0"/>
              <a:t>Click to edit Master title style</a:t>
            </a:r>
            <a:endParaRPr lang="en-US" noProof="0" dirty="0"/>
          </a:p>
        </p:txBody>
      </p:sp>
      <p:sp>
        <p:nvSpPr>
          <p:cNvPr id="4" name="Date Placeholder 3"/>
          <p:cNvSpPr>
            <a:spLocks noGrp="1"/>
          </p:cNvSpPr>
          <p:nvPr>
            <p:ph type="dt" sz="half" idx="10"/>
          </p:nvPr>
        </p:nvSpPr>
        <p:spPr>
          <a:xfrm>
            <a:off x="550863" y="6428232"/>
            <a:ext cx="1264930" cy="216000"/>
          </a:xfrm>
        </p:spPr>
        <p:txBody>
          <a:bodyPr/>
          <a:lstStyle/>
          <a:p>
            <a:r>
              <a:rPr lang="en-US" noProof="0"/>
              <a:t>June, 2026</a:t>
            </a:r>
            <a:endParaRPr lang="en-US" noProof="0" dirty="0"/>
          </a:p>
        </p:txBody>
      </p:sp>
      <p:sp>
        <p:nvSpPr>
          <p:cNvPr id="6" name="Slide Number Placeholder 5"/>
          <p:cNvSpPr>
            <a:spLocks noGrp="1"/>
          </p:cNvSpPr>
          <p:nvPr>
            <p:ph type="sldNum" sz="quarter" idx="12"/>
          </p:nvPr>
        </p:nvSpPr>
        <p:spPr>
          <a:xfrm>
            <a:off x="116733" y="6428232"/>
            <a:ext cx="396000" cy="216000"/>
          </a:xfrm>
        </p:spPr>
        <p:txBody>
          <a:bodyPr/>
          <a:lstStyle/>
          <a:p>
            <a:fld id="{7E74F4B1-9ADB-4B50-83D6-797B7B30BEA4}" type="slidenum">
              <a:rPr lang="en-US" noProof="0" smtClean="0"/>
              <a:pPr/>
              <a:t>‹#›</a:t>
            </a:fld>
            <a:endParaRPr lang="en-US" noProof="0" dirty="0"/>
          </a:p>
        </p:txBody>
      </p:sp>
      <p:sp>
        <p:nvSpPr>
          <p:cNvPr id="5" name="Footer Placeholder 4"/>
          <p:cNvSpPr>
            <a:spLocks noGrp="1"/>
          </p:cNvSpPr>
          <p:nvPr>
            <p:ph type="ftr" sz="quarter" idx="11"/>
          </p:nvPr>
        </p:nvSpPr>
        <p:spPr>
          <a:xfrm>
            <a:off x="1907465" y="6428232"/>
            <a:ext cx="3240000" cy="216000"/>
          </a:xfrm>
        </p:spPr>
        <p:txBody>
          <a:bodyPr anchor="b" anchorCtr="0"/>
          <a:lstStyle/>
          <a:p>
            <a:r>
              <a:rPr lang="en-US" noProof="0"/>
              <a:t>ALV – June Roadshow 2026</a:t>
            </a:r>
            <a:endParaRPr lang="en-US" noProof="0" dirty="0"/>
          </a:p>
        </p:txBody>
      </p:sp>
    </p:spTree>
    <p:extLst>
      <p:ext uri="{BB962C8B-B14F-4D97-AF65-F5344CB8AC3E}">
        <p14:creationId xmlns:p14="http://schemas.microsoft.com/office/powerpoint/2010/main" val="9440604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50333" y="512763"/>
            <a:ext cx="11090805" cy="360099"/>
          </a:xfrm>
        </p:spPr>
        <p:txBody>
          <a:bodyPr lIns="0" tIns="0" rIns="0" bIns="0" anchor="t" anchorCtr="0">
            <a:spAutoFit/>
          </a:bodyPr>
          <a:lstStyle>
            <a:lvl1pPr>
              <a:defRPr sz="2600" b="1"/>
            </a:lvl1pPr>
          </a:lstStyle>
          <a:p>
            <a:r>
              <a:rPr lang="en-US" noProof="0"/>
              <a:t>Click to edit Master title style</a:t>
            </a:r>
            <a:endParaRPr lang="en-US" noProof="0" dirty="0"/>
          </a:p>
        </p:txBody>
      </p:sp>
      <p:sp>
        <p:nvSpPr>
          <p:cNvPr id="3" name="Content Placeholder 2"/>
          <p:cNvSpPr>
            <a:spLocks noGrp="1"/>
          </p:cNvSpPr>
          <p:nvPr>
            <p:ph idx="1"/>
          </p:nvPr>
        </p:nvSpPr>
        <p:spPr>
          <a:xfrm>
            <a:off x="550333" y="1557337"/>
            <a:ext cx="11090805" cy="4501975"/>
          </a:xfrm>
        </p:spPr>
        <p:txBody>
          <a:bodyPr lIns="0" tIns="0" rIns="0" bIns="0"/>
          <a:lstStyle>
            <a:lvl1pPr marL="228600" indent="-228600">
              <a:buFont typeface="Wingdings" panose="05000000000000000000" pitchFamily="2" charset="2"/>
              <a:buChar char="§"/>
              <a:defRPr sz="1800"/>
            </a:lvl1pPr>
            <a:lvl2pPr marL="590400" indent="-228600">
              <a:buFont typeface="Archivo" pitchFamily="2" charset="0"/>
              <a:buChar char="−"/>
              <a:defRPr sz="1600"/>
            </a:lvl2pPr>
            <a:lvl3pPr marL="928800" indent="-228600">
              <a:buFont typeface="Archivo" pitchFamily="2" charset="0"/>
              <a:buChar char="−"/>
              <a:defRPr sz="1400"/>
            </a:lvl3pPr>
            <a:lvl4pPr marL="1270800" indent="-228600">
              <a:buFont typeface="Archivo" pitchFamily="2" charset="0"/>
              <a:buChar char="−"/>
              <a:defRPr sz="1200"/>
            </a:lvl4pPr>
            <a:lvl5pPr marL="1602000" indent="-228600">
              <a:buFont typeface="Archivo" pitchFamily="2" charset="0"/>
              <a:buChar char="−"/>
              <a:defRPr sz="11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4" name="Date Placeholder 3"/>
          <p:cNvSpPr>
            <a:spLocks noGrp="1"/>
          </p:cNvSpPr>
          <p:nvPr>
            <p:ph type="dt" sz="half" idx="10"/>
          </p:nvPr>
        </p:nvSpPr>
        <p:spPr/>
        <p:txBody>
          <a:bodyPr/>
          <a:lstStyle/>
          <a:p>
            <a:r>
              <a:rPr lang="en-US" noProof="0"/>
              <a:t>June, 2026</a:t>
            </a:r>
            <a:endParaRPr lang="en-US" noProof="0" dirty="0"/>
          </a:p>
        </p:txBody>
      </p:sp>
      <p:sp>
        <p:nvSpPr>
          <p:cNvPr id="5" name="Footer Placeholder 4"/>
          <p:cNvSpPr>
            <a:spLocks noGrp="1"/>
          </p:cNvSpPr>
          <p:nvPr>
            <p:ph type="ftr" sz="quarter" idx="11"/>
          </p:nvPr>
        </p:nvSpPr>
        <p:spPr/>
        <p:txBody>
          <a:bodyPr/>
          <a:lstStyle/>
          <a:p>
            <a:r>
              <a:rPr lang="en-US" noProof="0"/>
              <a:t>ALV – June Roadshow 2026</a:t>
            </a:r>
            <a:endParaRPr lang="en-US" noProof="0" dirty="0"/>
          </a:p>
        </p:txBody>
      </p:sp>
      <p:sp>
        <p:nvSpPr>
          <p:cNvPr id="6" name="Slide Number Placeholder 5"/>
          <p:cNvSpPr>
            <a:spLocks noGrp="1"/>
          </p:cNvSpPr>
          <p:nvPr>
            <p:ph type="sldNum" sz="quarter" idx="12"/>
          </p:nvPr>
        </p:nvSpPr>
        <p:spPr/>
        <p:txBody>
          <a:bodyPr/>
          <a:lstStyle/>
          <a:p>
            <a:fld id="{7E74F4B1-9ADB-4B50-83D6-797B7B30BEA4}" type="slidenum">
              <a:rPr lang="en-US" noProof="0" smtClean="0"/>
              <a:t>‹#›</a:t>
            </a:fld>
            <a:endParaRPr lang="en-US" noProof="0" dirty="0"/>
          </a:p>
        </p:txBody>
      </p:sp>
    </p:spTree>
    <p:extLst>
      <p:ext uri="{BB962C8B-B14F-4D97-AF65-F5344CB8AC3E}">
        <p14:creationId xmlns:p14="http://schemas.microsoft.com/office/powerpoint/2010/main" val="4425695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11" name="Picture Placeholder 14"/>
          <p:cNvSpPr>
            <a:spLocks noGrp="1"/>
          </p:cNvSpPr>
          <p:nvPr>
            <p:ph type="pic" sz="quarter" idx="15"/>
          </p:nvPr>
        </p:nvSpPr>
        <p:spPr>
          <a:xfrm>
            <a:off x="0" y="521208"/>
            <a:ext cx="12192000" cy="4862114"/>
          </a:xfrm>
          <a:solidFill>
            <a:srgbClr val="F2F3F3"/>
          </a:solidFill>
        </p:spPr>
        <p:txBody>
          <a:bodyPr anchor="t" anchorCtr="0"/>
          <a:lstStyle>
            <a:lvl1pPr marL="0" indent="0" algn="ctr">
              <a:buNone/>
              <a:defRPr sz="1400">
                <a:noFill/>
              </a:defRPr>
            </a:lvl1pPr>
          </a:lstStyle>
          <a:p>
            <a:r>
              <a:rPr lang="en-US" dirty="0"/>
              <a:t>Click icon to add picture</a:t>
            </a:r>
          </a:p>
        </p:txBody>
      </p:sp>
      <p:sp>
        <p:nvSpPr>
          <p:cNvPr id="2" name="Title 1"/>
          <p:cNvSpPr>
            <a:spLocks noGrp="1"/>
          </p:cNvSpPr>
          <p:nvPr>
            <p:ph type="ctrTitle" hasCustomPrompt="1"/>
          </p:nvPr>
        </p:nvSpPr>
        <p:spPr>
          <a:xfrm>
            <a:off x="588818" y="2733755"/>
            <a:ext cx="11014364" cy="641045"/>
          </a:xfrm>
          <a:noFill/>
        </p:spPr>
        <p:txBody>
          <a:bodyPr lIns="146304" tIns="0" rIns="144000" bIns="0" anchor="ctr" anchorCtr="0">
            <a:normAutofit/>
          </a:bodyPr>
          <a:lstStyle>
            <a:lvl1pPr algn="ctr">
              <a:defRPr sz="3600" b="0" spc="-30" baseline="0">
                <a:solidFill>
                  <a:schemeClr val="bg1"/>
                </a:solidFill>
              </a:defRPr>
            </a:lvl1pPr>
          </a:lstStyle>
          <a:p>
            <a:r>
              <a:rPr lang="en-US" noProof="0" dirty="0"/>
              <a:t>Click to add text</a:t>
            </a:r>
          </a:p>
        </p:txBody>
      </p:sp>
      <p:sp>
        <p:nvSpPr>
          <p:cNvPr id="39" name="Date Placeholder 3"/>
          <p:cNvSpPr>
            <a:spLocks noGrp="1"/>
          </p:cNvSpPr>
          <p:nvPr>
            <p:ph type="dt" sz="half" idx="10"/>
          </p:nvPr>
        </p:nvSpPr>
        <p:spPr>
          <a:xfrm>
            <a:off x="591793" y="6428232"/>
            <a:ext cx="1224000" cy="216000"/>
          </a:xfrm>
        </p:spPr>
        <p:txBody>
          <a:bodyPr/>
          <a:lstStyle/>
          <a:p>
            <a:r>
              <a:rPr lang="en-US" noProof="0"/>
              <a:t>June, 2026</a:t>
            </a:r>
            <a:endParaRPr lang="en-US" noProof="0" dirty="0"/>
          </a:p>
        </p:txBody>
      </p:sp>
      <p:sp>
        <p:nvSpPr>
          <p:cNvPr id="40" name="Slide Number Placeholder 5"/>
          <p:cNvSpPr>
            <a:spLocks noGrp="1"/>
          </p:cNvSpPr>
          <p:nvPr>
            <p:ph type="sldNum" sz="quarter" idx="12"/>
          </p:nvPr>
        </p:nvSpPr>
        <p:spPr>
          <a:xfrm>
            <a:off x="116733" y="6428232"/>
            <a:ext cx="396000" cy="216000"/>
          </a:xfrm>
        </p:spPr>
        <p:txBody>
          <a:bodyPr/>
          <a:lstStyle/>
          <a:p>
            <a:fld id="{7E74F4B1-9ADB-4B50-83D6-797B7B30BEA4}" type="slidenum">
              <a:rPr lang="en-US" noProof="0" smtClean="0"/>
              <a:t>‹#›</a:t>
            </a:fld>
            <a:endParaRPr lang="en-US" noProof="0" dirty="0"/>
          </a:p>
        </p:txBody>
      </p:sp>
      <p:sp>
        <p:nvSpPr>
          <p:cNvPr id="41" name="Footer Placeholder 4"/>
          <p:cNvSpPr>
            <a:spLocks noGrp="1"/>
          </p:cNvSpPr>
          <p:nvPr>
            <p:ph type="ftr" sz="quarter" idx="11"/>
          </p:nvPr>
        </p:nvSpPr>
        <p:spPr>
          <a:xfrm>
            <a:off x="1907465" y="6428232"/>
            <a:ext cx="3240000" cy="216000"/>
          </a:xfrm>
        </p:spPr>
        <p:txBody>
          <a:bodyPr anchor="b" anchorCtr="0"/>
          <a:lstStyle/>
          <a:p>
            <a:r>
              <a:rPr lang="en-US" noProof="0"/>
              <a:t>ALV – June Roadshow 2026</a:t>
            </a:r>
            <a:endParaRPr lang="en-US" noProof="0" dirty="0"/>
          </a:p>
        </p:txBody>
      </p:sp>
      <p:sp>
        <p:nvSpPr>
          <p:cNvPr id="6" name="Text Placeholder 5">
            <a:extLst>
              <a:ext uri="{FF2B5EF4-FFF2-40B4-BE49-F238E27FC236}">
                <a16:creationId xmlns:a16="http://schemas.microsoft.com/office/drawing/2014/main" id="{80C92EF8-6ED6-4FF0-AC8A-52C78929113B}"/>
              </a:ext>
            </a:extLst>
          </p:cNvPr>
          <p:cNvSpPr>
            <a:spLocks noGrp="1"/>
          </p:cNvSpPr>
          <p:nvPr>
            <p:ph type="body" sz="quarter" idx="16"/>
          </p:nvPr>
        </p:nvSpPr>
        <p:spPr>
          <a:xfrm>
            <a:off x="4719828" y="3376480"/>
            <a:ext cx="2752344" cy="237744"/>
          </a:xfrm>
          <a:solidFill>
            <a:schemeClr val="bg1"/>
          </a:solidFill>
        </p:spPr>
        <p:txBody>
          <a:bodyPr/>
          <a:lstStyle>
            <a:lvl1pPr marL="0" indent="0">
              <a:buNone/>
              <a:defRPr>
                <a:noFill/>
              </a:defRPr>
            </a:lvl1pPr>
          </a:lstStyle>
          <a:p>
            <a:pPr lvl="0"/>
            <a:r>
              <a:rPr lang="en-US" dirty="0"/>
              <a:t>Click to edit Master text styles</a:t>
            </a:r>
          </a:p>
        </p:txBody>
      </p:sp>
    </p:spTree>
    <p:extLst>
      <p:ext uri="{BB962C8B-B14F-4D97-AF65-F5344CB8AC3E}">
        <p14:creationId xmlns:p14="http://schemas.microsoft.com/office/powerpoint/2010/main" val="18682714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Divider">
    <p:spTree>
      <p:nvGrpSpPr>
        <p:cNvPr id="1" name=""/>
        <p:cNvGrpSpPr/>
        <p:nvPr/>
      </p:nvGrpSpPr>
      <p:grpSpPr>
        <a:xfrm>
          <a:off x="0" y="0"/>
          <a:ext cx="0" cy="0"/>
          <a:chOff x="0" y="0"/>
          <a:chExt cx="0" cy="0"/>
        </a:xfrm>
      </p:grpSpPr>
      <p:sp>
        <p:nvSpPr>
          <p:cNvPr id="11" name="Picture Placeholder 14"/>
          <p:cNvSpPr>
            <a:spLocks noGrp="1"/>
          </p:cNvSpPr>
          <p:nvPr>
            <p:ph type="pic" sz="quarter" idx="15"/>
          </p:nvPr>
        </p:nvSpPr>
        <p:spPr>
          <a:xfrm>
            <a:off x="0" y="521208"/>
            <a:ext cx="12192000" cy="4862114"/>
          </a:xfrm>
          <a:solidFill>
            <a:srgbClr val="F2F3F3"/>
          </a:solidFill>
        </p:spPr>
        <p:txBody>
          <a:bodyPr anchor="t" anchorCtr="0"/>
          <a:lstStyle>
            <a:lvl1pPr marL="0" indent="0" algn="ctr">
              <a:buNone/>
              <a:defRPr sz="1400">
                <a:noFill/>
              </a:defRPr>
            </a:lvl1pPr>
          </a:lstStyle>
          <a:p>
            <a:r>
              <a:rPr lang="en-US"/>
              <a:t>Click icon to add picture</a:t>
            </a:r>
            <a:endParaRPr lang="en-US" dirty="0"/>
          </a:p>
        </p:txBody>
      </p:sp>
      <p:sp>
        <p:nvSpPr>
          <p:cNvPr id="2" name="Title 1"/>
          <p:cNvSpPr>
            <a:spLocks noGrp="1"/>
          </p:cNvSpPr>
          <p:nvPr>
            <p:ph type="ctrTitle" hasCustomPrompt="1"/>
          </p:nvPr>
        </p:nvSpPr>
        <p:spPr>
          <a:xfrm>
            <a:off x="588818" y="2733755"/>
            <a:ext cx="11014364" cy="641045"/>
          </a:xfrm>
          <a:noFill/>
        </p:spPr>
        <p:txBody>
          <a:bodyPr lIns="146304" tIns="0" rIns="144000" bIns="72000" anchor="b" anchorCtr="0">
            <a:noAutofit/>
          </a:bodyPr>
          <a:lstStyle>
            <a:lvl1pPr algn="ctr">
              <a:defRPr sz="3600" b="0" spc="-30" baseline="0">
                <a:solidFill>
                  <a:schemeClr val="bg1"/>
                </a:solidFill>
              </a:defRPr>
            </a:lvl1pPr>
          </a:lstStyle>
          <a:p>
            <a:r>
              <a:rPr lang="en-US" noProof="0" dirty="0"/>
              <a:t>Click to add text</a:t>
            </a:r>
          </a:p>
        </p:txBody>
      </p:sp>
      <p:sp>
        <p:nvSpPr>
          <p:cNvPr id="39" name="Date Placeholder 3"/>
          <p:cNvSpPr>
            <a:spLocks noGrp="1"/>
          </p:cNvSpPr>
          <p:nvPr>
            <p:ph type="dt" sz="half" idx="10"/>
          </p:nvPr>
        </p:nvSpPr>
        <p:spPr>
          <a:xfrm>
            <a:off x="550863" y="6428232"/>
            <a:ext cx="1264930" cy="216000"/>
          </a:xfrm>
        </p:spPr>
        <p:txBody>
          <a:bodyPr/>
          <a:lstStyle/>
          <a:p>
            <a:r>
              <a:rPr lang="en-US" noProof="0"/>
              <a:t>June, 2026</a:t>
            </a:r>
            <a:endParaRPr lang="en-US" noProof="0" dirty="0"/>
          </a:p>
        </p:txBody>
      </p:sp>
      <p:sp>
        <p:nvSpPr>
          <p:cNvPr id="40" name="Slide Number Placeholder 5"/>
          <p:cNvSpPr>
            <a:spLocks noGrp="1"/>
          </p:cNvSpPr>
          <p:nvPr>
            <p:ph type="sldNum" sz="quarter" idx="12"/>
          </p:nvPr>
        </p:nvSpPr>
        <p:spPr>
          <a:xfrm>
            <a:off x="116733" y="6428232"/>
            <a:ext cx="396000" cy="216000"/>
          </a:xfrm>
        </p:spPr>
        <p:txBody>
          <a:bodyPr/>
          <a:lstStyle/>
          <a:p>
            <a:fld id="{7E74F4B1-9ADB-4B50-83D6-797B7B30BEA4}" type="slidenum">
              <a:rPr lang="en-US" noProof="0" smtClean="0"/>
              <a:pPr/>
              <a:t>‹#›</a:t>
            </a:fld>
            <a:endParaRPr lang="en-US" noProof="0" dirty="0"/>
          </a:p>
        </p:txBody>
      </p:sp>
      <p:sp>
        <p:nvSpPr>
          <p:cNvPr id="41" name="Footer Placeholder 4"/>
          <p:cNvSpPr>
            <a:spLocks noGrp="1"/>
          </p:cNvSpPr>
          <p:nvPr>
            <p:ph type="ftr" sz="quarter" idx="11"/>
          </p:nvPr>
        </p:nvSpPr>
        <p:spPr>
          <a:xfrm>
            <a:off x="1907465" y="6428232"/>
            <a:ext cx="3240000" cy="216000"/>
          </a:xfrm>
        </p:spPr>
        <p:txBody>
          <a:bodyPr anchor="b" anchorCtr="0"/>
          <a:lstStyle/>
          <a:p>
            <a:r>
              <a:rPr lang="en-US" noProof="0"/>
              <a:t>ALV – June Roadshow 2026</a:t>
            </a:r>
            <a:endParaRPr lang="en-US" noProof="0" dirty="0"/>
          </a:p>
        </p:txBody>
      </p:sp>
      <p:sp>
        <p:nvSpPr>
          <p:cNvPr id="6" name="Text Placeholder 5">
            <a:extLst>
              <a:ext uri="{FF2B5EF4-FFF2-40B4-BE49-F238E27FC236}">
                <a16:creationId xmlns:a16="http://schemas.microsoft.com/office/drawing/2014/main" id="{80C92EF8-6ED6-4FF0-AC8A-52C78929113B}"/>
              </a:ext>
            </a:extLst>
          </p:cNvPr>
          <p:cNvSpPr>
            <a:spLocks noGrp="1"/>
          </p:cNvSpPr>
          <p:nvPr>
            <p:ph type="body" sz="quarter" idx="16"/>
          </p:nvPr>
        </p:nvSpPr>
        <p:spPr>
          <a:xfrm>
            <a:off x="4718447" y="3601018"/>
            <a:ext cx="2755106" cy="196794"/>
          </a:xfrm>
          <a:solidFill>
            <a:schemeClr val="bg1"/>
          </a:solidFill>
        </p:spPr>
        <p:txBody>
          <a:bodyPr/>
          <a:lstStyle>
            <a:lvl1pPr marL="0" indent="0">
              <a:buNone/>
              <a:defRPr>
                <a:noFill/>
              </a:defRPr>
            </a:lvl1pPr>
          </a:lstStyle>
          <a:p>
            <a:pPr lvl="0"/>
            <a:r>
              <a:rPr lang="en-US"/>
              <a:t>Click to edit Master text styles</a:t>
            </a:r>
          </a:p>
        </p:txBody>
      </p:sp>
    </p:spTree>
    <p:extLst>
      <p:ext uri="{BB962C8B-B14F-4D97-AF65-F5344CB8AC3E}">
        <p14:creationId xmlns:p14="http://schemas.microsoft.com/office/powerpoint/2010/main" val="268572836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Divider, without phot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774116F-2B01-5FC7-60A5-AB467A11AEC8}"/>
              </a:ext>
            </a:extLst>
          </p:cNvPr>
          <p:cNvSpPr/>
          <p:nvPr/>
        </p:nvSpPr>
        <p:spPr>
          <a:xfrm>
            <a:off x="0" y="521208"/>
            <a:ext cx="12192000" cy="48621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endParaRPr lang="en-GB" sz="2000" dirty="0" err="1">
              <a:solidFill>
                <a:schemeClr val="bg1"/>
              </a:solidFill>
            </a:endParaRPr>
          </a:p>
        </p:txBody>
      </p:sp>
      <p:sp>
        <p:nvSpPr>
          <p:cNvPr id="2" name="Title 1">
            <a:extLst>
              <a:ext uri="{FF2B5EF4-FFF2-40B4-BE49-F238E27FC236}">
                <a16:creationId xmlns:a16="http://schemas.microsoft.com/office/drawing/2014/main" id="{B8AFD523-F55F-AF1D-B9B0-2A9F5760A0FE}"/>
              </a:ext>
            </a:extLst>
          </p:cNvPr>
          <p:cNvSpPr>
            <a:spLocks noGrp="1"/>
          </p:cNvSpPr>
          <p:nvPr>
            <p:ph type="title"/>
          </p:nvPr>
        </p:nvSpPr>
        <p:spPr>
          <a:xfrm>
            <a:off x="588818" y="2733755"/>
            <a:ext cx="11014364" cy="641045"/>
          </a:xfrm>
        </p:spPr>
        <p:txBody>
          <a:bodyPr bIns="72000" anchor="b">
            <a:noAutofit/>
          </a:bodyPr>
          <a:lstStyle>
            <a:lvl1pPr algn="ctr">
              <a:defRPr sz="3600">
                <a:solidFill>
                  <a:schemeClr val="bg1"/>
                </a:solidFill>
              </a:defRPr>
            </a:lvl1p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2D07923E-78C5-A8FE-744B-BB57C6CBE70A}"/>
              </a:ext>
            </a:extLst>
          </p:cNvPr>
          <p:cNvSpPr>
            <a:spLocks noGrp="1"/>
          </p:cNvSpPr>
          <p:nvPr>
            <p:ph type="body" idx="1"/>
          </p:nvPr>
        </p:nvSpPr>
        <p:spPr>
          <a:xfrm>
            <a:off x="588818" y="5768975"/>
            <a:ext cx="11014364" cy="204610"/>
          </a:xfrm>
        </p:spPr>
        <p:txBody>
          <a:bodyPr>
            <a:noAutofit/>
          </a:bodyPr>
          <a:lstStyle>
            <a:lvl1pPr marL="0" indent="0" algn="ctr">
              <a:buNone/>
              <a:defRPr sz="2400">
                <a:no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6839884-3D01-41E7-A3D1-FA21CFFF464F}"/>
              </a:ext>
            </a:extLst>
          </p:cNvPr>
          <p:cNvSpPr>
            <a:spLocks noGrp="1"/>
          </p:cNvSpPr>
          <p:nvPr>
            <p:ph type="dt" sz="half" idx="10"/>
          </p:nvPr>
        </p:nvSpPr>
        <p:spPr/>
        <p:txBody>
          <a:bodyPr/>
          <a:lstStyle/>
          <a:p>
            <a:r>
              <a:rPr lang="en-US" noProof="0"/>
              <a:t>June, 2026</a:t>
            </a:r>
            <a:endParaRPr lang="en-US" noProof="0" dirty="0"/>
          </a:p>
        </p:txBody>
      </p:sp>
      <p:sp>
        <p:nvSpPr>
          <p:cNvPr id="5" name="Footer Placeholder 4">
            <a:extLst>
              <a:ext uri="{FF2B5EF4-FFF2-40B4-BE49-F238E27FC236}">
                <a16:creationId xmlns:a16="http://schemas.microsoft.com/office/drawing/2014/main" id="{D98A8BC0-400A-F782-5E3C-C2DC8AAF21F4}"/>
              </a:ext>
            </a:extLst>
          </p:cNvPr>
          <p:cNvSpPr>
            <a:spLocks noGrp="1"/>
          </p:cNvSpPr>
          <p:nvPr>
            <p:ph type="ftr" sz="quarter" idx="11"/>
          </p:nvPr>
        </p:nvSpPr>
        <p:spPr/>
        <p:txBody>
          <a:bodyPr/>
          <a:lstStyle/>
          <a:p>
            <a:r>
              <a:rPr lang="en-US" noProof="0"/>
              <a:t>ALV – June Roadshow 2026</a:t>
            </a:r>
            <a:endParaRPr lang="en-US" noProof="0" dirty="0"/>
          </a:p>
        </p:txBody>
      </p:sp>
      <p:sp>
        <p:nvSpPr>
          <p:cNvPr id="11" name="Freeform: Shape 10">
            <a:extLst>
              <a:ext uri="{FF2B5EF4-FFF2-40B4-BE49-F238E27FC236}">
                <a16:creationId xmlns:a16="http://schemas.microsoft.com/office/drawing/2014/main" id="{06E4CE99-2DC2-B169-B872-984141C6830F}"/>
              </a:ext>
            </a:extLst>
          </p:cNvPr>
          <p:cNvSpPr/>
          <p:nvPr/>
        </p:nvSpPr>
        <p:spPr>
          <a:xfrm>
            <a:off x="4718447" y="3601018"/>
            <a:ext cx="2755106" cy="196794"/>
          </a:xfrm>
          <a:custGeom>
            <a:avLst/>
            <a:gdLst>
              <a:gd name="connsiteX0" fmla="*/ 0 w 2755106"/>
              <a:gd name="connsiteY0" fmla="*/ 0 h 196794"/>
              <a:gd name="connsiteX1" fmla="*/ 2755106 w 2755106"/>
              <a:gd name="connsiteY1" fmla="*/ 0 h 196794"/>
              <a:gd name="connsiteX2" fmla="*/ 2755106 w 2755106"/>
              <a:gd name="connsiteY2" fmla="*/ 196794 h 196794"/>
              <a:gd name="connsiteX3" fmla="*/ 0 w 2755106"/>
              <a:gd name="connsiteY3" fmla="*/ 196794 h 196794"/>
            </a:gdLst>
            <a:ahLst/>
            <a:cxnLst>
              <a:cxn ang="0">
                <a:pos x="connsiteX0" y="connsiteY0"/>
              </a:cxn>
              <a:cxn ang="0">
                <a:pos x="connsiteX1" y="connsiteY1"/>
              </a:cxn>
              <a:cxn ang="0">
                <a:pos x="connsiteX2" y="connsiteY2"/>
              </a:cxn>
              <a:cxn ang="0">
                <a:pos x="connsiteX3" y="connsiteY3"/>
              </a:cxn>
            </a:cxnLst>
            <a:rect l="l" t="t" r="r" b="b"/>
            <a:pathLst>
              <a:path w="2755106" h="196794">
                <a:moveTo>
                  <a:pt x="0" y="0"/>
                </a:moveTo>
                <a:lnTo>
                  <a:pt x="2755106" y="0"/>
                </a:lnTo>
                <a:lnTo>
                  <a:pt x="2755106" y="196794"/>
                </a:lnTo>
                <a:lnTo>
                  <a:pt x="0" y="19679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endParaRPr lang="en-US" sz="2000" dirty="0" err="1">
              <a:solidFill>
                <a:schemeClr val="bg1"/>
              </a:solidFill>
            </a:endParaRPr>
          </a:p>
        </p:txBody>
      </p:sp>
      <p:sp>
        <p:nvSpPr>
          <p:cNvPr id="6" name="Slide Number Placeholder 5">
            <a:extLst>
              <a:ext uri="{FF2B5EF4-FFF2-40B4-BE49-F238E27FC236}">
                <a16:creationId xmlns:a16="http://schemas.microsoft.com/office/drawing/2014/main" id="{58070568-29A3-6FA6-A250-500FD8D52BE4}"/>
              </a:ext>
            </a:extLst>
          </p:cNvPr>
          <p:cNvSpPr>
            <a:spLocks noGrp="1"/>
          </p:cNvSpPr>
          <p:nvPr>
            <p:ph type="sldNum" sz="quarter" idx="12"/>
          </p:nvPr>
        </p:nvSpPr>
        <p:spPr/>
        <p:txBody>
          <a:bodyPr/>
          <a:lstStyle/>
          <a:p>
            <a:fld id="{7E74F4B1-9ADB-4B50-83D6-797B7B30BEA4}" type="slidenum">
              <a:rPr lang="en-US" noProof="0" smtClean="0"/>
              <a:pPr/>
              <a:t>‹#›</a:t>
            </a:fld>
            <a:endParaRPr lang="en-US" noProof="0" dirty="0"/>
          </a:p>
        </p:txBody>
      </p:sp>
    </p:spTree>
    <p:extLst>
      <p:ext uri="{BB962C8B-B14F-4D97-AF65-F5344CB8AC3E}">
        <p14:creationId xmlns:p14="http://schemas.microsoft.com/office/powerpoint/2010/main" val="257498064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ext Left Picture Right">
    <p:bg>
      <p:bgRef idx="1001">
        <a:schemeClr val="bg1"/>
      </p:bgRef>
    </p:bg>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en-US" noProof="0"/>
              <a:t>June, 2026</a:t>
            </a:r>
            <a:endParaRPr lang="en-US" noProof="0" dirty="0"/>
          </a:p>
        </p:txBody>
      </p:sp>
      <p:sp>
        <p:nvSpPr>
          <p:cNvPr id="6" name="Footer Placeholder 5"/>
          <p:cNvSpPr>
            <a:spLocks noGrp="1"/>
          </p:cNvSpPr>
          <p:nvPr>
            <p:ph type="ftr" sz="quarter" idx="11"/>
          </p:nvPr>
        </p:nvSpPr>
        <p:spPr/>
        <p:txBody>
          <a:bodyPr/>
          <a:lstStyle/>
          <a:p>
            <a:r>
              <a:rPr lang="en-US" noProof="0"/>
              <a:t>ALV – June Roadshow 2026</a:t>
            </a:r>
            <a:endParaRPr lang="en-US" noProof="0" dirty="0"/>
          </a:p>
        </p:txBody>
      </p:sp>
      <p:sp>
        <p:nvSpPr>
          <p:cNvPr id="7" name="Slide Number Placeholder 6"/>
          <p:cNvSpPr>
            <a:spLocks noGrp="1"/>
          </p:cNvSpPr>
          <p:nvPr>
            <p:ph type="sldNum" sz="quarter" idx="12"/>
          </p:nvPr>
        </p:nvSpPr>
        <p:spPr/>
        <p:txBody>
          <a:bodyPr/>
          <a:lstStyle/>
          <a:p>
            <a:fld id="{7E74F4B1-9ADB-4B50-83D6-797B7B30BEA4}" type="slidenum">
              <a:rPr lang="en-US" noProof="0" smtClean="0"/>
              <a:pPr/>
              <a:t>‹#›</a:t>
            </a:fld>
            <a:endParaRPr lang="en-US" noProof="0" dirty="0"/>
          </a:p>
        </p:txBody>
      </p:sp>
      <p:sp>
        <p:nvSpPr>
          <p:cNvPr id="11" name="Picture Placeholder 10">
            <a:extLst>
              <a:ext uri="{FF2B5EF4-FFF2-40B4-BE49-F238E27FC236}">
                <a16:creationId xmlns:a16="http://schemas.microsoft.com/office/drawing/2014/main" id="{CF87BD23-19B9-4878-8CAA-C30895073750}"/>
              </a:ext>
            </a:extLst>
          </p:cNvPr>
          <p:cNvSpPr>
            <a:spLocks noGrp="1"/>
          </p:cNvSpPr>
          <p:nvPr>
            <p:ph type="pic" sz="quarter" idx="13" hasCustomPrompt="1"/>
          </p:nvPr>
        </p:nvSpPr>
        <p:spPr>
          <a:xfrm>
            <a:off x="6096000" y="0"/>
            <a:ext cx="6096000" cy="5913438"/>
          </a:xfrm>
        </p:spPr>
        <p:txBody>
          <a:bodyPr anchor="t" anchorCtr="1"/>
          <a:lstStyle>
            <a:lvl1pPr marL="0" indent="0">
              <a:buNone/>
              <a:defRPr sz="1200"/>
            </a:lvl1pPr>
          </a:lstStyle>
          <a:p>
            <a:r>
              <a:rPr lang="en-US" dirty="0"/>
              <a:t>Click Icon to add picture</a:t>
            </a:r>
          </a:p>
        </p:txBody>
      </p:sp>
      <p:sp>
        <p:nvSpPr>
          <p:cNvPr id="8" name="Text Placeholder 7">
            <a:extLst>
              <a:ext uri="{FF2B5EF4-FFF2-40B4-BE49-F238E27FC236}">
                <a16:creationId xmlns:a16="http://schemas.microsoft.com/office/drawing/2014/main" id="{54F67415-6B05-4801-B63B-2612B1021829}"/>
              </a:ext>
            </a:extLst>
          </p:cNvPr>
          <p:cNvSpPr>
            <a:spLocks noGrp="1"/>
          </p:cNvSpPr>
          <p:nvPr>
            <p:ph type="body" sz="quarter" idx="14"/>
          </p:nvPr>
        </p:nvSpPr>
        <p:spPr>
          <a:xfrm>
            <a:off x="550864" y="1557339"/>
            <a:ext cx="5199488" cy="4211636"/>
          </a:xfrm>
        </p:spPr>
        <p:txBody>
          <a:bodyPr lIns="0" tIns="0" rIns="0" bIns="0"/>
          <a:lstStyle>
            <a:lvl1pPr>
              <a:defRPr sz="1800">
                <a:solidFill>
                  <a:schemeClr val="tx1"/>
                </a:solidFill>
              </a:defRPr>
            </a:lvl1pPr>
            <a:lvl2pPr>
              <a:defRPr sz="1600">
                <a:solidFill>
                  <a:schemeClr val="tx1"/>
                </a:solidFill>
              </a:defRPr>
            </a:lvl2pPr>
          </a:lstStyle>
          <a:p>
            <a:pPr lvl="0"/>
            <a:r>
              <a:rPr lang="en-US"/>
              <a:t>Click to edit Master text styles</a:t>
            </a:r>
          </a:p>
          <a:p>
            <a:pPr lvl="1"/>
            <a:r>
              <a:rPr lang="en-US"/>
              <a:t>Second level</a:t>
            </a:r>
          </a:p>
        </p:txBody>
      </p:sp>
      <p:sp>
        <p:nvSpPr>
          <p:cNvPr id="10" name="Title 1">
            <a:extLst>
              <a:ext uri="{FF2B5EF4-FFF2-40B4-BE49-F238E27FC236}">
                <a16:creationId xmlns:a16="http://schemas.microsoft.com/office/drawing/2014/main" id="{57B57FE8-980B-4994-873B-2C5FEC88EE52}"/>
              </a:ext>
            </a:extLst>
          </p:cNvPr>
          <p:cNvSpPr>
            <a:spLocks noGrp="1"/>
          </p:cNvSpPr>
          <p:nvPr>
            <p:ph type="title"/>
          </p:nvPr>
        </p:nvSpPr>
        <p:spPr>
          <a:xfrm>
            <a:off x="550864" y="513952"/>
            <a:ext cx="5199490" cy="360099"/>
          </a:xfrm>
        </p:spPr>
        <p:txBody>
          <a:bodyPr wrap="square" lIns="0" tIns="0" rIns="0" bIns="0" anchor="t" anchorCtr="0">
            <a:spAutoFit/>
          </a:bodyPr>
          <a:lstStyle>
            <a:lvl1pPr>
              <a:defRPr sz="2600"/>
            </a:lvl1pPr>
          </a:lstStyle>
          <a:p>
            <a:r>
              <a:rPr lang="en-US" noProof="0"/>
              <a:t>Click to edit Master title style</a:t>
            </a:r>
            <a:endParaRPr lang="en-US" noProof="0" dirty="0"/>
          </a:p>
        </p:txBody>
      </p:sp>
    </p:spTree>
    <p:extLst>
      <p:ext uri="{BB962C8B-B14F-4D97-AF65-F5344CB8AC3E}">
        <p14:creationId xmlns:p14="http://schemas.microsoft.com/office/powerpoint/2010/main" val="156813756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ext Left Content Right">
    <p:bg>
      <p:bgRef idx="1001">
        <a:schemeClr val="bg1"/>
      </p:bgRef>
    </p:bg>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en-US" noProof="0"/>
              <a:t>June, 2026</a:t>
            </a:r>
            <a:endParaRPr lang="en-US" noProof="0" dirty="0"/>
          </a:p>
        </p:txBody>
      </p:sp>
      <p:sp>
        <p:nvSpPr>
          <p:cNvPr id="6" name="Footer Placeholder 5"/>
          <p:cNvSpPr>
            <a:spLocks noGrp="1"/>
          </p:cNvSpPr>
          <p:nvPr>
            <p:ph type="ftr" sz="quarter" idx="11"/>
          </p:nvPr>
        </p:nvSpPr>
        <p:spPr/>
        <p:txBody>
          <a:bodyPr/>
          <a:lstStyle/>
          <a:p>
            <a:r>
              <a:rPr lang="en-US" noProof="0"/>
              <a:t>ALV – June Roadshow 2026</a:t>
            </a:r>
            <a:endParaRPr lang="en-US" noProof="0" dirty="0"/>
          </a:p>
        </p:txBody>
      </p:sp>
      <p:sp>
        <p:nvSpPr>
          <p:cNvPr id="7" name="Slide Number Placeholder 6"/>
          <p:cNvSpPr>
            <a:spLocks noGrp="1"/>
          </p:cNvSpPr>
          <p:nvPr>
            <p:ph type="sldNum" sz="quarter" idx="12"/>
          </p:nvPr>
        </p:nvSpPr>
        <p:spPr/>
        <p:txBody>
          <a:bodyPr/>
          <a:lstStyle/>
          <a:p>
            <a:fld id="{7E74F4B1-9ADB-4B50-83D6-797B7B30BEA4}" type="slidenum">
              <a:rPr lang="en-US" noProof="0" smtClean="0"/>
              <a:pPr/>
              <a:t>‹#›</a:t>
            </a:fld>
            <a:endParaRPr lang="en-US" noProof="0" dirty="0"/>
          </a:p>
        </p:txBody>
      </p:sp>
      <p:sp>
        <p:nvSpPr>
          <p:cNvPr id="3" name="Content Placeholder 2">
            <a:extLst>
              <a:ext uri="{FF2B5EF4-FFF2-40B4-BE49-F238E27FC236}">
                <a16:creationId xmlns:a16="http://schemas.microsoft.com/office/drawing/2014/main" id="{3F50934E-65B7-42A9-ABCC-A31DDB41831B}"/>
              </a:ext>
            </a:extLst>
          </p:cNvPr>
          <p:cNvSpPr>
            <a:spLocks noGrp="1"/>
          </p:cNvSpPr>
          <p:nvPr>
            <p:ph sz="quarter" idx="15" hasCustomPrompt="1"/>
          </p:nvPr>
        </p:nvSpPr>
        <p:spPr>
          <a:xfrm>
            <a:off x="6095999" y="-1"/>
            <a:ext cx="6096001" cy="5761039"/>
          </a:xfrm>
        </p:spPr>
        <p:txBody>
          <a:bodyPr/>
          <a:lstStyle>
            <a:lvl1pPr marL="0" indent="0" algn="ctr">
              <a:buNone/>
              <a:defRPr sz="1400"/>
            </a:lvl1pPr>
          </a:lstStyle>
          <a:p>
            <a:pPr lvl="0"/>
            <a:r>
              <a:rPr lang="en-US" dirty="0"/>
              <a:t>Click to add content</a:t>
            </a:r>
          </a:p>
        </p:txBody>
      </p:sp>
      <p:sp>
        <p:nvSpPr>
          <p:cNvPr id="10" name="Title 1">
            <a:extLst>
              <a:ext uri="{FF2B5EF4-FFF2-40B4-BE49-F238E27FC236}">
                <a16:creationId xmlns:a16="http://schemas.microsoft.com/office/drawing/2014/main" id="{F29D0598-281B-41DE-BC4A-CF00F46645B2}"/>
              </a:ext>
            </a:extLst>
          </p:cNvPr>
          <p:cNvSpPr>
            <a:spLocks noGrp="1"/>
          </p:cNvSpPr>
          <p:nvPr>
            <p:ph type="title"/>
          </p:nvPr>
        </p:nvSpPr>
        <p:spPr>
          <a:xfrm>
            <a:off x="550864" y="513952"/>
            <a:ext cx="5199490" cy="360099"/>
          </a:xfrm>
        </p:spPr>
        <p:txBody>
          <a:bodyPr lIns="0" tIns="0" rIns="0" bIns="0" anchor="t" anchorCtr="0">
            <a:spAutoFit/>
          </a:bodyPr>
          <a:lstStyle>
            <a:lvl1pPr>
              <a:defRPr sz="2600"/>
            </a:lvl1pPr>
          </a:lstStyle>
          <a:p>
            <a:r>
              <a:rPr lang="en-US" noProof="0"/>
              <a:t>Click to edit Master title style</a:t>
            </a:r>
            <a:endParaRPr lang="en-US" noProof="0" dirty="0"/>
          </a:p>
        </p:txBody>
      </p:sp>
      <p:sp>
        <p:nvSpPr>
          <p:cNvPr id="11" name="Text Placeholder 7">
            <a:extLst>
              <a:ext uri="{FF2B5EF4-FFF2-40B4-BE49-F238E27FC236}">
                <a16:creationId xmlns:a16="http://schemas.microsoft.com/office/drawing/2014/main" id="{A6D91B41-3417-461C-B2F1-714C5926E799}"/>
              </a:ext>
            </a:extLst>
          </p:cNvPr>
          <p:cNvSpPr>
            <a:spLocks noGrp="1"/>
          </p:cNvSpPr>
          <p:nvPr>
            <p:ph type="body" sz="quarter" idx="14"/>
          </p:nvPr>
        </p:nvSpPr>
        <p:spPr>
          <a:xfrm>
            <a:off x="550864" y="1557339"/>
            <a:ext cx="5199488" cy="4211636"/>
          </a:xfrm>
        </p:spPr>
        <p:txBody>
          <a:bodyPr lIns="0" tIns="0" rIns="0" bIns="0"/>
          <a:lstStyle>
            <a:lvl1pPr>
              <a:defRPr sz="1800">
                <a:solidFill>
                  <a:schemeClr val="tx1"/>
                </a:solidFill>
              </a:defRPr>
            </a:lvl1pPr>
            <a:lvl2pPr>
              <a:defRPr sz="1600">
                <a:solidFill>
                  <a:schemeClr val="tx1"/>
                </a:solidFill>
              </a:defRPr>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26605294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Picture Left Text Right">
    <p:bg>
      <p:bgRef idx="1001">
        <a:schemeClr val="bg1"/>
      </p:bgRef>
    </p:bg>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en-US" noProof="0"/>
              <a:t>June, 2026</a:t>
            </a:r>
            <a:endParaRPr lang="en-US" noProof="0" dirty="0"/>
          </a:p>
        </p:txBody>
      </p:sp>
      <p:sp>
        <p:nvSpPr>
          <p:cNvPr id="6" name="Footer Placeholder 5"/>
          <p:cNvSpPr>
            <a:spLocks noGrp="1"/>
          </p:cNvSpPr>
          <p:nvPr>
            <p:ph type="ftr" sz="quarter" idx="11"/>
          </p:nvPr>
        </p:nvSpPr>
        <p:spPr/>
        <p:txBody>
          <a:bodyPr/>
          <a:lstStyle/>
          <a:p>
            <a:r>
              <a:rPr lang="en-US" noProof="0"/>
              <a:t>ALV – June Roadshow 2026</a:t>
            </a:r>
            <a:endParaRPr lang="en-US" noProof="0" dirty="0"/>
          </a:p>
        </p:txBody>
      </p:sp>
      <p:sp>
        <p:nvSpPr>
          <p:cNvPr id="7" name="Slide Number Placeholder 6"/>
          <p:cNvSpPr>
            <a:spLocks noGrp="1"/>
          </p:cNvSpPr>
          <p:nvPr>
            <p:ph type="sldNum" sz="quarter" idx="12"/>
          </p:nvPr>
        </p:nvSpPr>
        <p:spPr/>
        <p:txBody>
          <a:bodyPr/>
          <a:lstStyle/>
          <a:p>
            <a:fld id="{7E74F4B1-9ADB-4B50-83D6-797B7B30BEA4}" type="slidenum">
              <a:rPr lang="en-US" noProof="0" smtClean="0"/>
              <a:pPr/>
              <a:t>‹#›</a:t>
            </a:fld>
            <a:endParaRPr lang="en-US" noProof="0" dirty="0"/>
          </a:p>
        </p:txBody>
      </p:sp>
      <p:sp>
        <p:nvSpPr>
          <p:cNvPr id="11" name="Picture Placeholder 10">
            <a:extLst>
              <a:ext uri="{FF2B5EF4-FFF2-40B4-BE49-F238E27FC236}">
                <a16:creationId xmlns:a16="http://schemas.microsoft.com/office/drawing/2014/main" id="{CF87BD23-19B9-4878-8CAA-C30895073750}"/>
              </a:ext>
            </a:extLst>
          </p:cNvPr>
          <p:cNvSpPr>
            <a:spLocks noGrp="1"/>
          </p:cNvSpPr>
          <p:nvPr>
            <p:ph type="pic" sz="quarter" idx="13" hasCustomPrompt="1"/>
          </p:nvPr>
        </p:nvSpPr>
        <p:spPr>
          <a:xfrm>
            <a:off x="-1" y="0"/>
            <a:ext cx="6096000" cy="5913438"/>
          </a:xfrm>
        </p:spPr>
        <p:txBody>
          <a:bodyPr anchor="t" anchorCtr="1"/>
          <a:lstStyle>
            <a:lvl1pPr marL="0" indent="0">
              <a:buNone/>
              <a:defRPr sz="1800"/>
            </a:lvl1pPr>
          </a:lstStyle>
          <a:p>
            <a:r>
              <a:rPr lang="en-US" dirty="0"/>
              <a:t>Click Icon to add picture</a:t>
            </a:r>
          </a:p>
        </p:txBody>
      </p:sp>
      <p:sp>
        <p:nvSpPr>
          <p:cNvPr id="10" name="Title 1">
            <a:extLst>
              <a:ext uri="{FF2B5EF4-FFF2-40B4-BE49-F238E27FC236}">
                <a16:creationId xmlns:a16="http://schemas.microsoft.com/office/drawing/2014/main" id="{948D3683-7738-46EB-9B09-711B0BD00FD1}"/>
              </a:ext>
            </a:extLst>
          </p:cNvPr>
          <p:cNvSpPr>
            <a:spLocks noGrp="1"/>
          </p:cNvSpPr>
          <p:nvPr>
            <p:ph type="title"/>
          </p:nvPr>
        </p:nvSpPr>
        <p:spPr>
          <a:xfrm>
            <a:off x="6441644" y="512763"/>
            <a:ext cx="5199490" cy="360099"/>
          </a:xfrm>
        </p:spPr>
        <p:txBody>
          <a:bodyPr lIns="0" tIns="0" rIns="0" bIns="0" anchor="t" anchorCtr="0">
            <a:spAutoFit/>
          </a:bodyPr>
          <a:lstStyle>
            <a:lvl1pPr>
              <a:defRPr sz="2600"/>
            </a:lvl1pPr>
          </a:lstStyle>
          <a:p>
            <a:r>
              <a:rPr lang="en-US" noProof="0"/>
              <a:t>Click to edit Master title style</a:t>
            </a:r>
            <a:endParaRPr lang="en-US" noProof="0" dirty="0"/>
          </a:p>
        </p:txBody>
      </p:sp>
      <p:sp>
        <p:nvSpPr>
          <p:cNvPr id="12" name="Text Placeholder 7">
            <a:extLst>
              <a:ext uri="{FF2B5EF4-FFF2-40B4-BE49-F238E27FC236}">
                <a16:creationId xmlns:a16="http://schemas.microsoft.com/office/drawing/2014/main" id="{B4E5862D-3E32-4237-8E70-264D1F16BDC0}"/>
              </a:ext>
            </a:extLst>
          </p:cNvPr>
          <p:cNvSpPr>
            <a:spLocks noGrp="1"/>
          </p:cNvSpPr>
          <p:nvPr>
            <p:ph type="body" sz="quarter" idx="14"/>
          </p:nvPr>
        </p:nvSpPr>
        <p:spPr>
          <a:xfrm>
            <a:off x="6441644" y="1557339"/>
            <a:ext cx="5199488" cy="4500562"/>
          </a:xfrm>
        </p:spPr>
        <p:txBody>
          <a:bodyPr lIns="0" tIns="0" rIns="0" bIns="0"/>
          <a:lstStyle>
            <a:lvl1pPr>
              <a:defRPr sz="1800">
                <a:solidFill>
                  <a:schemeClr val="tx1"/>
                </a:solidFill>
              </a:defRPr>
            </a:lvl1pPr>
            <a:lvl2pPr>
              <a:defRPr sz="1600">
                <a:solidFill>
                  <a:schemeClr val="tx1"/>
                </a:solidFill>
              </a:defRPr>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02780865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Content Left Text Right">
    <p:bg>
      <p:bgRef idx="1001">
        <a:schemeClr val="bg1"/>
      </p:bgRef>
    </p:bg>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en-US" noProof="0"/>
              <a:t>June, 2026</a:t>
            </a:r>
            <a:endParaRPr lang="en-US" noProof="0" dirty="0"/>
          </a:p>
        </p:txBody>
      </p:sp>
      <p:sp>
        <p:nvSpPr>
          <p:cNvPr id="6" name="Footer Placeholder 5"/>
          <p:cNvSpPr>
            <a:spLocks noGrp="1"/>
          </p:cNvSpPr>
          <p:nvPr>
            <p:ph type="ftr" sz="quarter" idx="11"/>
          </p:nvPr>
        </p:nvSpPr>
        <p:spPr/>
        <p:txBody>
          <a:bodyPr/>
          <a:lstStyle/>
          <a:p>
            <a:r>
              <a:rPr lang="en-US" noProof="0"/>
              <a:t>ALV – June Roadshow 2026</a:t>
            </a:r>
            <a:endParaRPr lang="en-US" noProof="0" dirty="0"/>
          </a:p>
        </p:txBody>
      </p:sp>
      <p:sp>
        <p:nvSpPr>
          <p:cNvPr id="7" name="Slide Number Placeholder 6"/>
          <p:cNvSpPr>
            <a:spLocks noGrp="1"/>
          </p:cNvSpPr>
          <p:nvPr>
            <p:ph type="sldNum" sz="quarter" idx="12"/>
          </p:nvPr>
        </p:nvSpPr>
        <p:spPr/>
        <p:txBody>
          <a:bodyPr/>
          <a:lstStyle/>
          <a:p>
            <a:fld id="{7E74F4B1-9ADB-4B50-83D6-797B7B30BEA4}" type="slidenum">
              <a:rPr lang="en-US" noProof="0" smtClean="0"/>
              <a:pPr/>
              <a:t>‹#›</a:t>
            </a:fld>
            <a:endParaRPr lang="en-US" noProof="0" dirty="0"/>
          </a:p>
        </p:txBody>
      </p:sp>
      <p:sp>
        <p:nvSpPr>
          <p:cNvPr id="3" name="Content Placeholder 2">
            <a:extLst>
              <a:ext uri="{FF2B5EF4-FFF2-40B4-BE49-F238E27FC236}">
                <a16:creationId xmlns:a16="http://schemas.microsoft.com/office/drawing/2014/main" id="{3F50934E-65B7-42A9-ABCC-A31DDB41831B}"/>
              </a:ext>
            </a:extLst>
          </p:cNvPr>
          <p:cNvSpPr>
            <a:spLocks noGrp="1"/>
          </p:cNvSpPr>
          <p:nvPr>
            <p:ph sz="quarter" idx="15" hasCustomPrompt="1"/>
          </p:nvPr>
        </p:nvSpPr>
        <p:spPr>
          <a:xfrm>
            <a:off x="-1" y="0"/>
            <a:ext cx="6096001" cy="5761039"/>
          </a:xfrm>
        </p:spPr>
        <p:txBody>
          <a:bodyPr/>
          <a:lstStyle>
            <a:lvl1pPr marL="0" indent="0" algn="ctr">
              <a:buNone/>
              <a:defRPr sz="1400"/>
            </a:lvl1pPr>
          </a:lstStyle>
          <a:p>
            <a:pPr lvl="0"/>
            <a:r>
              <a:rPr lang="en-US" dirty="0"/>
              <a:t>Click to add content</a:t>
            </a:r>
          </a:p>
        </p:txBody>
      </p:sp>
      <p:sp>
        <p:nvSpPr>
          <p:cNvPr id="11" name="Text Placeholder 7">
            <a:extLst>
              <a:ext uri="{FF2B5EF4-FFF2-40B4-BE49-F238E27FC236}">
                <a16:creationId xmlns:a16="http://schemas.microsoft.com/office/drawing/2014/main" id="{779A110D-4211-435E-BEE0-0F6BA20C929D}"/>
              </a:ext>
            </a:extLst>
          </p:cNvPr>
          <p:cNvSpPr>
            <a:spLocks noGrp="1"/>
          </p:cNvSpPr>
          <p:nvPr>
            <p:ph type="body" sz="quarter" idx="14"/>
          </p:nvPr>
        </p:nvSpPr>
        <p:spPr>
          <a:xfrm>
            <a:off x="6441644" y="1557339"/>
            <a:ext cx="5199488" cy="4500562"/>
          </a:xfrm>
        </p:spPr>
        <p:txBody>
          <a:bodyPr lIns="0" tIns="0" rIns="0" bIns="0"/>
          <a:lstStyle>
            <a:lvl1pPr>
              <a:defRPr sz="1800">
                <a:solidFill>
                  <a:schemeClr val="tx1"/>
                </a:solidFill>
              </a:defRPr>
            </a:lvl1pPr>
            <a:lvl2pPr>
              <a:defRPr sz="1600">
                <a:solidFill>
                  <a:schemeClr val="tx1"/>
                </a:solidFill>
              </a:defRPr>
            </a:lvl2pPr>
          </a:lstStyle>
          <a:p>
            <a:pPr lvl="0"/>
            <a:r>
              <a:rPr lang="en-US"/>
              <a:t>Click to edit Master text styles</a:t>
            </a:r>
          </a:p>
          <a:p>
            <a:pPr lvl="1"/>
            <a:r>
              <a:rPr lang="en-US"/>
              <a:t>Second level</a:t>
            </a:r>
          </a:p>
        </p:txBody>
      </p:sp>
      <p:sp>
        <p:nvSpPr>
          <p:cNvPr id="12" name="Title 1">
            <a:extLst>
              <a:ext uri="{FF2B5EF4-FFF2-40B4-BE49-F238E27FC236}">
                <a16:creationId xmlns:a16="http://schemas.microsoft.com/office/drawing/2014/main" id="{92F3AC9C-85E1-4498-94A6-206443DCB615}"/>
              </a:ext>
            </a:extLst>
          </p:cNvPr>
          <p:cNvSpPr>
            <a:spLocks noGrp="1"/>
          </p:cNvSpPr>
          <p:nvPr>
            <p:ph type="title"/>
          </p:nvPr>
        </p:nvSpPr>
        <p:spPr>
          <a:xfrm>
            <a:off x="6441644" y="513952"/>
            <a:ext cx="5199490" cy="360099"/>
          </a:xfrm>
        </p:spPr>
        <p:txBody>
          <a:bodyPr lIns="0" tIns="0" rIns="0" bIns="0" anchor="t" anchorCtr="0">
            <a:spAutoFit/>
          </a:bodyPr>
          <a:lstStyle>
            <a:lvl1pPr>
              <a:defRPr sz="2600"/>
            </a:lvl1pPr>
          </a:lstStyle>
          <a:p>
            <a:r>
              <a:rPr lang="en-US" noProof="0"/>
              <a:t>Click to edit Master title style</a:t>
            </a:r>
            <a:endParaRPr lang="en-US" noProof="0" dirty="0"/>
          </a:p>
        </p:txBody>
      </p:sp>
    </p:spTree>
    <p:extLst>
      <p:ext uri="{BB962C8B-B14F-4D97-AF65-F5344CB8AC3E}">
        <p14:creationId xmlns:p14="http://schemas.microsoft.com/office/powerpoint/2010/main" val="99883918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50863" y="1557338"/>
            <a:ext cx="5372314" cy="4501462"/>
          </a:xfrm>
        </p:spPr>
        <p:txBody>
          <a:bodyPr lIns="0" tIns="0" rIns="0" bIns="0"/>
          <a:lstStyle>
            <a:lvl1pPr>
              <a:defRPr sz="1800"/>
            </a:lvl1pPr>
            <a:lvl2pPr>
              <a:defRPr sz="1400"/>
            </a:lvl2pPr>
            <a:lvl3pPr>
              <a:defRPr sz="1400"/>
            </a:lvl3pPr>
            <a:lvl4pPr>
              <a:defRPr sz="1050"/>
            </a:lvl4pPr>
            <a:lvl5pPr>
              <a:defRPr sz="105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4" name="Content Placeholder 3"/>
          <p:cNvSpPr>
            <a:spLocks noGrp="1"/>
          </p:cNvSpPr>
          <p:nvPr>
            <p:ph sz="half" idx="2"/>
          </p:nvPr>
        </p:nvSpPr>
        <p:spPr>
          <a:xfrm>
            <a:off x="6268825" y="1557338"/>
            <a:ext cx="5372314" cy="4501462"/>
          </a:xfrm>
        </p:spPr>
        <p:txBody>
          <a:bodyPr lIns="0" tIns="0" rIns="0" bIns="0"/>
          <a:lstStyle>
            <a:lvl1pPr>
              <a:defRPr sz="1800"/>
            </a:lvl1pPr>
            <a:lvl2pPr>
              <a:defRPr sz="1400"/>
            </a:lvl2pPr>
            <a:lvl3pPr>
              <a:defRPr sz="1400"/>
            </a:lvl3pPr>
            <a:lvl4pPr>
              <a:defRPr sz="1050"/>
            </a:lvl4pPr>
            <a:lvl5pPr>
              <a:defRPr sz="105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5" name="Date Placeholder 4"/>
          <p:cNvSpPr>
            <a:spLocks noGrp="1"/>
          </p:cNvSpPr>
          <p:nvPr>
            <p:ph type="dt" sz="half" idx="10"/>
          </p:nvPr>
        </p:nvSpPr>
        <p:spPr/>
        <p:txBody>
          <a:bodyPr/>
          <a:lstStyle/>
          <a:p>
            <a:r>
              <a:rPr lang="en-US" noProof="0"/>
              <a:t>June, 2026</a:t>
            </a:r>
            <a:endParaRPr lang="en-US" noProof="0" dirty="0"/>
          </a:p>
        </p:txBody>
      </p:sp>
      <p:sp>
        <p:nvSpPr>
          <p:cNvPr id="6" name="Footer Placeholder 5"/>
          <p:cNvSpPr>
            <a:spLocks noGrp="1"/>
          </p:cNvSpPr>
          <p:nvPr>
            <p:ph type="ftr" sz="quarter" idx="11"/>
          </p:nvPr>
        </p:nvSpPr>
        <p:spPr/>
        <p:txBody>
          <a:bodyPr/>
          <a:lstStyle/>
          <a:p>
            <a:r>
              <a:rPr lang="en-US" noProof="0"/>
              <a:t>ALV – June Roadshow 2026</a:t>
            </a:r>
            <a:endParaRPr lang="en-US" noProof="0" dirty="0"/>
          </a:p>
        </p:txBody>
      </p:sp>
      <p:sp>
        <p:nvSpPr>
          <p:cNvPr id="7" name="Slide Number Placeholder 6"/>
          <p:cNvSpPr>
            <a:spLocks noGrp="1"/>
          </p:cNvSpPr>
          <p:nvPr>
            <p:ph type="sldNum" sz="quarter" idx="12"/>
          </p:nvPr>
        </p:nvSpPr>
        <p:spPr/>
        <p:txBody>
          <a:bodyPr/>
          <a:lstStyle/>
          <a:p>
            <a:fld id="{7E74F4B1-9ADB-4B50-83D6-797B7B30BEA4}" type="slidenum">
              <a:rPr lang="en-US" noProof="0" smtClean="0"/>
              <a:t>‹#›</a:t>
            </a:fld>
            <a:endParaRPr lang="en-US" noProof="0" dirty="0"/>
          </a:p>
        </p:txBody>
      </p:sp>
      <p:sp>
        <p:nvSpPr>
          <p:cNvPr id="9" name="Title 1">
            <a:extLst>
              <a:ext uri="{FF2B5EF4-FFF2-40B4-BE49-F238E27FC236}">
                <a16:creationId xmlns:a16="http://schemas.microsoft.com/office/drawing/2014/main" id="{087525FD-0785-4C31-828B-523E20C12C38}"/>
              </a:ext>
            </a:extLst>
          </p:cNvPr>
          <p:cNvSpPr>
            <a:spLocks noGrp="1"/>
          </p:cNvSpPr>
          <p:nvPr>
            <p:ph type="title"/>
          </p:nvPr>
        </p:nvSpPr>
        <p:spPr>
          <a:xfrm>
            <a:off x="550333" y="513952"/>
            <a:ext cx="11090806" cy="360099"/>
          </a:xfrm>
        </p:spPr>
        <p:txBody>
          <a:bodyPr lIns="0" tIns="0" rIns="0" bIns="0" anchor="t" anchorCtr="0">
            <a:spAutoFit/>
          </a:bodyPr>
          <a:lstStyle>
            <a:lvl1pPr>
              <a:defRPr sz="2600"/>
            </a:lvl1pPr>
          </a:lstStyle>
          <a:p>
            <a:r>
              <a:rPr lang="en-US" noProof="0"/>
              <a:t>Click to edit Master title style</a:t>
            </a:r>
            <a:endParaRPr lang="en-US" noProof="0" dirty="0"/>
          </a:p>
        </p:txBody>
      </p:sp>
    </p:spTree>
    <p:extLst>
      <p:ext uri="{BB962C8B-B14F-4D97-AF65-F5344CB8AC3E}">
        <p14:creationId xmlns:p14="http://schemas.microsoft.com/office/powerpoint/2010/main" val="3358841900"/>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Title, Subtitle &amp; Content">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r>
              <a:rPr lang="en-US" noProof="0"/>
              <a:t>June, 2026</a:t>
            </a:r>
            <a:endParaRPr lang="en-US" noProof="0" dirty="0"/>
          </a:p>
        </p:txBody>
      </p:sp>
      <p:sp>
        <p:nvSpPr>
          <p:cNvPr id="8" name="Footer Placeholder 7"/>
          <p:cNvSpPr>
            <a:spLocks noGrp="1"/>
          </p:cNvSpPr>
          <p:nvPr>
            <p:ph type="ftr" sz="quarter" idx="11"/>
          </p:nvPr>
        </p:nvSpPr>
        <p:spPr/>
        <p:txBody>
          <a:bodyPr/>
          <a:lstStyle/>
          <a:p>
            <a:r>
              <a:rPr lang="en-US" noProof="0"/>
              <a:t>ALV – June Roadshow 2026</a:t>
            </a:r>
            <a:endParaRPr lang="en-US" noProof="0" dirty="0"/>
          </a:p>
        </p:txBody>
      </p:sp>
      <p:sp>
        <p:nvSpPr>
          <p:cNvPr id="9" name="Slide Number Placeholder 8"/>
          <p:cNvSpPr>
            <a:spLocks noGrp="1"/>
          </p:cNvSpPr>
          <p:nvPr>
            <p:ph type="sldNum" sz="quarter" idx="12"/>
          </p:nvPr>
        </p:nvSpPr>
        <p:spPr/>
        <p:txBody>
          <a:bodyPr/>
          <a:lstStyle/>
          <a:p>
            <a:fld id="{7E74F4B1-9ADB-4B50-83D6-797B7B30BEA4}" type="slidenum">
              <a:rPr lang="en-US" noProof="0" smtClean="0"/>
              <a:pPr/>
              <a:t>‹#›</a:t>
            </a:fld>
            <a:endParaRPr lang="en-US" noProof="0" dirty="0"/>
          </a:p>
        </p:txBody>
      </p:sp>
      <p:sp>
        <p:nvSpPr>
          <p:cNvPr id="12" name="Content Placeholder 2">
            <a:extLst>
              <a:ext uri="{FF2B5EF4-FFF2-40B4-BE49-F238E27FC236}">
                <a16:creationId xmlns:a16="http://schemas.microsoft.com/office/drawing/2014/main" id="{EB7C427D-4259-4F0A-9A36-2AF0E358045E}"/>
              </a:ext>
            </a:extLst>
          </p:cNvPr>
          <p:cNvSpPr>
            <a:spLocks noGrp="1"/>
          </p:cNvSpPr>
          <p:nvPr>
            <p:ph idx="1"/>
          </p:nvPr>
        </p:nvSpPr>
        <p:spPr>
          <a:xfrm>
            <a:off x="550863" y="1734532"/>
            <a:ext cx="11090275" cy="4368087"/>
          </a:xfrm>
        </p:spPr>
        <p:txBody>
          <a:bodyPr lIns="0" tIns="0" rIns="0" bIns="0">
            <a:noAutofit/>
          </a:bodyPr>
          <a:lstStyle>
            <a:lvl1pPr marL="228600" indent="-228600">
              <a:buFont typeface="Wingdings" panose="05000000000000000000" pitchFamily="2" charset="2"/>
              <a:buChar char="§"/>
              <a:defRPr sz="1600"/>
            </a:lvl1pPr>
            <a:lvl2pPr marL="590400" indent="-228600">
              <a:buFont typeface="Archivo" pitchFamily="2" charset="0"/>
              <a:buChar char="−"/>
              <a:defRPr sz="1400"/>
            </a:lvl2pPr>
            <a:lvl3pPr marL="928800" indent="-228600">
              <a:buFont typeface="Archivo" pitchFamily="2" charset="0"/>
              <a:buChar char="−"/>
              <a:defRPr sz="1200"/>
            </a:lvl3pPr>
            <a:lvl4pPr marL="1270800" indent="-228600">
              <a:buFont typeface="Archivo" pitchFamily="2" charset="0"/>
              <a:buChar char="−"/>
              <a:defRPr sz="1100"/>
            </a:lvl4pPr>
            <a:lvl5pPr marL="1602000" indent="-228600">
              <a:buFont typeface="Archivo" pitchFamily="2" charset="0"/>
              <a:buChar char="−"/>
              <a:defRPr sz="105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3" name="Title 1">
            <a:extLst>
              <a:ext uri="{FF2B5EF4-FFF2-40B4-BE49-F238E27FC236}">
                <a16:creationId xmlns:a16="http://schemas.microsoft.com/office/drawing/2014/main" id="{51C70B94-BCC1-4C68-995D-300ED6A0B85A}"/>
              </a:ext>
            </a:extLst>
          </p:cNvPr>
          <p:cNvSpPr>
            <a:spLocks noGrp="1"/>
          </p:cNvSpPr>
          <p:nvPr>
            <p:ph type="title"/>
          </p:nvPr>
        </p:nvSpPr>
        <p:spPr>
          <a:xfrm>
            <a:off x="550863" y="513952"/>
            <a:ext cx="11090275" cy="366950"/>
          </a:xfrm>
        </p:spPr>
        <p:txBody>
          <a:bodyPr lIns="0" tIns="0" rIns="0" bIns="0" anchor="t" anchorCtr="0">
            <a:spAutoFit/>
          </a:bodyPr>
          <a:lstStyle>
            <a:lvl1pPr>
              <a:defRPr sz="2600"/>
            </a:lvl1pPr>
          </a:lstStyle>
          <a:p>
            <a:r>
              <a:rPr lang="en-US" noProof="0"/>
              <a:t>Click to edit Master title style</a:t>
            </a:r>
            <a:endParaRPr lang="en-US" noProof="0" dirty="0"/>
          </a:p>
        </p:txBody>
      </p:sp>
      <p:sp>
        <p:nvSpPr>
          <p:cNvPr id="6" name="Content Placeholder 5">
            <a:extLst>
              <a:ext uri="{FF2B5EF4-FFF2-40B4-BE49-F238E27FC236}">
                <a16:creationId xmlns:a16="http://schemas.microsoft.com/office/drawing/2014/main" id="{B2B69FD4-AB15-4233-9D39-3D26F0E567A2}"/>
              </a:ext>
            </a:extLst>
          </p:cNvPr>
          <p:cNvSpPr>
            <a:spLocks noGrp="1"/>
          </p:cNvSpPr>
          <p:nvPr>
            <p:ph sz="quarter" idx="13"/>
          </p:nvPr>
        </p:nvSpPr>
        <p:spPr>
          <a:xfrm>
            <a:off x="550863" y="947737"/>
            <a:ext cx="11090275" cy="371475"/>
          </a:xfrm>
        </p:spPr>
        <p:txBody>
          <a:bodyPr lIns="0" tIns="0" rIns="0" bIns="0" anchor="t" anchorCtr="0">
            <a:noAutofit/>
          </a:bodyPr>
          <a:lstStyle>
            <a:lvl1pPr marL="0" indent="0">
              <a:buNone/>
              <a:defRPr sz="1600" b="1">
                <a:solidFill>
                  <a:srgbClr val="005496"/>
                </a:solidFill>
                <a:latin typeface="+mj-lt"/>
              </a:defRPr>
            </a:lvl1pPr>
          </a:lstStyle>
          <a:p>
            <a:pPr lvl="0"/>
            <a:r>
              <a:rPr lang="en-US"/>
              <a:t>Click to edit Master text styles</a:t>
            </a:r>
          </a:p>
        </p:txBody>
      </p:sp>
    </p:spTree>
    <p:extLst>
      <p:ext uri="{BB962C8B-B14F-4D97-AF65-F5344CB8AC3E}">
        <p14:creationId xmlns:p14="http://schemas.microsoft.com/office/powerpoint/2010/main" val="209398985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noProof="0"/>
              <a:t>June, 2026</a:t>
            </a:r>
            <a:endParaRPr lang="en-US" noProof="0" dirty="0"/>
          </a:p>
        </p:txBody>
      </p:sp>
      <p:sp>
        <p:nvSpPr>
          <p:cNvPr id="4" name="Footer Placeholder 3"/>
          <p:cNvSpPr>
            <a:spLocks noGrp="1"/>
          </p:cNvSpPr>
          <p:nvPr>
            <p:ph type="ftr" sz="quarter" idx="11"/>
          </p:nvPr>
        </p:nvSpPr>
        <p:spPr/>
        <p:txBody>
          <a:bodyPr/>
          <a:lstStyle/>
          <a:p>
            <a:r>
              <a:rPr lang="en-US" noProof="0"/>
              <a:t>ALV – June Roadshow 2026</a:t>
            </a:r>
            <a:endParaRPr lang="en-US" noProof="0" dirty="0"/>
          </a:p>
        </p:txBody>
      </p:sp>
      <p:sp>
        <p:nvSpPr>
          <p:cNvPr id="5" name="Slide Number Placeholder 4"/>
          <p:cNvSpPr>
            <a:spLocks noGrp="1"/>
          </p:cNvSpPr>
          <p:nvPr>
            <p:ph type="sldNum" sz="quarter" idx="12"/>
          </p:nvPr>
        </p:nvSpPr>
        <p:spPr/>
        <p:txBody>
          <a:bodyPr/>
          <a:lstStyle/>
          <a:p>
            <a:fld id="{7E74F4B1-9ADB-4B50-83D6-797B7B30BEA4}" type="slidenum">
              <a:rPr lang="en-US" noProof="0" smtClean="0"/>
              <a:t>‹#›</a:t>
            </a:fld>
            <a:endParaRPr lang="en-US" noProof="0" dirty="0"/>
          </a:p>
        </p:txBody>
      </p:sp>
      <p:sp>
        <p:nvSpPr>
          <p:cNvPr id="6" name="Title 1">
            <a:extLst>
              <a:ext uri="{FF2B5EF4-FFF2-40B4-BE49-F238E27FC236}">
                <a16:creationId xmlns:a16="http://schemas.microsoft.com/office/drawing/2014/main" id="{22F16C06-991B-4F20-B8E2-B5362C8362E9}"/>
              </a:ext>
            </a:extLst>
          </p:cNvPr>
          <p:cNvSpPr>
            <a:spLocks noGrp="1"/>
          </p:cNvSpPr>
          <p:nvPr>
            <p:ph type="title"/>
          </p:nvPr>
        </p:nvSpPr>
        <p:spPr>
          <a:xfrm>
            <a:off x="550863" y="513952"/>
            <a:ext cx="11090275" cy="360099"/>
          </a:xfrm>
        </p:spPr>
        <p:txBody>
          <a:bodyPr wrap="square" lIns="0" anchor="t" anchorCtr="0">
            <a:spAutoFit/>
          </a:bodyPr>
          <a:lstStyle>
            <a:lvl1pPr>
              <a:defRPr sz="2600"/>
            </a:lvl1pPr>
          </a:lstStyle>
          <a:p>
            <a:r>
              <a:rPr lang="en-US" noProof="0"/>
              <a:t>Click to edit Master title style</a:t>
            </a:r>
            <a:endParaRPr lang="en-US" noProof="0" dirty="0"/>
          </a:p>
        </p:txBody>
      </p:sp>
    </p:spTree>
    <p:extLst>
      <p:ext uri="{BB962C8B-B14F-4D97-AF65-F5344CB8AC3E}">
        <p14:creationId xmlns:p14="http://schemas.microsoft.com/office/powerpoint/2010/main" val="172067724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noProof="0"/>
              <a:t>June, 2026</a:t>
            </a:r>
            <a:endParaRPr lang="en-US" noProof="0" dirty="0"/>
          </a:p>
        </p:txBody>
      </p:sp>
      <p:sp>
        <p:nvSpPr>
          <p:cNvPr id="3" name="Footer Placeholder 2"/>
          <p:cNvSpPr>
            <a:spLocks noGrp="1"/>
          </p:cNvSpPr>
          <p:nvPr>
            <p:ph type="ftr" sz="quarter" idx="11"/>
          </p:nvPr>
        </p:nvSpPr>
        <p:spPr/>
        <p:txBody>
          <a:bodyPr/>
          <a:lstStyle/>
          <a:p>
            <a:r>
              <a:rPr lang="en-US" noProof="0"/>
              <a:t>ALV – June Roadshow 2026</a:t>
            </a:r>
            <a:endParaRPr lang="en-US" noProof="0" dirty="0"/>
          </a:p>
        </p:txBody>
      </p:sp>
      <p:sp>
        <p:nvSpPr>
          <p:cNvPr id="4" name="Slide Number Placeholder 3"/>
          <p:cNvSpPr>
            <a:spLocks noGrp="1"/>
          </p:cNvSpPr>
          <p:nvPr>
            <p:ph type="sldNum" sz="quarter" idx="12"/>
          </p:nvPr>
        </p:nvSpPr>
        <p:spPr/>
        <p:txBody>
          <a:bodyPr/>
          <a:lstStyle/>
          <a:p>
            <a:fld id="{7E74F4B1-9ADB-4B50-83D6-797B7B30BEA4}" type="slidenum">
              <a:rPr lang="en-US" noProof="0" smtClean="0"/>
              <a:t>‹#›</a:t>
            </a:fld>
            <a:endParaRPr lang="en-US" noProof="0" dirty="0"/>
          </a:p>
        </p:txBody>
      </p:sp>
    </p:spTree>
    <p:extLst>
      <p:ext uri="{BB962C8B-B14F-4D97-AF65-F5344CB8AC3E}">
        <p14:creationId xmlns:p14="http://schemas.microsoft.com/office/powerpoint/2010/main" val="10800599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Left Picture Right">
    <p:bg>
      <p:bgRef idx="1001">
        <a:schemeClr val="bg1"/>
      </p:bgRef>
    </p:bg>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en-US" noProof="0"/>
              <a:t>June, 2026</a:t>
            </a:r>
            <a:endParaRPr lang="en-US" noProof="0" dirty="0"/>
          </a:p>
        </p:txBody>
      </p:sp>
      <p:sp>
        <p:nvSpPr>
          <p:cNvPr id="6" name="Footer Placeholder 5"/>
          <p:cNvSpPr>
            <a:spLocks noGrp="1"/>
          </p:cNvSpPr>
          <p:nvPr>
            <p:ph type="ftr" sz="quarter" idx="11"/>
          </p:nvPr>
        </p:nvSpPr>
        <p:spPr/>
        <p:txBody>
          <a:bodyPr/>
          <a:lstStyle/>
          <a:p>
            <a:r>
              <a:rPr lang="en-US" noProof="0"/>
              <a:t>ALV – June Roadshow 2026</a:t>
            </a:r>
            <a:endParaRPr lang="en-US" noProof="0" dirty="0"/>
          </a:p>
        </p:txBody>
      </p:sp>
      <p:sp>
        <p:nvSpPr>
          <p:cNvPr id="7" name="Slide Number Placeholder 6"/>
          <p:cNvSpPr>
            <a:spLocks noGrp="1"/>
          </p:cNvSpPr>
          <p:nvPr>
            <p:ph type="sldNum" sz="quarter" idx="12"/>
          </p:nvPr>
        </p:nvSpPr>
        <p:spPr/>
        <p:txBody>
          <a:bodyPr/>
          <a:lstStyle/>
          <a:p>
            <a:fld id="{7E74F4B1-9ADB-4B50-83D6-797B7B30BEA4}" type="slidenum">
              <a:rPr lang="en-US" noProof="0" smtClean="0"/>
              <a:t>‹#›</a:t>
            </a:fld>
            <a:endParaRPr lang="en-US" noProof="0" dirty="0"/>
          </a:p>
        </p:txBody>
      </p:sp>
      <p:sp>
        <p:nvSpPr>
          <p:cNvPr id="11" name="Picture Placeholder 10">
            <a:extLst>
              <a:ext uri="{FF2B5EF4-FFF2-40B4-BE49-F238E27FC236}">
                <a16:creationId xmlns:a16="http://schemas.microsoft.com/office/drawing/2014/main" id="{CF87BD23-19B9-4878-8CAA-C30895073750}"/>
              </a:ext>
            </a:extLst>
          </p:cNvPr>
          <p:cNvSpPr>
            <a:spLocks noGrp="1"/>
          </p:cNvSpPr>
          <p:nvPr>
            <p:ph type="pic" sz="quarter" idx="13" hasCustomPrompt="1"/>
          </p:nvPr>
        </p:nvSpPr>
        <p:spPr>
          <a:xfrm>
            <a:off x="6096000" y="0"/>
            <a:ext cx="6096000" cy="5760720"/>
          </a:xfrm>
        </p:spPr>
        <p:txBody>
          <a:bodyPr anchor="t" anchorCtr="1"/>
          <a:lstStyle>
            <a:lvl1pPr marL="0" indent="0">
              <a:buNone/>
              <a:defRPr sz="1800"/>
            </a:lvl1pPr>
          </a:lstStyle>
          <a:p>
            <a:r>
              <a:rPr lang="en-US" dirty="0"/>
              <a:t>Click Icon to add picture</a:t>
            </a:r>
          </a:p>
        </p:txBody>
      </p:sp>
      <p:sp>
        <p:nvSpPr>
          <p:cNvPr id="8" name="Text Placeholder 7">
            <a:extLst>
              <a:ext uri="{FF2B5EF4-FFF2-40B4-BE49-F238E27FC236}">
                <a16:creationId xmlns:a16="http://schemas.microsoft.com/office/drawing/2014/main" id="{54F67415-6B05-4801-B63B-2612B1021829}"/>
              </a:ext>
            </a:extLst>
          </p:cNvPr>
          <p:cNvSpPr>
            <a:spLocks noGrp="1"/>
          </p:cNvSpPr>
          <p:nvPr>
            <p:ph type="body" sz="quarter" idx="14"/>
          </p:nvPr>
        </p:nvSpPr>
        <p:spPr>
          <a:xfrm>
            <a:off x="591791" y="1140737"/>
            <a:ext cx="5410655" cy="4620302"/>
          </a:xfrm>
        </p:spPr>
        <p:txBody>
          <a:bodyPr lIns="91440"/>
          <a:lstStyle>
            <a:lvl1pPr>
              <a:defRPr sz="1600">
                <a:solidFill>
                  <a:schemeClr val="tx1">
                    <a:lumMod val="50000"/>
                  </a:schemeClr>
                </a:solidFill>
              </a:defRPr>
            </a:lvl1pPr>
            <a:lvl2pPr>
              <a:defRPr sz="1400">
                <a:solidFill>
                  <a:schemeClr val="tx1">
                    <a:lumMod val="50000"/>
                  </a:schemeClr>
                </a:solidFill>
              </a:defRPr>
            </a:lvl2pPr>
          </a:lstStyle>
          <a:p>
            <a:pPr lvl="0"/>
            <a:r>
              <a:rPr lang="en-US" dirty="0"/>
              <a:t>Click to edit Master text styles</a:t>
            </a:r>
          </a:p>
          <a:p>
            <a:pPr lvl="1"/>
            <a:r>
              <a:rPr lang="en-US" dirty="0"/>
              <a:t>Second level</a:t>
            </a:r>
          </a:p>
        </p:txBody>
      </p:sp>
      <p:sp>
        <p:nvSpPr>
          <p:cNvPr id="10" name="Title 1">
            <a:extLst>
              <a:ext uri="{FF2B5EF4-FFF2-40B4-BE49-F238E27FC236}">
                <a16:creationId xmlns:a16="http://schemas.microsoft.com/office/drawing/2014/main" id="{57B57FE8-980B-4994-873B-2C5FEC88EE52}"/>
              </a:ext>
            </a:extLst>
          </p:cNvPr>
          <p:cNvSpPr>
            <a:spLocks noGrp="1"/>
          </p:cNvSpPr>
          <p:nvPr>
            <p:ph type="title"/>
          </p:nvPr>
        </p:nvSpPr>
        <p:spPr>
          <a:xfrm>
            <a:off x="591793" y="210324"/>
            <a:ext cx="5410655" cy="813851"/>
          </a:xfrm>
        </p:spPr>
        <p:txBody>
          <a:bodyPr lIns="91440" anchor="b" anchorCtr="0">
            <a:normAutofit/>
          </a:bodyPr>
          <a:lstStyle>
            <a:lvl1pPr>
              <a:defRPr sz="2400"/>
            </a:lvl1pPr>
          </a:lstStyle>
          <a:p>
            <a:r>
              <a:rPr lang="en-US" noProof="0"/>
              <a:t>Click to edit Master title style</a:t>
            </a:r>
            <a:endParaRPr lang="en-US" noProof="0" dirty="0"/>
          </a:p>
        </p:txBody>
      </p:sp>
    </p:spTree>
    <p:extLst>
      <p:ext uri="{BB962C8B-B14F-4D97-AF65-F5344CB8AC3E}">
        <p14:creationId xmlns:p14="http://schemas.microsoft.com/office/powerpoint/2010/main" val="66494746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8" name="Rektangel 3">
            <a:extLst>
              <a:ext uri="{FF2B5EF4-FFF2-40B4-BE49-F238E27FC236}">
                <a16:creationId xmlns:a16="http://schemas.microsoft.com/office/drawing/2014/main" id="{67981BE1-874A-0B6A-AEE3-B71E0E964E43}"/>
              </a:ext>
            </a:extLst>
          </p:cNvPr>
          <p:cNvSpPr/>
          <p:nvPr/>
        </p:nvSpPr>
        <p:spPr>
          <a:xfrm>
            <a:off x="-1" y="0"/>
            <a:ext cx="4295775" cy="59134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endParaRPr lang="sv-SE" sz="2000" err="1">
              <a:solidFill>
                <a:schemeClr val="bg1"/>
              </a:solidFill>
            </a:endParaRPr>
          </a:p>
        </p:txBody>
      </p:sp>
      <p:sp>
        <p:nvSpPr>
          <p:cNvPr id="2" name="Title 1"/>
          <p:cNvSpPr>
            <a:spLocks noGrp="1"/>
          </p:cNvSpPr>
          <p:nvPr>
            <p:ph type="title" hasCustomPrompt="1"/>
          </p:nvPr>
        </p:nvSpPr>
        <p:spPr>
          <a:xfrm>
            <a:off x="550863" y="635682"/>
            <a:ext cx="2920126" cy="720197"/>
          </a:xfrm>
        </p:spPr>
        <p:txBody>
          <a:bodyPr wrap="square" lIns="0" tIns="0" rIns="0" bIns="0" anchor="b" anchorCtr="0">
            <a:spAutoFit/>
          </a:bodyPr>
          <a:lstStyle>
            <a:lvl1pPr>
              <a:defRPr sz="2600" b="0">
                <a:solidFill>
                  <a:schemeClr val="bg1"/>
                </a:solidFill>
              </a:defRPr>
            </a:lvl1pPr>
          </a:lstStyle>
          <a:p>
            <a:r>
              <a:rPr lang="en-US" noProof="0" dirty="0"/>
              <a:t>Click to add agenda title</a:t>
            </a:r>
          </a:p>
        </p:txBody>
      </p:sp>
      <p:sp>
        <p:nvSpPr>
          <p:cNvPr id="3" name="Content Placeholder 2"/>
          <p:cNvSpPr>
            <a:spLocks noGrp="1"/>
          </p:cNvSpPr>
          <p:nvPr>
            <p:ph idx="1"/>
          </p:nvPr>
        </p:nvSpPr>
        <p:spPr>
          <a:xfrm>
            <a:off x="4943476" y="1066800"/>
            <a:ext cx="5797550" cy="4846638"/>
          </a:xfrm>
        </p:spPr>
        <p:txBody>
          <a:bodyPr lIns="0" tIns="0" rIns="0" bIns="0"/>
          <a:lstStyle>
            <a:lvl1pPr marL="0" indent="0">
              <a:spcBef>
                <a:spcPts val="2400"/>
              </a:spcBef>
              <a:spcAft>
                <a:spcPts val="0"/>
              </a:spcAft>
              <a:buFont typeface="Wingdings" panose="05000000000000000000" pitchFamily="2" charset="2"/>
              <a:buNone/>
              <a:defRPr sz="1800"/>
            </a:lvl1pPr>
            <a:lvl2pPr marL="0" indent="0">
              <a:spcBef>
                <a:spcPts val="300"/>
              </a:spcBef>
              <a:spcAft>
                <a:spcPts val="0"/>
              </a:spcAft>
              <a:buFont typeface="Archivo" pitchFamily="2" charset="0"/>
              <a:buNone/>
              <a:defRPr sz="1400"/>
            </a:lvl2pPr>
            <a:lvl3pPr marL="177800" indent="-177800">
              <a:spcBef>
                <a:spcPts val="300"/>
              </a:spcBef>
              <a:spcAft>
                <a:spcPts val="0"/>
              </a:spcAft>
              <a:buFont typeface="Wingdings" panose="05000000000000000000" pitchFamily="2" charset="2"/>
              <a:buChar char="§"/>
              <a:defRPr sz="1400"/>
            </a:lvl3pPr>
            <a:lvl4pPr marL="1042200" indent="0">
              <a:buFont typeface="Archivo" pitchFamily="2" charset="0"/>
              <a:buNone/>
              <a:defRPr sz="1200"/>
            </a:lvl4pPr>
            <a:lvl5pPr marL="1373400" indent="0">
              <a:buFont typeface="Archivo" pitchFamily="2" charset="0"/>
              <a:buNone/>
              <a:defRPr sz="1100"/>
            </a:lvl5pPr>
          </a:lstStyle>
          <a:p>
            <a:pPr lvl="0"/>
            <a:r>
              <a:rPr lang="en-US" noProof="0"/>
              <a:t>Click to edit Master text styles</a:t>
            </a:r>
          </a:p>
          <a:p>
            <a:pPr lvl="1"/>
            <a:r>
              <a:rPr lang="en-US" noProof="0"/>
              <a:t>Second level</a:t>
            </a:r>
          </a:p>
          <a:p>
            <a:pPr lvl="2"/>
            <a:r>
              <a:rPr lang="en-US" noProof="0"/>
              <a:t>Third level</a:t>
            </a:r>
          </a:p>
        </p:txBody>
      </p:sp>
      <p:sp>
        <p:nvSpPr>
          <p:cNvPr id="4" name="Date Placeholder 3"/>
          <p:cNvSpPr>
            <a:spLocks noGrp="1"/>
          </p:cNvSpPr>
          <p:nvPr>
            <p:ph type="dt" sz="half" idx="10"/>
          </p:nvPr>
        </p:nvSpPr>
        <p:spPr/>
        <p:txBody>
          <a:bodyPr/>
          <a:lstStyle/>
          <a:p>
            <a:r>
              <a:rPr lang="en-US" noProof="0"/>
              <a:t>June, 2026</a:t>
            </a:r>
            <a:endParaRPr lang="en-US" noProof="0" dirty="0"/>
          </a:p>
        </p:txBody>
      </p:sp>
      <p:sp>
        <p:nvSpPr>
          <p:cNvPr id="5" name="Footer Placeholder 4"/>
          <p:cNvSpPr>
            <a:spLocks noGrp="1"/>
          </p:cNvSpPr>
          <p:nvPr>
            <p:ph type="ftr" sz="quarter" idx="11"/>
          </p:nvPr>
        </p:nvSpPr>
        <p:spPr/>
        <p:txBody>
          <a:bodyPr/>
          <a:lstStyle/>
          <a:p>
            <a:r>
              <a:rPr lang="en-US" noProof="0"/>
              <a:t>ALV – June Roadshow 2026</a:t>
            </a:r>
            <a:endParaRPr lang="en-US" noProof="0" dirty="0"/>
          </a:p>
        </p:txBody>
      </p:sp>
      <p:sp>
        <p:nvSpPr>
          <p:cNvPr id="6" name="Slide Number Placeholder 5"/>
          <p:cNvSpPr>
            <a:spLocks noGrp="1"/>
          </p:cNvSpPr>
          <p:nvPr>
            <p:ph type="sldNum" sz="quarter" idx="12"/>
          </p:nvPr>
        </p:nvSpPr>
        <p:spPr/>
        <p:txBody>
          <a:bodyPr/>
          <a:lstStyle/>
          <a:p>
            <a:fld id="{7E74F4B1-9ADB-4B50-83D6-797B7B30BEA4}" type="slidenum">
              <a:rPr lang="en-US" noProof="0" smtClean="0"/>
              <a:pPr/>
              <a:t>‹#›</a:t>
            </a:fld>
            <a:endParaRPr lang="en-US" noProof="0" dirty="0"/>
          </a:p>
        </p:txBody>
      </p:sp>
      <p:sp>
        <p:nvSpPr>
          <p:cNvPr id="9" name="Freeform: Shape 8">
            <a:extLst>
              <a:ext uri="{FF2B5EF4-FFF2-40B4-BE49-F238E27FC236}">
                <a16:creationId xmlns:a16="http://schemas.microsoft.com/office/drawing/2014/main" id="{E0D105DF-A946-D1FE-E24D-F382524D2DB4}"/>
              </a:ext>
            </a:extLst>
          </p:cNvPr>
          <p:cNvSpPr/>
          <p:nvPr/>
        </p:nvSpPr>
        <p:spPr>
          <a:xfrm>
            <a:off x="550862" y="1554387"/>
            <a:ext cx="1920240" cy="136445"/>
          </a:xfrm>
          <a:custGeom>
            <a:avLst/>
            <a:gdLst>
              <a:gd name="connsiteX0" fmla="*/ 0 w 1920240"/>
              <a:gd name="connsiteY0" fmla="*/ 0 h 136445"/>
              <a:gd name="connsiteX1" fmla="*/ 1920240 w 1920240"/>
              <a:gd name="connsiteY1" fmla="*/ 0 h 136445"/>
              <a:gd name="connsiteX2" fmla="*/ 1920240 w 1920240"/>
              <a:gd name="connsiteY2" fmla="*/ 136445 h 136445"/>
              <a:gd name="connsiteX3" fmla="*/ 0 w 1920240"/>
              <a:gd name="connsiteY3" fmla="*/ 136445 h 136445"/>
            </a:gdLst>
            <a:ahLst/>
            <a:cxnLst>
              <a:cxn ang="0">
                <a:pos x="connsiteX0" y="connsiteY0"/>
              </a:cxn>
              <a:cxn ang="0">
                <a:pos x="connsiteX1" y="connsiteY1"/>
              </a:cxn>
              <a:cxn ang="0">
                <a:pos x="connsiteX2" y="connsiteY2"/>
              </a:cxn>
              <a:cxn ang="0">
                <a:pos x="connsiteX3" y="connsiteY3"/>
              </a:cxn>
            </a:cxnLst>
            <a:rect l="l" t="t" r="r" b="b"/>
            <a:pathLst>
              <a:path w="1920240" h="136445">
                <a:moveTo>
                  <a:pt x="0" y="0"/>
                </a:moveTo>
                <a:lnTo>
                  <a:pt x="1920240" y="0"/>
                </a:lnTo>
                <a:lnTo>
                  <a:pt x="1920240" y="136445"/>
                </a:lnTo>
                <a:lnTo>
                  <a:pt x="0" y="13644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endParaRPr lang="sv-SE" sz="2000" dirty="0" err="1">
              <a:solidFill>
                <a:schemeClr val="bg1"/>
              </a:solidFill>
            </a:endParaRPr>
          </a:p>
        </p:txBody>
      </p:sp>
    </p:spTree>
    <p:extLst>
      <p:ext uri="{BB962C8B-B14F-4D97-AF65-F5344CB8AC3E}">
        <p14:creationId xmlns:p14="http://schemas.microsoft.com/office/powerpoint/2010/main" val="3811003968"/>
      </p:ext>
    </p:extLst>
  </p:cSld>
  <p:clrMapOvr>
    <a:masterClrMapping/>
  </p:clrMapOvr>
  <p:extLst>
    <p:ext uri="{DCECCB84-F9BA-43D5-87BE-67443E8EF086}">
      <p15:sldGuideLst xmlns:p15="http://schemas.microsoft.com/office/powerpoint/2012/main">
        <p15:guide id="1" pos="3114">
          <p15:clr>
            <a:srgbClr val="FBAE40"/>
          </p15:clr>
        </p15:guide>
        <p15:guide id="2" pos="2706">
          <p15:clr>
            <a:srgbClr val="FBAE40"/>
          </p15:clr>
        </p15:guide>
        <p15:guide id="3" pos="6766">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Agenda, with photo - White bar">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6FBF1C38-6E0D-92FA-7BC6-B0F38B3E8A44}"/>
              </a:ext>
            </a:extLst>
          </p:cNvPr>
          <p:cNvSpPr/>
          <p:nvPr/>
        </p:nvSpPr>
        <p:spPr>
          <a:xfrm>
            <a:off x="550862" y="1554387"/>
            <a:ext cx="1920240" cy="136445"/>
          </a:xfrm>
          <a:custGeom>
            <a:avLst/>
            <a:gdLst>
              <a:gd name="connsiteX0" fmla="*/ 0 w 1920240"/>
              <a:gd name="connsiteY0" fmla="*/ 0 h 136445"/>
              <a:gd name="connsiteX1" fmla="*/ 1920240 w 1920240"/>
              <a:gd name="connsiteY1" fmla="*/ 0 h 136445"/>
              <a:gd name="connsiteX2" fmla="*/ 1920240 w 1920240"/>
              <a:gd name="connsiteY2" fmla="*/ 136445 h 136445"/>
              <a:gd name="connsiteX3" fmla="*/ 0 w 1920240"/>
              <a:gd name="connsiteY3" fmla="*/ 136445 h 136445"/>
            </a:gdLst>
            <a:ahLst/>
            <a:cxnLst>
              <a:cxn ang="0">
                <a:pos x="connsiteX0" y="connsiteY0"/>
              </a:cxn>
              <a:cxn ang="0">
                <a:pos x="connsiteX1" y="connsiteY1"/>
              </a:cxn>
              <a:cxn ang="0">
                <a:pos x="connsiteX2" y="connsiteY2"/>
              </a:cxn>
              <a:cxn ang="0">
                <a:pos x="connsiteX3" y="connsiteY3"/>
              </a:cxn>
            </a:cxnLst>
            <a:rect l="l" t="t" r="r" b="b"/>
            <a:pathLst>
              <a:path w="1920240" h="136445">
                <a:moveTo>
                  <a:pt x="0" y="0"/>
                </a:moveTo>
                <a:lnTo>
                  <a:pt x="1920240" y="0"/>
                </a:lnTo>
                <a:lnTo>
                  <a:pt x="1920240" y="136445"/>
                </a:lnTo>
                <a:lnTo>
                  <a:pt x="0" y="136445"/>
                </a:lnTo>
                <a:close/>
              </a:path>
            </a:pathLst>
          </a:cu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endParaRPr lang="sv-SE" sz="2000" dirty="0" err="1">
              <a:solidFill>
                <a:schemeClr val="bg1"/>
              </a:solidFill>
            </a:endParaRPr>
          </a:p>
        </p:txBody>
      </p:sp>
      <p:sp>
        <p:nvSpPr>
          <p:cNvPr id="12" name="Picture Placeholder 11">
            <a:extLst>
              <a:ext uri="{FF2B5EF4-FFF2-40B4-BE49-F238E27FC236}">
                <a16:creationId xmlns:a16="http://schemas.microsoft.com/office/drawing/2014/main" id="{B72435F6-8539-7623-2E73-99A9EFE6A4ED}"/>
              </a:ext>
            </a:extLst>
          </p:cNvPr>
          <p:cNvSpPr>
            <a:spLocks noGrp="1"/>
          </p:cNvSpPr>
          <p:nvPr>
            <p:ph type="pic" sz="quarter" idx="13"/>
          </p:nvPr>
        </p:nvSpPr>
        <p:spPr>
          <a:xfrm>
            <a:off x="0" y="0"/>
            <a:ext cx="4295775" cy="5913438"/>
          </a:xfrm>
          <a:custGeom>
            <a:avLst/>
            <a:gdLst>
              <a:gd name="connsiteX0" fmla="*/ 550862 w 4295775"/>
              <a:gd name="connsiteY0" fmla="*/ 1554387 h 5913438"/>
              <a:gd name="connsiteX1" fmla="*/ 550862 w 4295775"/>
              <a:gd name="connsiteY1" fmla="*/ 1690832 h 5913438"/>
              <a:gd name="connsiteX2" fmla="*/ 2471102 w 4295775"/>
              <a:gd name="connsiteY2" fmla="*/ 1690832 h 5913438"/>
              <a:gd name="connsiteX3" fmla="*/ 2471102 w 4295775"/>
              <a:gd name="connsiteY3" fmla="*/ 1554387 h 5913438"/>
              <a:gd name="connsiteX4" fmla="*/ 0 w 4295775"/>
              <a:gd name="connsiteY4" fmla="*/ 0 h 5913438"/>
              <a:gd name="connsiteX5" fmla="*/ 4295775 w 4295775"/>
              <a:gd name="connsiteY5" fmla="*/ 0 h 5913438"/>
              <a:gd name="connsiteX6" fmla="*/ 4295775 w 4295775"/>
              <a:gd name="connsiteY6" fmla="*/ 5913438 h 5913438"/>
              <a:gd name="connsiteX7" fmla="*/ 0 w 4295775"/>
              <a:gd name="connsiteY7" fmla="*/ 5913438 h 5913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95775" h="5913438">
                <a:moveTo>
                  <a:pt x="550862" y="1554387"/>
                </a:moveTo>
                <a:lnTo>
                  <a:pt x="550862" y="1690832"/>
                </a:lnTo>
                <a:lnTo>
                  <a:pt x="2471102" y="1690832"/>
                </a:lnTo>
                <a:lnTo>
                  <a:pt x="2471102" y="1554387"/>
                </a:lnTo>
                <a:close/>
                <a:moveTo>
                  <a:pt x="0" y="0"/>
                </a:moveTo>
                <a:lnTo>
                  <a:pt x="4295775" y="0"/>
                </a:lnTo>
                <a:lnTo>
                  <a:pt x="4295775" y="5913438"/>
                </a:lnTo>
                <a:lnTo>
                  <a:pt x="0" y="5913438"/>
                </a:lnTo>
                <a:close/>
              </a:path>
            </a:pathLst>
          </a:custGeom>
          <a:solidFill>
            <a:schemeClr val="bg1">
              <a:lumMod val="65000"/>
            </a:schemeClr>
          </a:solidFill>
        </p:spPr>
        <p:txBody>
          <a:bodyPr wrap="square" tIns="792000" anchor="ctr" anchorCtr="0">
            <a:noAutofit/>
          </a:bodyPr>
          <a:lstStyle>
            <a:lvl1pPr marL="0" indent="0" algn="ctr">
              <a:buNone/>
              <a:defRPr sz="1400" i="1">
                <a:solidFill>
                  <a:schemeClr val="bg1"/>
                </a:solidFill>
              </a:defRPr>
            </a:lvl1pPr>
          </a:lstStyle>
          <a:p>
            <a:r>
              <a:rPr lang="en-US"/>
              <a:t>Click icon to add picture</a:t>
            </a:r>
            <a:endParaRPr lang="sv-SE" dirty="0"/>
          </a:p>
        </p:txBody>
      </p:sp>
      <p:sp>
        <p:nvSpPr>
          <p:cNvPr id="2" name="Title 1"/>
          <p:cNvSpPr>
            <a:spLocks noGrp="1"/>
          </p:cNvSpPr>
          <p:nvPr>
            <p:ph type="title" hasCustomPrompt="1"/>
          </p:nvPr>
        </p:nvSpPr>
        <p:spPr>
          <a:xfrm>
            <a:off x="550863" y="635682"/>
            <a:ext cx="2920126" cy="720197"/>
          </a:xfrm>
        </p:spPr>
        <p:txBody>
          <a:bodyPr wrap="square" lIns="0" tIns="0" rIns="0" bIns="0" anchor="b" anchorCtr="0">
            <a:spAutoFit/>
          </a:bodyPr>
          <a:lstStyle>
            <a:lvl1pPr>
              <a:defRPr sz="2600" b="0">
                <a:solidFill>
                  <a:schemeClr val="bg1"/>
                </a:solidFill>
              </a:defRPr>
            </a:lvl1pPr>
          </a:lstStyle>
          <a:p>
            <a:r>
              <a:rPr lang="en-US" noProof="0" dirty="0"/>
              <a:t>Click to add agenda title</a:t>
            </a:r>
          </a:p>
        </p:txBody>
      </p:sp>
      <p:sp>
        <p:nvSpPr>
          <p:cNvPr id="4" name="Date Placeholder 3"/>
          <p:cNvSpPr>
            <a:spLocks noGrp="1"/>
          </p:cNvSpPr>
          <p:nvPr>
            <p:ph type="dt" sz="half" idx="10"/>
          </p:nvPr>
        </p:nvSpPr>
        <p:spPr/>
        <p:txBody>
          <a:bodyPr/>
          <a:lstStyle/>
          <a:p>
            <a:r>
              <a:rPr lang="en-US" noProof="0"/>
              <a:t>June, 2026</a:t>
            </a:r>
            <a:endParaRPr lang="en-US" noProof="0" dirty="0"/>
          </a:p>
        </p:txBody>
      </p:sp>
      <p:sp>
        <p:nvSpPr>
          <p:cNvPr id="5" name="Footer Placeholder 4"/>
          <p:cNvSpPr>
            <a:spLocks noGrp="1"/>
          </p:cNvSpPr>
          <p:nvPr>
            <p:ph type="ftr" sz="quarter" idx="11"/>
          </p:nvPr>
        </p:nvSpPr>
        <p:spPr/>
        <p:txBody>
          <a:bodyPr/>
          <a:lstStyle/>
          <a:p>
            <a:r>
              <a:rPr lang="en-US" noProof="0"/>
              <a:t>ALV – June Roadshow 2026</a:t>
            </a:r>
            <a:endParaRPr lang="en-US" noProof="0" dirty="0"/>
          </a:p>
        </p:txBody>
      </p:sp>
      <p:sp>
        <p:nvSpPr>
          <p:cNvPr id="6" name="Slide Number Placeholder 5"/>
          <p:cNvSpPr>
            <a:spLocks noGrp="1"/>
          </p:cNvSpPr>
          <p:nvPr>
            <p:ph type="sldNum" sz="quarter" idx="12"/>
          </p:nvPr>
        </p:nvSpPr>
        <p:spPr/>
        <p:txBody>
          <a:bodyPr/>
          <a:lstStyle/>
          <a:p>
            <a:fld id="{7E74F4B1-9ADB-4B50-83D6-797B7B30BEA4}" type="slidenum">
              <a:rPr lang="en-US" noProof="0" smtClean="0"/>
              <a:pPr/>
              <a:t>‹#›</a:t>
            </a:fld>
            <a:endParaRPr lang="en-US" noProof="0" dirty="0"/>
          </a:p>
        </p:txBody>
      </p:sp>
      <p:sp>
        <p:nvSpPr>
          <p:cNvPr id="14" name="Text Placeholder 12">
            <a:extLst>
              <a:ext uri="{FF2B5EF4-FFF2-40B4-BE49-F238E27FC236}">
                <a16:creationId xmlns:a16="http://schemas.microsoft.com/office/drawing/2014/main" id="{03A03CC4-69FA-CE46-D637-747B566535DF}"/>
              </a:ext>
            </a:extLst>
          </p:cNvPr>
          <p:cNvSpPr>
            <a:spLocks noGrp="1"/>
          </p:cNvSpPr>
          <p:nvPr>
            <p:ph type="body" sz="quarter" idx="18"/>
          </p:nvPr>
        </p:nvSpPr>
        <p:spPr>
          <a:xfrm>
            <a:off x="4943476" y="1066800"/>
            <a:ext cx="5797550" cy="4846638"/>
          </a:xfrm>
        </p:spPr>
        <p:txBody>
          <a:bodyPr anchor="t" anchorCtr="0"/>
          <a:lstStyle>
            <a:lvl1pPr marL="0" indent="0">
              <a:spcBef>
                <a:spcPts val="2400"/>
              </a:spcBef>
              <a:spcAft>
                <a:spcPts val="0"/>
              </a:spcAft>
              <a:buNone/>
              <a:defRPr sz="1800">
                <a:solidFill>
                  <a:schemeClr val="tx2"/>
                </a:solidFill>
              </a:defRPr>
            </a:lvl1pPr>
            <a:lvl2pPr marL="0" indent="0">
              <a:spcBef>
                <a:spcPts val="300"/>
              </a:spcBef>
              <a:spcAft>
                <a:spcPts val="0"/>
              </a:spcAft>
              <a:buClr>
                <a:schemeClr val="accent1"/>
              </a:buClr>
              <a:buFont typeface="Wingdings" panose="05000000000000000000" pitchFamily="2" charset="2"/>
              <a:buNone/>
              <a:defRPr sz="1400">
                <a:solidFill>
                  <a:schemeClr val="tx2"/>
                </a:solidFill>
              </a:defRPr>
            </a:lvl2pPr>
            <a:lvl3pPr marL="700200" indent="0">
              <a:buNone/>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788137"/>
      </p:ext>
    </p:extLst>
  </p:cSld>
  <p:clrMapOvr>
    <a:masterClrMapping/>
  </p:clrMapOvr>
  <p:extLst>
    <p:ext uri="{DCECCB84-F9BA-43D5-87BE-67443E8EF086}">
      <p15:sldGuideLst xmlns:p15="http://schemas.microsoft.com/office/powerpoint/2012/main">
        <p15:guide id="1" pos="3114">
          <p15:clr>
            <a:srgbClr val="FBAE40"/>
          </p15:clr>
        </p15:guide>
        <p15:guide id="2" pos="6766">
          <p15:clr>
            <a:srgbClr val="FBAE40"/>
          </p15:clr>
        </p15:guide>
        <p15:guide id="3" pos="2706">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Agenda, with photo - Blue bar">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6FBF1C38-6E0D-92FA-7BC6-B0F38B3E8A44}"/>
              </a:ext>
            </a:extLst>
          </p:cNvPr>
          <p:cNvSpPr/>
          <p:nvPr/>
        </p:nvSpPr>
        <p:spPr>
          <a:xfrm>
            <a:off x="550862" y="1554387"/>
            <a:ext cx="1920240" cy="136445"/>
          </a:xfrm>
          <a:custGeom>
            <a:avLst/>
            <a:gdLst>
              <a:gd name="connsiteX0" fmla="*/ 0 w 1920240"/>
              <a:gd name="connsiteY0" fmla="*/ 0 h 136445"/>
              <a:gd name="connsiteX1" fmla="*/ 1920240 w 1920240"/>
              <a:gd name="connsiteY1" fmla="*/ 0 h 136445"/>
              <a:gd name="connsiteX2" fmla="*/ 1920240 w 1920240"/>
              <a:gd name="connsiteY2" fmla="*/ 136445 h 136445"/>
              <a:gd name="connsiteX3" fmla="*/ 0 w 1920240"/>
              <a:gd name="connsiteY3" fmla="*/ 136445 h 136445"/>
            </a:gdLst>
            <a:ahLst/>
            <a:cxnLst>
              <a:cxn ang="0">
                <a:pos x="connsiteX0" y="connsiteY0"/>
              </a:cxn>
              <a:cxn ang="0">
                <a:pos x="connsiteX1" y="connsiteY1"/>
              </a:cxn>
              <a:cxn ang="0">
                <a:pos x="connsiteX2" y="connsiteY2"/>
              </a:cxn>
              <a:cxn ang="0">
                <a:pos x="connsiteX3" y="connsiteY3"/>
              </a:cxn>
            </a:cxnLst>
            <a:rect l="l" t="t" r="r" b="b"/>
            <a:pathLst>
              <a:path w="1920240" h="136445">
                <a:moveTo>
                  <a:pt x="0" y="0"/>
                </a:moveTo>
                <a:lnTo>
                  <a:pt x="1920240" y="0"/>
                </a:lnTo>
                <a:lnTo>
                  <a:pt x="1920240" y="136445"/>
                </a:lnTo>
                <a:lnTo>
                  <a:pt x="0" y="136445"/>
                </a:lnTo>
                <a:close/>
              </a:path>
            </a:pathLst>
          </a:custGeom>
          <a:solidFill>
            <a:schemeClr val="accent2"/>
          </a:solidFill>
          <a:ln w="31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endParaRPr lang="sv-SE" sz="2000" dirty="0" err="1">
              <a:solidFill>
                <a:schemeClr val="bg1"/>
              </a:solidFill>
            </a:endParaRPr>
          </a:p>
        </p:txBody>
      </p:sp>
      <p:sp>
        <p:nvSpPr>
          <p:cNvPr id="12" name="Picture Placeholder 11">
            <a:extLst>
              <a:ext uri="{FF2B5EF4-FFF2-40B4-BE49-F238E27FC236}">
                <a16:creationId xmlns:a16="http://schemas.microsoft.com/office/drawing/2014/main" id="{B72435F6-8539-7623-2E73-99A9EFE6A4ED}"/>
              </a:ext>
            </a:extLst>
          </p:cNvPr>
          <p:cNvSpPr>
            <a:spLocks noGrp="1"/>
          </p:cNvSpPr>
          <p:nvPr>
            <p:ph type="pic" sz="quarter" idx="13"/>
          </p:nvPr>
        </p:nvSpPr>
        <p:spPr>
          <a:xfrm>
            <a:off x="0" y="0"/>
            <a:ext cx="4295775" cy="5913438"/>
          </a:xfrm>
          <a:custGeom>
            <a:avLst/>
            <a:gdLst>
              <a:gd name="connsiteX0" fmla="*/ 550862 w 4295775"/>
              <a:gd name="connsiteY0" fmla="*/ 1554387 h 5913438"/>
              <a:gd name="connsiteX1" fmla="*/ 550862 w 4295775"/>
              <a:gd name="connsiteY1" fmla="*/ 1690832 h 5913438"/>
              <a:gd name="connsiteX2" fmla="*/ 2471102 w 4295775"/>
              <a:gd name="connsiteY2" fmla="*/ 1690832 h 5913438"/>
              <a:gd name="connsiteX3" fmla="*/ 2471102 w 4295775"/>
              <a:gd name="connsiteY3" fmla="*/ 1554387 h 5913438"/>
              <a:gd name="connsiteX4" fmla="*/ 0 w 4295775"/>
              <a:gd name="connsiteY4" fmla="*/ 0 h 5913438"/>
              <a:gd name="connsiteX5" fmla="*/ 4295775 w 4295775"/>
              <a:gd name="connsiteY5" fmla="*/ 0 h 5913438"/>
              <a:gd name="connsiteX6" fmla="*/ 4295775 w 4295775"/>
              <a:gd name="connsiteY6" fmla="*/ 5913438 h 5913438"/>
              <a:gd name="connsiteX7" fmla="*/ 0 w 4295775"/>
              <a:gd name="connsiteY7" fmla="*/ 5913438 h 5913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95775" h="5913438">
                <a:moveTo>
                  <a:pt x="550862" y="1554387"/>
                </a:moveTo>
                <a:lnTo>
                  <a:pt x="550862" y="1690832"/>
                </a:lnTo>
                <a:lnTo>
                  <a:pt x="2471102" y="1690832"/>
                </a:lnTo>
                <a:lnTo>
                  <a:pt x="2471102" y="1554387"/>
                </a:lnTo>
                <a:close/>
                <a:moveTo>
                  <a:pt x="0" y="0"/>
                </a:moveTo>
                <a:lnTo>
                  <a:pt x="4295775" y="0"/>
                </a:lnTo>
                <a:lnTo>
                  <a:pt x="4295775" y="5913438"/>
                </a:lnTo>
                <a:lnTo>
                  <a:pt x="0" y="5913438"/>
                </a:lnTo>
                <a:close/>
              </a:path>
            </a:pathLst>
          </a:custGeom>
          <a:solidFill>
            <a:schemeClr val="bg1">
              <a:lumMod val="65000"/>
            </a:schemeClr>
          </a:solidFill>
        </p:spPr>
        <p:txBody>
          <a:bodyPr wrap="square" tIns="792000" anchor="ctr" anchorCtr="0">
            <a:noAutofit/>
          </a:bodyPr>
          <a:lstStyle>
            <a:lvl1pPr marL="0" indent="0" algn="ctr">
              <a:buNone/>
              <a:defRPr sz="1400" i="1">
                <a:solidFill>
                  <a:schemeClr val="bg1"/>
                </a:solidFill>
              </a:defRPr>
            </a:lvl1pPr>
          </a:lstStyle>
          <a:p>
            <a:r>
              <a:rPr lang="en-US"/>
              <a:t>Click icon to add picture</a:t>
            </a:r>
            <a:endParaRPr lang="sv-SE" dirty="0"/>
          </a:p>
        </p:txBody>
      </p:sp>
      <p:sp>
        <p:nvSpPr>
          <p:cNvPr id="2" name="Title 1"/>
          <p:cNvSpPr>
            <a:spLocks noGrp="1"/>
          </p:cNvSpPr>
          <p:nvPr>
            <p:ph type="title" hasCustomPrompt="1"/>
          </p:nvPr>
        </p:nvSpPr>
        <p:spPr>
          <a:xfrm>
            <a:off x="550863" y="635682"/>
            <a:ext cx="2920126" cy="720197"/>
          </a:xfrm>
        </p:spPr>
        <p:txBody>
          <a:bodyPr wrap="square" lIns="0" tIns="0" rIns="0" bIns="0" anchor="b" anchorCtr="0">
            <a:spAutoFit/>
          </a:bodyPr>
          <a:lstStyle>
            <a:lvl1pPr>
              <a:defRPr sz="2600" b="0">
                <a:solidFill>
                  <a:schemeClr val="bg1"/>
                </a:solidFill>
              </a:defRPr>
            </a:lvl1pPr>
          </a:lstStyle>
          <a:p>
            <a:r>
              <a:rPr lang="en-US" noProof="0" dirty="0"/>
              <a:t>Click to add agenda title</a:t>
            </a:r>
          </a:p>
        </p:txBody>
      </p:sp>
      <p:sp>
        <p:nvSpPr>
          <p:cNvPr id="4" name="Date Placeholder 3"/>
          <p:cNvSpPr>
            <a:spLocks noGrp="1"/>
          </p:cNvSpPr>
          <p:nvPr>
            <p:ph type="dt" sz="half" idx="10"/>
          </p:nvPr>
        </p:nvSpPr>
        <p:spPr/>
        <p:txBody>
          <a:bodyPr/>
          <a:lstStyle/>
          <a:p>
            <a:r>
              <a:rPr lang="en-US" noProof="0"/>
              <a:t>June, 2026</a:t>
            </a:r>
            <a:endParaRPr lang="en-US" noProof="0" dirty="0"/>
          </a:p>
        </p:txBody>
      </p:sp>
      <p:sp>
        <p:nvSpPr>
          <p:cNvPr id="5" name="Footer Placeholder 4"/>
          <p:cNvSpPr>
            <a:spLocks noGrp="1"/>
          </p:cNvSpPr>
          <p:nvPr>
            <p:ph type="ftr" sz="quarter" idx="11"/>
          </p:nvPr>
        </p:nvSpPr>
        <p:spPr/>
        <p:txBody>
          <a:bodyPr/>
          <a:lstStyle/>
          <a:p>
            <a:r>
              <a:rPr lang="en-US" noProof="0"/>
              <a:t>ALV – June Roadshow 2026</a:t>
            </a:r>
            <a:endParaRPr lang="en-US" noProof="0" dirty="0"/>
          </a:p>
        </p:txBody>
      </p:sp>
      <p:sp>
        <p:nvSpPr>
          <p:cNvPr id="6" name="Slide Number Placeholder 5"/>
          <p:cNvSpPr>
            <a:spLocks noGrp="1"/>
          </p:cNvSpPr>
          <p:nvPr>
            <p:ph type="sldNum" sz="quarter" idx="12"/>
          </p:nvPr>
        </p:nvSpPr>
        <p:spPr/>
        <p:txBody>
          <a:bodyPr/>
          <a:lstStyle/>
          <a:p>
            <a:fld id="{7E74F4B1-9ADB-4B50-83D6-797B7B30BEA4}" type="slidenum">
              <a:rPr lang="en-US" noProof="0" smtClean="0"/>
              <a:pPr/>
              <a:t>‹#›</a:t>
            </a:fld>
            <a:endParaRPr lang="en-US" noProof="0" dirty="0"/>
          </a:p>
        </p:txBody>
      </p:sp>
      <p:sp>
        <p:nvSpPr>
          <p:cNvPr id="14" name="Text Placeholder 12">
            <a:extLst>
              <a:ext uri="{FF2B5EF4-FFF2-40B4-BE49-F238E27FC236}">
                <a16:creationId xmlns:a16="http://schemas.microsoft.com/office/drawing/2014/main" id="{03A03CC4-69FA-CE46-D637-747B566535DF}"/>
              </a:ext>
            </a:extLst>
          </p:cNvPr>
          <p:cNvSpPr>
            <a:spLocks noGrp="1"/>
          </p:cNvSpPr>
          <p:nvPr>
            <p:ph type="body" sz="quarter" idx="18"/>
          </p:nvPr>
        </p:nvSpPr>
        <p:spPr>
          <a:xfrm>
            <a:off x="4943476" y="1066800"/>
            <a:ext cx="5797550" cy="4846638"/>
          </a:xfrm>
        </p:spPr>
        <p:txBody>
          <a:bodyPr anchor="t" anchorCtr="0"/>
          <a:lstStyle>
            <a:lvl1pPr marL="0" indent="0">
              <a:spcBef>
                <a:spcPts val="2400"/>
              </a:spcBef>
              <a:spcAft>
                <a:spcPts val="0"/>
              </a:spcAft>
              <a:buNone/>
              <a:defRPr sz="1800">
                <a:solidFill>
                  <a:schemeClr val="tx2"/>
                </a:solidFill>
              </a:defRPr>
            </a:lvl1pPr>
            <a:lvl2pPr marL="0" indent="0">
              <a:spcBef>
                <a:spcPts val="300"/>
              </a:spcBef>
              <a:spcAft>
                <a:spcPts val="0"/>
              </a:spcAft>
              <a:buClr>
                <a:schemeClr val="accent1"/>
              </a:buClr>
              <a:buFont typeface="Wingdings" panose="05000000000000000000" pitchFamily="2" charset="2"/>
              <a:buNone/>
              <a:defRPr sz="1400">
                <a:solidFill>
                  <a:schemeClr val="tx2"/>
                </a:solidFill>
              </a:defRPr>
            </a:lvl2pPr>
            <a:lvl3pPr marL="700200" indent="0">
              <a:buNone/>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079347765"/>
      </p:ext>
    </p:extLst>
  </p:cSld>
  <p:clrMapOvr>
    <a:masterClrMapping/>
  </p:clrMapOvr>
  <p:extLst>
    <p:ext uri="{DCECCB84-F9BA-43D5-87BE-67443E8EF086}">
      <p15:sldGuideLst xmlns:p15="http://schemas.microsoft.com/office/powerpoint/2012/main">
        <p15:guide id="1" pos="3114">
          <p15:clr>
            <a:srgbClr val="FBAE40"/>
          </p15:clr>
        </p15:guide>
        <p15:guide id="2" pos="6766">
          <p15:clr>
            <a:srgbClr val="FBAE40"/>
          </p15:clr>
        </p15:guide>
        <p15:guide id="3" pos="2706">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Half image left - White bar">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CCF4984A-61E3-D4F3-1243-6A48DAFAEC89}"/>
              </a:ext>
            </a:extLst>
          </p:cNvPr>
          <p:cNvSpPr/>
          <p:nvPr/>
        </p:nvSpPr>
        <p:spPr>
          <a:xfrm>
            <a:off x="550863" y="3907058"/>
            <a:ext cx="1920240" cy="136445"/>
          </a:xfrm>
          <a:custGeom>
            <a:avLst/>
            <a:gdLst>
              <a:gd name="connsiteX0" fmla="*/ 0 w 1920240"/>
              <a:gd name="connsiteY0" fmla="*/ 0 h 136445"/>
              <a:gd name="connsiteX1" fmla="*/ 1920240 w 1920240"/>
              <a:gd name="connsiteY1" fmla="*/ 0 h 136445"/>
              <a:gd name="connsiteX2" fmla="*/ 1920240 w 1920240"/>
              <a:gd name="connsiteY2" fmla="*/ 136445 h 136445"/>
              <a:gd name="connsiteX3" fmla="*/ 0 w 1920240"/>
              <a:gd name="connsiteY3" fmla="*/ 136445 h 136445"/>
            </a:gdLst>
            <a:ahLst/>
            <a:cxnLst>
              <a:cxn ang="0">
                <a:pos x="connsiteX0" y="connsiteY0"/>
              </a:cxn>
              <a:cxn ang="0">
                <a:pos x="connsiteX1" y="connsiteY1"/>
              </a:cxn>
              <a:cxn ang="0">
                <a:pos x="connsiteX2" y="connsiteY2"/>
              </a:cxn>
              <a:cxn ang="0">
                <a:pos x="connsiteX3" y="connsiteY3"/>
              </a:cxn>
            </a:cxnLst>
            <a:rect l="l" t="t" r="r" b="b"/>
            <a:pathLst>
              <a:path w="1920240" h="136445">
                <a:moveTo>
                  <a:pt x="0" y="0"/>
                </a:moveTo>
                <a:lnTo>
                  <a:pt x="1920240" y="0"/>
                </a:lnTo>
                <a:lnTo>
                  <a:pt x="1920240" y="136445"/>
                </a:lnTo>
                <a:lnTo>
                  <a:pt x="0" y="136445"/>
                </a:lnTo>
                <a:close/>
              </a:path>
            </a:pathLst>
          </a:cu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endParaRPr lang="sv-SE" sz="2000" dirty="0" err="1">
              <a:solidFill>
                <a:schemeClr val="bg1"/>
              </a:solidFill>
            </a:endParaRPr>
          </a:p>
        </p:txBody>
      </p:sp>
      <p:sp>
        <p:nvSpPr>
          <p:cNvPr id="9" name="Picture Placeholder 8">
            <a:extLst>
              <a:ext uri="{FF2B5EF4-FFF2-40B4-BE49-F238E27FC236}">
                <a16:creationId xmlns:a16="http://schemas.microsoft.com/office/drawing/2014/main" id="{AC2B6275-37C0-DF6E-B088-D8BB8A2198C5}"/>
              </a:ext>
            </a:extLst>
          </p:cNvPr>
          <p:cNvSpPr>
            <a:spLocks noGrp="1"/>
          </p:cNvSpPr>
          <p:nvPr>
            <p:ph type="pic" sz="quarter" idx="13"/>
          </p:nvPr>
        </p:nvSpPr>
        <p:spPr>
          <a:xfrm>
            <a:off x="0" y="0"/>
            <a:ext cx="6096000" cy="5913438"/>
          </a:xfrm>
          <a:custGeom>
            <a:avLst/>
            <a:gdLst>
              <a:gd name="connsiteX0" fmla="*/ 550863 w 6096000"/>
              <a:gd name="connsiteY0" fmla="*/ 3907058 h 5913438"/>
              <a:gd name="connsiteX1" fmla="*/ 550863 w 6096000"/>
              <a:gd name="connsiteY1" fmla="*/ 4043503 h 5913438"/>
              <a:gd name="connsiteX2" fmla="*/ 2471103 w 6096000"/>
              <a:gd name="connsiteY2" fmla="*/ 4043503 h 5913438"/>
              <a:gd name="connsiteX3" fmla="*/ 2471103 w 6096000"/>
              <a:gd name="connsiteY3" fmla="*/ 3907058 h 5913438"/>
              <a:gd name="connsiteX4" fmla="*/ 0 w 6096000"/>
              <a:gd name="connsiteY4" fmla="*/ 0 h 5913438"/>
              <a:gd name="connsiteX5" fmla="*/ 6096000 w 6096000"/>
              <a:gd name="connsiteY5" fmla="*/ 0 h 5913438"/>
              <a:gd name="connsiteX6" fmla="*/ 6096000 w 6096000"/>
              <a:gd name="connsiteY6" fmla="*/ 5913438 h 5913438"/>
              <a:gd name="connsiteX7" fmla="*/ 0 w 6096000"/>
              <a:gd name="connsiteY7" fmla="*/ 5913438 h 5913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0" h="5913438">
                <a:moveTo>
                  <a:pt x="550863" y="3907058"/>
                </a:moveTo>
                <a:lnTo>
                  <a:pt x="550863" y="4043503"/>
                </a:lnTo>
                <a:lnTo>
                  <a:pt x="2471103" y="4043503"/>
                </a:lnTo>
                <a:lnTo>
                  <a:pt x="2471103" y="3907058"/>
                </a:lnTo>
                <a:close/>
                <a:moveTo>
                  <a:pt x="0" y="0"/>
                </a:moveTo>
                <a:lnTo>
                  <a:pt x="6096000" y="0"/>
                </a:lnTo>
                <a:lnTo>
                  <a:pt x="6096000" y="5913438"/>
                </a:lnTo>
                <a:lnTo>
                  <a:pt x="0" y="5913438"/>
                </a:lnTo>
                <a:close/>
              </a:path>
            </a:pathLst>
          </a:custGeom>
          <a:solidFill>
            <a:schemeClr val="bg1">
              <a:lumMod val="65000"/>
            </a:schemeClr>
          </a:solidFill>
        </p:spPr>
        <p:txBody>
          <a:bodyPr wrap="square" lIns="0" tIns="0" bIns="756000" anchor="ctr" anchorCtr="0">
            <a:noAutofit/>
          </a:bodyPr>
          <a:lstStyle>
            <a:lvl1pPr marL="0" indent="0" algn="ctr">
              <a:buNone/>
              <a:defRPr sz="1400" i="1">
                <a:solidFill>
                  <a:schemeClr val="bg1"/>
                </a:solidFill>
              </a:defRPr>
            </a:lvl1pPr>
          </a:lstStyle>
          <a:p>
            <a:r>
              <a:rPr lang="en-US"/>
              <a:t>Click icon to add picture</a:t>
            </a:r>
            <a:endParaRPr lang="sv-SE" dirty="0"/>
          </a:p>
        </p:txBody>
      </p:sp>
      <p:sp>
        <p:nvSpPr>
          <p:cNvPr id="2" name="Title 1"/>
          <p:cNvSpPr>
            <a:spLocks noGrp="1"/>
          </p:cNvSpPr>
          <p:nvPr>
            <p:ph type="title"/>
          </p:nvPr>
        </p:nvSpPr>
        <p:spPr>
          <a:xfrm>
            <a:off x="550862" y="3348327"/>
            <a:ext cx="4392613" cy="360099"/>
          </a:xfrm>
        </p:spPr>
        <p:txBody>
          <a:bodyPr wrap="square" lIns="0" tIns="0" rIns="0" bIns="0" anchor="b" anchorCtr="0">
            <a:spAutoFit/>
          </a:bodyPr>
          <a:lstStyle>
            <a:lvl1pPr>
              <a:defRPr sz="2600" b="0">
                <a:solidFill>
                  <a:schemeClr val="bg1"/>
                </a:solidFill>
              </a:defRPr>
            </a:lvl1pPr>
          </a:lstStyle>
          <a:p>
            <a:r>
              <a:rPr lang="en-US" noProof="0"/>
              <a:t>Click to edit Master title style</a:t>
            </a:r>
            <a:endParaRPr lang="en-US" noProof="0" dirty="0"/>
          </a:p>
        </p:txBody>
      </p:sp>
      <p:sp>
        <p:nvSpPr>
          <p:cNvPr id="4" name="Date Placeholder 3"/>
          <p:cNvSpPr>
            <a:spLocks noGrp="1"/>
          </p:cNvSpPr>
          <p:nvPr>
            <p:ph type="dt" sz="half" idx="10"/>
          </p:nvPr>
        </p:nvSpPr>
        <p:spPr/>
        <p:txBody>
          <a:bodyPr/>
          <a:lstStyle/>
          <a:p>
            <a:r>
              <a:rPr lang="en-US" noProof="0"/>
              <a:t>June, 2026</a:t>
            </a:r>
            <a:endParaRPr lang="en-US" noProof="0" dirty="0"/>
          </a:p>
        </p:txBody>
      </p:sp>
      <p:sp>
        <p:nvSpPr>
          <p:cNvPr id="5" name="Footer Placeholder 4"/>
          <p:cNvSpPr>
            <a:spLocks noGrp="1"/>
          </p:cNvSpPr>
          <p:nvPr>
            <p:ph type="ftr" sz="quarter" idx="11"/>
          </p:nvPr>
        </p:nvSpPr>
        <p:spPr/>
        <p:txBody>
          <a:bodyPr/>
          <a:lstStyle/>
          <a:p>
            <a:r>
              <a:rPr lang="en-US" noProof="0"/>
              <a:t>ALV – June Roadshow 2026</a:t>
            </a:r>
            <a:endParaRPr lang="en-US" noProof="0" dirty="0"/>
          </a:p>
        </p:txBody>
      </p:sp>
      <p:sp>
        <p:nvSpPr>
          <p:cNvPr id="6" name="Slide Number Placeholder 5"/>
          <p:cNvSpPr>
            <a:spLocks noGrp="1"/>
          </p:cNvSpPr>
          <p:nvPr>
            <p:ph type="sldNum" sz="quarter" idx="12"/>
          </p:nvPr>
        </p:nvSpPr>
        <p:spPr/>
        <p:txBody>
          <a:bodyPr/>
          <a:lstStyle/>
          <a:p>
            <a:fld id="{7E74F4B1-9ADB-4B50-83D6-797B7B30BEA4}" type="slidenum">
              <a:rPr lang="en-US" noProof="0" smtClean="0"/>
              <a:pPr/>
              <a:t>‹#›</a:t>
            </a:fld>
            <a:endParaRPr lang="en-US" noProof="0" dirty="0"/>
          </a:p>
        </p:txBody>
      </p:sp>
      <p:sp>
        <p:nvSpPr>
          <p:cNvPr id="13" name="Text Placeholder 12">
            <a:extLst>
              <a:ext uri="{FF2B5EF4-FFF2-40B4-BE49-F238E27FC236}">
                <a16:creationId xmlns:a16="http://schemas.microsoft.com/office/drawing/2014/main" id="{341C393D-BEB6-3D1C-A864-BDCEB8693846}"/>
              </a:ext>
            </a:extLst>
          </p:cNvPr>
          <p:cNvSpPr>
            <a:spLocks noGrp="1"/>
          </p:cNvSpPr>
          <p:nvPr>
            <p:ph type="body" sz="quarter" idx="17"/>
          </p:nvPr>
        </p:nvSpPr>
        <p:spPr>
          <a:xfrm>
            <a:off x="550863" y="4351803"/>
            <a:ext cx="4362828" cy="1231900"/>
          </a:xfrm>
        </p:spPr>
        <p:txBody>
          <a:bodyPr/>
          <a:lstStyle>
            <a:lvl1pPr marL="0" indent="0">
              <a:spcBef>
                <a:spcPts val="600"/>
              </a:spcBef>
              <a:spcAft>
                <a:spcPts val="0"/>
              </a:spcAft>
              <a:buNone/>
              <a:defRPr sz="1600">
                <a:solidFill>
                  <a:schemeClr val="bg1"/>
                </a:solidFill>
              </a:defRPr>
            </a:lvl1pPr>
            <a:lvl2pPr marL="177800" indent="-177800">
              <a:spcBef>
                <a:spcPts val="600"/>
              </a:spcBef>
              <a:spcAft>
                <a:spcPts val="0"/>
              </a:spcAft>
              <a:buClrTx/>
              <a:buFont typeface="Wingdings" panose="05000000000000000000" pitchFamily="2" charset="2"/>
              <a:buChar char="§"/>
              <a:defRPr sz="1600">
                <a:solidFill>
                  <a:schemeClr val="bg1"/>
                </a:solidFill>
              </a:defRPr>
            </a:lvl2pPr>
            <a:lvl3pPr marL="700200" indent="0">
              <a:buNone/>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edit Master text styles</a:t>
            </a:r>
          </a:p>
          <a:p>
            <a:pPr lvl="1"/>
            <a:r>
              <a:rPr lang="en-US"/>
              <a:t>Second level</a:t>
            </a:r>
          </a:p>
        </p:txBody>
      </p:sp>
      <p:sp>
        <p:nvSpPr>
          <p:cNvPr id="16" name="Text Placeholder 12">
            <a:extLst>
              <a:ext uri="{FF2B5EF4-FFF2-40B4-BE49-F238E27FC236}">
                <a16:creationId xmlns:a16="http://schemas.microsoft.com/office/drawing/2014/main" id="{0934EFAF-532E-FCFE-C051-B256247F3851}"/>
              </a:ext>
            </a:extLst>
          </p:cNvPr>
          <p:cNvSpPr>
            <a:spLocks noGrp="1"/>
          </p:cNvSpPr>
          <p:nvPr>
            <p:ph type="body" sz="quarter" idx="18"/>
          </p:nvPr>
        </p:nvSpPr>
        <p:spPr>
          <a:xfrm>
            <a:off x="6672262" y="657224"/>
            <a:ext cx="4968875" cy="4916261"/>
          </a:xfrm>
        </p:spPr>
        <p:txBody>
          <a:bodyPr anchor="ctr" anchorCtr="0"/>
          <a:lstStyle>
            <a:lvl1pPr marL="0" indent="0">
              <a:spcBef>
                <a:spcPts val="600"/>
              </a:spcBef>
              <a:spcAft>
                <a:spcPts val="0"/>
              </a:spcAft>
              <a:buNone/>
              <a:defRPr sz="1600">
                <a:solidFill>
                  <a:schemeClr val="tx2"/>
                </a:solidFill>
              </a:defRPr>
            </a:lvl1pPr>
            <a:lvl2pPr marL="177800" indent="-177800">
              <a:spcBef>
                <a:spcPts val="600"/>
              </a:spcBef>
              <a:spcAft>
                <a:spcPts val="0"/>
              </a:spcAft>
              <a:buClr>
                <a:schemeClr val="accent1"/>
              </a:buClr>
              <a:buFont typeface="Wingdings" panose="05000000000000000000" pitchFamily="2" charset="2"/>
              <a:buChar char="§"/>
              <a:defRPr sz="1600">
                <a:solidFill>
                  <a:schemeClr val="tx2"/>
                </a:solidFill>
              </a:defRPr>
            </a:lvl2pPr>
            <a:lvl3pPr marL="700200" indent="0">
              <a:buNone/>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076359642"/>
      </p:ext>
    </p:extLst>
  </p:cSld>
  <p:clrMapOvr>
    <a:masterClrMapping/>
  </p:clrMapOvr>
  <p:extLst>
    <p:ext uri="{DCECCB84-F9BA-43D5-87BE-67443E8EF086}">
      <p15:sldGuideLst xmlns:p15="http://schemas.microsoft.com/office/powerpoint/2012/main">
        <p15:guide id="1" pos="4203">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Half image left - Blue bar">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CCF4984A-61E3-D4F3-1243-6A48DAFAEC89}"/>
              </a:ext>
            </a:extLst>
          </p:cNvPr>
          <p:cNvSpPr/>
          <p:nvPr/>
        </p:nvSpPr>
        <p:spPr>
          <a:xfrm>
            <a:off x="550863" y="3907058"/>
            <a:ext cx="1920240" cy="136445"/>
          </a:xfrm>
          <a:custGeom>
            <a:avLst/>
            <a:gdLst>
              <a:gd name="connsiteX0" fmla="*/ 0 w 1920240"/>
              <a:gd name="connsiteY0" fmla="*/ 0 h 136445"/>
              <a:gd name="connsiteX1" fmla="*/ 1920240 w 1920240"/>
              <a:gd name="connsiteY1" fmla="*/ 0 h 136445"/>
              <a:gd name="connsiteX2" fmla="*/ 1920240 w 1920240"/>
              <a:gd name="connsiteY2" fmla="*/ 136445 h 136445"/>
              <a:gd name="connsiteX3" fmla="*/ 0 w 1920240"/>
              <a:gd name="connsiteY3" fmla="*/ 136445 h 136445"/>
            </a:gdLst>
            <a:ahLst/>
            <a:cxnLst>
              <a:cxn ang="0">
                <a:pos x="connsiteX0" y="connsiteY0"/>
              </a:cxn>
              <a:cxn ang="0">
                <a:pos x="connsiteX1" y="connsiteY1"/>
              </a:cxn>
              <a:cxn ang="0">
                <a:pos x="connsiteX2" y="connsiteY2"/>
              </a:cxn>
              <a:cxn ang="0">
                <a:pos x="connsiteX3" y="connsiteY3"/>
              </a:cxn>
            </a:cxnLst>
            <a:rect l="l" t="t" r="r" b="b"/>
            <a:pathLst>
              <a:path w="1920240" h="136445">
                <a:moveTo>
                  <a:pt x="0" y="0"/>
                </a:moveTo>
                <a:lnTo>
                  <a:pt x="1920240" y="0"/>
                </a:lnTo>
                <a:lnTo>
                  <a:pt x="1920240" y="136445"/>
                </a:lnTo>
                <a:lnTo>
                  <a:pt x="0" y="136445"/>
                </a:lnTo>
                <a:close/>
              </a:path>
            </a:pathLst>
          </a:custGeom>
          <a:solidFill>
            <a:schemeClr val="accent2"/>
          </a:solidFill>
          <a:ln w="31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endParaRPr lang="sv-SE" sz="2000" dirty="0" err="1">
              <a:solidFill>
                <a:schemeClr val="bg1"/>
              </a:solidFill>
            </a:endParaRPr>
          </a:p>
        </p:txBody>
      </p:sp>
      <p:sp>
        <p:nvSpPr>
          <p:cNvPr id="9" name="Picture Placeholder 8">
            <a:extLst>
              <a:ext uri="{FF2B5EF4-FFF2-40B4-BE49-F238E27FC236}">
                <a16:creationId xmlns:a16="http://schemas.microsoft.com/office/drawing/2014/main" id="{AC2B6275-37C0-DF6E-B088-D8BB8A2198C5}"/>
              </a:ext>
            </a:extLst>
          </p:cNvPr>
          <p:cNvSpPr>
            <a:spLocks noGrp="1"/>
          </p:cNvSpPr>
          <p:nvPr>
            <p:ph type="pic" sz="quarter" idx="13"/>
          </p:nvPr>
        </p:nvSpPr>
        <p:spPr>
          <a:xfrm>
            <a:off x="0" y="0"/>
            <a:ext cx="6096000" cy="5913438"/>
          </a:xfrm>
          <a:custGeom>
            <a:avLst/>
            <a:gdLst>
              <a:gd name="connsiteX0" fmla="*/ 550863 w 6096000"/>
              <a:gd name="connsiteY0" fmla="*/ 3907058 h 5913438"/>
              <a:gd name="connsiteX1" fmla="*/ 550863 w 6096000"/>
              <a:gd name="connsiteY1" fmla="*/ 4043503 h 5913438"/>
              <a:gd name="connsiteX2" fmla="*/ 2471103 w 6096000"/>
              <a:gd name="connsiteY2" fmla="*/ 4043503 h 5913438"/>
              <a:gd name="connsiteX3" fmla="*/ 2471103 w 6096000"/>
              <a:gd name="connsiteY3" fmla="*/ 3907058 h 5913438"/>
              <a:gd name="connsiteX4" fmla="*/ 0 w 6096000"/>
              <a:gd name="connsiteY4" fmla="*/ 0 h 5913438"/>
              <a:gd name="connsiteX5" fmla="*/ 6096000 w 6096000"/>
              <a:gd name="connsiteY5" fmla="*/ 0 h 5913438"/>
              <a:gd name="connsiteX6" fmla="*/ 6096000 w 6096000"/>
              <a:gd name="connsiteY6" fmla="*/ 5913438 h 5913438"/>
              <a:gd name="connsiteX7" fmla="*/ 0 w 6096000"/>
              <a:gd name="connsiteY7" fmla="*/ 5913438 h 5913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0" h="5913438">
                <a:moveTo>
                  <a:pt x="550863" y="3907058"/>
                </a:moveTo>
                <a:lnTo>
                  <a:pt x="550863" y="4043503"/>
                </a:lnTo>
                <a:lnTo>
                  <a:pt x="2471103" y="4043503"/>
                </a:lnTo>
                <a:lnTo>
                  <a:pt x="2471103" y="3907058"/>
                </a:lnTo>
                <a:close/>
                <a:moveTo>
                  <a:pt x="0" y="0"/>
                </a:moveTo>
                <a:lnTo>
                  <a:pt x="6096000" y="0"/>
                </a:lnTo>
                <a:lnTo>
                  <a:pt x="6096000" y="5913438"/>
                </a:lnTo>
                <a:lnTo>
                  <a:pt x="0" y="5913438"/>
                </a:lnTo>
                <a:close/>
              </a:path>
            </a:pathLst>
          </a:custGeom>
          <a:solidFill>
            <a:schemeClr val="bg1">
              <a:lumMod val="65000"/>
            </a:schemeClr>
          </a:solidFill>
        </p:spPr>
        <p:txBody>
          <a:bodyPr wrap="square" lIns="0" tIns="0" bIns="756000" anchor="ctr" anchorCtr="0">
            <a:noAutofit/>
          </a:bodyPr>
          <a:lstStyle>
            <a:lvl1pPr marL="0" indent="0" algn="ctr">
              <a:buNone/>
              <a:defRPr sz="1400" i="1">
                <a:solidFill>
                  <a:schemeClr val="bg1"/>
                </a:solidFill>
              </a:defRPr>
            </a:lvl1pPr>
          </a:lstStyle>
          <a:p>
            <a:r>
              <a:rPr lang="en-US"/>
              <a:t>Click icon to add picture</a:t>
            </a:r>
            <a:endParaRPr lang="sv-SE" dirty="0"/>
          </a:p>
        </p:txBody>
      </p:sp>
      <p:sp>
        <p:nvSpPr>
          <p:cNvPr id="2" name="Title 1"/>
          <p:cNvSpPr>
            <a:spLocks noGrp="1"/>
          </p:cNvSpPr>
          <p:nvPr>
            <p:ph type="title"/>
          </p:nvPr>
        </p:nvSpPr>
        <p:spPr>
          <a:xfrm>
            <a:off x="550862" y="3348327"/>
            <a:ext cx="4392613" cy="360099"/>
          </a:xfrm>
        </p:spPr>
        <p:txBody>
          <a:bodyPr wrap="square" lIns="0" tIns="0" rIns="0" bIns="0" anchor="b" anchorCtr="0">
            <a:spAutoFit/>
          </a:bodyPr>
          <a:lstStyle>
            <a:lvl1pPr>
              <a:defRPr sz="2600" b="0">
                <a:solidFill>
                  <a:schemeClr val="bg1"/>
                </a:solidFill>
              </a:defRPr>
            </a:lvl1pPr>
          </a:lstStyle>
          <a:p>
            <a:r>
              <a:rPr lang="en-US" noProof="0"/>
              <a:t>Click to edit Master title style</a:t>
            </a:r>
            <a:endParaRPr lang="en-US" noProof="0" dirty="0"/>
          </a:p>
        </p:txBody>
      </p:sp>
      <p:sp>
        <p:nvSpPr>
          <p:cNvPr id="4" name="Date Placeholder 3"/>
          <p:cNvSpPr>
            <a:spLocks noGrp="1"/>
          </p:cNvSpPr>
          <p:nvPr>
            <p:ph type="dt" sz="half" idx="10"/>
          </p:nvPr>
        </p:nvSpPr>
        <p:spPr/>
        <p:txBody>
          <a:bodyPr/>
          <a:lstStyle/>
          <a:p>
            <a:r>
              <a:rPr lang="en-US" noProof="0"/>
              <a:t>June, 2026</a:t>
            </a:r>
            <a:endParaRPr lang="en-US" noProof="0" dirty="0"/>
          </a:p>
        </p:txBody>
      </p:sp>
      <p:sp>
        <p:nvSpPr>
          <p:cNvPr id="5" name="Footer Placeholder 4"/>
          <p:cNvSpPr>
            <a:spLocks noGrp="1"/>
          </p:cNvSpPr>
          <p:nvPr>
            <p:ph type="ftr" sz="quarter" idx="11"/>
          </p:nvPr>
        </p:nvSpPr>
        <p:spPr/>
        <p:txBody>
          <a:bodyPr/>
          <a:lstStyle/>
          <a:p>
            <a:r>
              <a:rPr lang="en-US" noProof="0"/>
              <a:t>ALV – June Roadshow 2026</a:t>
            </a:r>
            <a:endParaRPr lang="en-US" noProof="0" dirty="0"/>
          </a:p>
        </p:txBody>
      </p:sp>
      <p:sp>
        <p:nvSpPr>
          <p:cNvPr id="6" name="Slide Number Placeholder 5"/>
          <p:cNvSpPr>
            <a:spLocks noGrp="1"/>
          </p:cNvSpPr>
          <p:nvPr>
            <p:ph type="sldNum" sz="quarter" idx="12"/>
          </p:nvPr>
        </p:nvSpPr>
        <p:spPr/>
        <p:txBody>
          <a:bodyPr/>
          <a:lstStyle/>
          <a:p>
            <a:fld id="{7E74F4B1-9ADB-4B50-83D6-797B7B30BEA4}" type="slidenum">
              <a:rPr lang="en-US" noProof="0" smtClean="0"/>
              <a:pPr/>
              <a:t>‹#›</a:t>
            </a:fld>
            <a:endParaRPr lang="en-US" noProof="0" dirty="0"/>
          </a:p>
        </p:txBody>
      </p:sp>
      <p:sp>
        <p:nvSpPr>
          <p:cNvPr id="13" name="Text Placeholder 12">
            <a:extLst>
              <a:ext uri="{FF2B5EF4-FFF2-40B4-BE49-F238E27FC236}">
                <a16:creationId xmlns:a16="http://schemas.microsoft.com/office/drawing/2014/main" id="{341C393D-BEB6-3D1C-A864-BDCEB8693846}"/>
              </a:ext>
            </a:extLst>
          </p:cNvPr>
          <p:cNvSpPr>
            <a:spLocks noGrp="1"/>
          </p:cNvSpPr>
          <p:nvPr>
            <p:ph type="body" sz="quarter" idx="17"/>
          </p:nvPr>
        </p:nvSpPr>
        <p:spPr>
          <a:xfrm>
            <a:off x="550863" y="4351803"/>
            <a:ext cx="4362828" cy="1231900"/>
          </a:xfrm>
        </p:spPr>
        <p:txBody>
          <a:bodyPr/>
          <a:lstStyle>
            <a:lvl1pPr marL="0" indent="0">
              <a:spcBef>
                <a:spcPts val="600"/>
              </a:spcBef>
              <a:spcAft>
                <a:spcPts val="0"/>
              </a:spcAft>
              <a:buNone/>
              <a:defRPr sz="1600">
                <a:solidFill>
                  <a:schemeClr val="bg1"/>
                </a:solidFill>
              </a:defRPr>
            </a:lvl1pPr>
            <a:lvl2pPr marL="177800" indent="-177800">
              <a:spcBef>
                <a:spcPts val="600"/>
              </a:spcBef>
              <a:spcAft>
                <a:spcPts val="0"/>
              </a:spcAft>
              <a:buClrTx/>
              <a:buFont typeface="Wingdings" panose="05000000000000000000" pitchFamily="2" charset="2"/>
              <a:buChar char="§"/>
              <a:defRPr sz="1600">
                <a:solidFill>
                  <a:schemeClr val="bg1"/>
                </a:solidFill>
              </a:defRPr>
            </a:lvl2pPr>
            <a:lvl3pPr marL="700200" indent="0">
              <a:buNone/>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edit Master text styles</a:t>
            </a:r>
          </a:p>
          <a:p>
            <a:pPr lvl="1"/>
            <a:r>
              <a:rPr lang="en-US"/>
              <a:t>Second level</a:t>
            </a:r>
          </a:p>
        </p:txBody>
      </p:sp>
      <p:sp>
        <p:nvSpPr>
          <p:cNvPr id="16" name="Text Placeholder 12">
            <a:extLst>
              <a:ext uri="{FF2B5EF4-FFF2-40B4-BE49-F238E27FC236}">
                <a16:creationId xmlns:a16="http://schemas.microsoft.com/office/drawing/2014/main" id="{0934EFAF-532E-FCFE-C051-B256247F3851}"/>
              </a:ext>
            </a:extLst>
          </p:cNvPr>
          <p:cNvSpPr>
            <a:spLocks noGrp="1"/>
          </p:cNvSpPr>
          <p:nvPr>
            <p:ph type="body" sz="quarter" idx="18"/>
          </p:nvPr>
        </p:nvSpPr>
        <p:spPr>
          <a:xfrm>
            <a:off x="6672262" y="657224"/>
            <a:ext cx="4968875" cy="4916261"/>
          </a:xfrm>
        </p:spPr>
        <p:txBody>
          <a:bodyPr anchor="ctr" anchorCtr="0"/>
          <a:lstStyle>
            <a:lvl1pPr marL="0" indent="0">
              <a:spcBef>
                <a:spcPts val="600"/>
              </a:spcBef>
              <a:spcAft>
                <a:spcPts val="0"/>
              </a:spcAft>
              <a:buNone/>
              <a:defRPr sz="1600">
                <a:solidFill>
                  <a:schemeClr val="tx2"/>
                </a:solidFill>
              </a:defRPr>
            </a:lvl1pPr>
            <a:lvl2pPr marL="177800" indent="-177800">
              <a:spcBef>
                <a:spcPts val="600"/>
              </a:spcBef>
              <a:spcAft>
                <a:spcPts val="0"/>
              </a:spcAft>
              <a:buClr>
                <a:schemeClr val="accent1"/>
              </a:buClr>
              <a:buFont typeface="Wingdings" panose="05000000000000000000" pitchFamily="2" charset="2"/>
              <a:buChar char="§"/>
              <a:defRPr sz="1600">
                <a:solidFill>
                  <a:schemeClr val="tx2"/>
                </a:solidFill>
              </a:defRPr>
            </a:lvl2pPr>
            <a:lvl3pPr marL="700200" indent="0">
              <a:buNone/>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693325782"/>
      </p:ext>
    </p:extLst>
  </p:cSld>
  <p:clrMapOvr>
    <a:masterClrMapping/>
  </p:clrMapOvr>
  <p:extLst>
    <p:ext uri="{DCECCB84-F9BA-43D5-87BE-67443E8EF086}">
      <p15:sldGuideLst xmlns:p15="http://schemas.microsoft.com/office/powerpoint/2012/main">
        <p15:guide id="1" pos="4203">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Half image right - White bar">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FCBEB2F4-B8B1-EE22-4348-82731D38118F}"/>
              </a:ext>
            </a:extLst>
          </p:cNvPr>
          <p:cNvSpPr/>
          <p:nvPr/>
        </p:nvSpPr>
        <p:spPr>
          <a:xfrm>
            <a:off x="6646863" y="3907059"/>
            <a:ext cx="1920240" cy="136445"/>
          </a:xfrm>
          <a:custGeom>
            <a:avLst/>
            <a:gdLst>
              <a:gd name="connsiteX0" fmla="*/ 0 w 1920240"/>
              <a:gd name="connsiteY0" fmla="*/ 0 h 136445"/>
              <a:gd name="connsiteX1" fmla="*/ 1920240 w 1920240"/>
              <a:gd name="connsiteY1" fmla="*/ 0 h 136445"/>
              <a:gd name="connsiteX2" fmla="*/ 1920240 w 1920240"/>
              <a:gd name="connsiteY2" fmla="*/ 136445 h 136445"/>
              <a:gd name="connsiteX3" fmla="*/ 0 w 1920240"/>
              <a:gd name="connsiteY3" fmla="*/ 136445 h 136445"/>
            </a:gdLst>
            <a:ahLst/>
            <a:cxnLst>
              <a:cxn ang="0">
                <a:pos x="connsiteX0" y="connsiteY0"/>
              </a:cxn>
              <a:cxn ang="0">
                <a:pos x="connsiteX1" y="connsiteY1"/>
              </a:cxn>
              <a:cxn ang="0">
                <a:pos x="connsiteX2" y="connsiteY2"/>
              </a:cxn>
              <a:cxn ang="0">
                <a:pos x="connsiteX3" y="connsiteY3"/>
              </a:cxn>
            </a:cxnLst>
            <a:rect l="l" t="t" r="r" b="b"/>
            <a:pathLst>
              <a:path w="1920240" h="136445">
                <a:moveTo>
                  <a:pt x="0" y="0"/>
                </a:moveTo>
                <a:lnTo>
                  <a:pt x="1920240" y="0"/>
                </a:lnTo>
                <a:lnTo>
                  <a:pt x="1920240" y="136445"/>
                </a:lnTo>
                <a:lnTo>
                  <a:pt x="0" y="136445"/>
                </a:lnTo>
                <a:close/>
              </a:path>
            </a:pathLst>
          </a:cu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endParaRPr lang="sv-SE" sz="2000" dirty="0" err="1">
              <a:solidFill>
                <a:schemeClr val="bg1"/>
              </a:solidFill>
            </a:endParaRPr>
          </a:p>
        </p:txBody>
      </p:sp>
      <p:sp>
        <p:nvSpPr>
          <p:cNvPr id="9" name="Picture Placeholder 8">
            <a:extLst>
              <a:ext uri="{FF2B5EF4-FFF2-40B4-BE49-F238E27FC236}">
                <a16:creationId xmlns:a16="http://schemas.microsoft.com/office/drawing/2014/main" id="{AC2B6275-37C0-DF6E-B088-D8BB8A2198C5}"/>
              </a:ext>
            </a:extLst>
          </p:cNvPr>
          <p:cNvSpPr>
            <a:spLocks noGrp="1"/>
          </p:cNvSpPr>
          <p:nvPr>
            <p:ph type="pic" sz="quarter" idx="13"/>
          </p:nvPr>
        </p:nvSpPr>
        <p:spPr>
          <a:xfrm>
            <a:off x="6096000" y="0"/>
            <a:ext cx="6096000" cy="5913438"/>
          </a:xfrm>
          <a:custGeom>
            <a:avLst/>
            <a:gdLst>
              <a:gd name="connsiteX0" fmla="*/ 550863 w 6096000"/>
              <a:gd name="connsiteY0" fmla="*/ 3907058 h 5913438"/>
              <a:gd name="connsiteX1" fmla="*/ 550863 w 6096000"/>
              <a:gd name="connsiteY1" fmla="*/ 4043503 h 5913438"/>
              <a:gd name="connsiteX2" fmla="*/ 2471103 w 6096000"/>
              <a:gd name="connsiteY2" fmla="*/ 4043503 h 5913438"/>
              <a:gd name="connsiteX3" fmla="*/ 2471103 w 6096000"/>
              <a:gd name="connsiteY3" fmla="*/ 3907058 h 5913438"/>
              <a:gd name="connsiteX4" fmla="*/ 0 w 6096000"/>
              <a:gd name="connsiteY4" fmla="*/ 0 h 5913438"/>
              <a:gd name="connsiteX5" fmla="*/ 6096000 w 6096000"/>
              <a:gd name="connsiteY5" fmla="*/ 0 h 5913438"/>
              <a:gd name="connsiteX6" fmla="*/ 6096000 w 6096000"/>
              <a:gd name="connsiteY6" fmla="*/ 5913438 h 5913438"/>
              <a:gd name="connsiteX7" fmla="*/ 0 w 6096000"/>
              <a:gd name="connsiteY7" fmla="*/ 5913438 h 5913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0" h="5913438">
                <a:moveTo>
                  <a:pt x="550863" y="3907058"/>
                </a:moveTo>
                <a:lnTo>
                  <a:pt x="550863" y="4043503"/>
                </a:lnTo>
                <a:lnTo>
                  <a:pt x="2471103" y="4043503"/>
                </a:lnTo>
                <a:lnTo>
                  <a:pt x="2471103" y="3907058"/>
                </a:lnTo>
                <a:close/>
                <a:moveTo>
                  <a:pt x="0" y="0"/>
                </a:moveTo>
                <a:lnTo>
                  <a:pt x="6096000" y="0"/>
                </a:lnTo>
                <a:lnTo>
                  <a:pt x="6096000" y="5913438"/>
                </a:lnTo>
                <a:lnTo>
                  <a:pt x="0" y="5913438"/>
                </a:lnTo>
                <a:close/>
              </a:path>
            </a:pathLst>
          </a:custGeom>
          <a:solidFill>
            <a:schemeClr val="bg1">
              <a:lumMod val="65000"/>
            </a:schemeClr>
          </a:solidFill>
        </p:spPr>
        <p:txBody>
          <a:bodyPr wrap="square" lIns="0" tIns="0" bIns="756000" anchor="ctr" anchorCtr="0">
            <a:noAutofit/>
          </a:bodyPr>
          <a:lstStyle>
            <a:lvl1pPr marL="0" indent="0" algn="ctr">
              <a:buNone/>
              <a:defRPr sz="1400" i="1">
                <a:solidFill>
                  <a:schemeClr val="bg1"/>
                </a:solidFill>
              </a:defRPr>
            </a:lvl1pPr>
          </a:lstStyle>
          <a:p>
            <a:r>
              <a:rPr lang="en-US"/>
              <a:t>Click icon to add picture</a:t>
            </a:r>
            <a:endParaRPr lang="sv-SE" dirty="0"/>
          </a:p>
        </p:txBody>
      </p:sp>
      <p:sp>
        <p:nvSpPr>
          <p:cNvPr id="2" name="Title 1"/>
          <p:cNvSpPr>
            <a:spLocks noGrp="1"/>
          </p:cNvSpPr>
          <p:nvPr>
            <p:ph type="title"/>
          </p:nvPr>
        </p:nvSpPr>
        <p:spPr>
          <a:xfrm>
            <a:off x="6646862" y="3348327"/>
            <a:ext cx="4392613" cy="360099"/>
          </a:xfrm>
        </p:spPr>
        <p:txBody>
          <a:bodyPr wrap="square" lIns="0" tIns="0" rIns="0" bIns="0" anchor="b" anchorCtr="0">
            <a:spAutoFit/>
          </a:bodyPr>
          <a:lstStyle>
            <a:lvl1pPr>
              <a:defRPr sz="2600" b="0">
                <a:solidFill>
                  <a:schemeClr val="bg1"/>
                </a:solidFill>
              </a:defRPr>
            </a:lvl1pPr>
          </a:lstStyle>
          <a:p>
            <a:r>
              <a:rPr lang="en-US" noProof="0"/>
              <a:t>Click to edit Master title style</a:t>
            </a:r>
            <a:endParaRPr lang="en-US" noProof="0" dirty="0"/>
          </a:p>
        </p:txBody>
      </p:sp>
      <p:sp>
        <p:nvSpPr>
          <p:cNvPr id="4" name="Date Placeholder 3"/>
          <p:cNvSpPr>
            <a:spLocks noGrp="1"/>
          </p:cNvSpPr>
          <p:nvPr>
            <p:ph type="dt" sz="half" idx="10"/>
          </p:nvPr>
        </p:nvSpPr>
        <p:spPr/>
        <p:txBody>
          <a:bodyPr/>
          <a:lstStyle/>
          <a:p>
            <a:r>
              <a:rPr lang="en-US" noProof="0"/>
              <a:t>June, 2026</a:t>
            </a:r>
            <a:endParaRPr lang="en-US" noProof="0" dirty="0"/>
          </a:p>
        </p:txBody>
      </p:sp>
      <p:sp>
        <p:nvSpPr>
          <p:cNvPr id="5" name="Footer Placeholder 4"/>
          <p:cNvSpPr>
            <a:spLocks noGrp="1"/>
          </p:cNvSpPr>
          <p:nvPr>
            <p:ph type="ftr" sz="quarter" idx="11"/>
          </p:nvPr>
        </p:nvSpPr>
        <p:spPr/>
        <p:txBody>
          <a:bodyPr/>
          <a:lstStyle/>
          <a:p>
            <a:r>
              <a:rPr lang="en-US" noProof="0"/>
              <a:t>ALV – June Roadshow 2026</a:t>
            </a:r>
            <a:endParaRPr lang="en-US" noProof="0" dirty="0"/>
          </a:p>
        </p:txBody>
      </p:sp>
      <p:sp>
        <p:nvSpPr>
          <p:cNvPr id="6" name="Slide Number Placeholder 5"/>
          <p:cNvSpPr>
            <a:spLocks noGrp="1"/>
          </p:cNvSpPr>
          <p:nvPr>
            <p:ph type="sldNum" sz="quarter" idx="12"/>
          </p:nvPr>
        </p:nvSpPr>
        <p:spPr/>
        <p:txBody>
          <a:bodyPr/>
          <a:lstStyle/>
          <a:p>
            <a:fld id="{7E74F4B1-9ADB-4B50-83D6-797B7B30BEA4}" type="slidenum">
              <a:rPr lang="en-US" noProof="0" smtClean="0"/>
              <a:pPr/>
              <a:t>‹#›</a:t>
            </a:fld>
            <a:endParaRPr lang="en-US" noProof="0" dirty="0"/>
          </a:p>
        </p:txBody>
      </p:sp>
      <p:sp>
        <p:nvSpPr>
          <p:cNvPr id="13" name="Text Placeholder 12">
            <a:extLst>
              <a:ext uri="{FF2B5EF4-FFF2-40B4-BE49-F238E27FC236}">
                <a16:creationId xmlns:a16="http://schemas.microsoft.com/office/drawing/2014/main" id="{341C393D-BEB6-3D1C-A864-BDCEB8693846}"/>
              </a:ext>
            </a:extLst>
          </p:cNvPr>
          <p:cNvSpPr>
            <a:spLocks noGrp="1"/>
          </p:cNvSpPr>
          <p:nvPr>
            <p:ph type="body" sz="quarter" idx="17"/>
          </p:nvPr>
        </p:nvSpPr>
        <p:spPr>
          <a:xfrm>
            <a:off x="6646863" y="4351803"/>
            <a:ext cx="4362828" cy="1231900"/>
          </a:xfrm>
        </p:spPr>
        <p:txBody>
          <a:bodyPr/>
          <a:lstStyle>
            <a:lvl1pPr marL="0" indent="0">
              <a:spcBef>
                <a:spcPts val="600"/>
              </a:spcBef>
              <a:spcAft>
                <a:spcPts val="0"/>
              </a:spcAft>
              <a:buNone/>
              <a:defRPr sz="1600">
                <a:solidFill>
                  <a:schemeClr val="bg1"/>
                </a:solidFill>
              </a:defRPr>
            </a:lvl1pPr>
            <a:lvl2pPr marL="177800" indent="-177800">
              <a:spcBef>
                <a:spcPts val="600"/>
              </a:spcBef>
              <a:spcAft>
                <a:spcPts val="0"/>
              </a:spcAft>
              <a:buClrTx/>
              <a:buFont typeface="Wingdings" panose="05000000000000000000" pitchFamily="2" charset="2"/>
              <a:buChar char="§"/>
              <a:defRPr sz="1600">
                <a:solidFill>
                  <a:schemeClr val="bg1"/>
                </a:solidFill>
              </a:defRPr>
            </a:lvl2pPr>
            <a:lvl3pPr marL="700200" indent="0">
              <a:buNone/>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edit Master text styles</a:t>
            </a:r>
          </a:p>
          <a:p>
            <a:pPr lvl="1"/>
            <a:r>
              <a:rPr lang="en-US"/>
              <a:t>Second level</a:t>
            </a:r>
          </a:p>
        </p:txBody>
      </p:sp>
      <p:sp>
        <p:nvSpPr>
          <p:cNvPr id="16" name="Text Placeholder 12">
            <a:extLst>
              <a:ext uri="{FF2B5EF4-FFF2-40B4-BE49-F238E27FC236}">
                <a16:creationId xmlns:a16="http://schemas.microsoft.com/office/drawing/2014/main" id="{0934EFAF-532E-FCFE-C051-B256247F3851}"/>
              </a:ext>
            </a:extLst>
          </p:cNvPr>
          <p:cNvSpPr>
            <a:spLocks noGrp="1"/>
          </p:cNvSpPr>
          <p:nvPr>
            <p:ph type="body" sz="quarter" idx="18"/>
          </p:nvPr>
        </p:nvSpPr>
        <p:spPr>
          <a:xfrm>
            <a:off x="550862" y="657224"/>
            <a:ext cx="4968875" cy="4916261"/>
          </a:xfrm>
        </p:spPr>
        <p:txBody>
          <a:bodyPr anchor="ctr" anchorCtr="0"/>
          <a:lstStyle>
            <a:lvl1pPr marL="0" indent="0">
              <a:spcBef>
                <a:spcPts val="600"/>
              </a:spcBef>
              <a:spcAft>
                <a:spcPts val="0"/>
              </a:spcAft>
              <a:buNone/>
              <a:defRPr sz="1600">
                <a:solidFill>
                  <a:schemeClr val="tx2"/>
                </a:solidFill>
              </a:defRPr>
            </a:lvl1pPr>
            <a:lvl2pPr marL="177800" indent="-177800">
              <a:spcBef>
                <a:spcPts val="600"/>
              </a:spcBef>
              <a:spcAft>
                <a:spcPts val="0"/>
              </a:spcAft>
              <a:buClr>
                <a:schemeClr val="accent1"/>
              </a:buClr>
              <a:buFont typeface="Wingdings" panose="05000000000000000000" pitchFamily="2" charset="2"/>
              <a:buChar char="§"/>
              <a:defRPr sz="1600">
                <a:solidFill>
                  <a:schemeClr val="tx2"/>
                </a:solidFill>
              </a:defRPr>
            </a:lvl2pPr>
            <a:lvl3pPr marL="700200" indent="0">
              <a:buNone/>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614815767"/>
      </p:ext>
    </p:extLst>
  </p:cSld>
  <p:clrMapOvr>
    <a:masterClrMapping/>
  </p:clrMapOvr>
  <p:extLst>
    <p:ext uri="{DCECCB84-F9BA-43D5-87BE-67443E8EF086}">
      <p15:sldGuideLst xmlns:p15="http://schemas.microsoft.com/office/powerpoint/2012/main">
        <p15:guide id="1" pos="3477">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Half image right - Blue bar">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FCBEB2F4-B8B1-EE22-4348-82731D38118F}"/>
              </a:ext>
            </a:extLst>
          </p:cNvPr>
          <p:cNvSpPr/>
          <p:nvPr/>
        </p:nvSpPr>
        <p:spPr>
          <a:xfrm>
            <a:off x="6646863" y="3907059"/>
            <a:ext cx="1920240" cy="136445"/>
          </a:xfrm>
          <a:custGeom>
            <a:avLst/>
            <a:gdLst>
              <a:gd name="connsiteX0" fmla="*/ 0 w 1920240"/>
              <a:gd name="connsiteY0" fmla="*/ 0 h 136445"/>
              <a:gd name="connsiteX1" fmla="*/ 1920240 w 1920240"/>
              <a:gd name="connsiteY1" fmla="*/ 0 h 136445"/>
              <a:gd name="connsiteX2" fmla="*/ 1920240 w 1920240"/>
              <a:gd name="connsiteY2" fmla="*/ 136445 h 136445"/>
              <a:gd name="connsiteX3" fmla="*/ 0 w 1920240"/>
              <a:gd name="connsiteY3" fmla="*/ 136445 h 136445"/>
            </a:gdLst>
            <a:ahLst/>
            <a:cxnLst>
              <a:cxn ang="0">
                <a:pos x="connsiteX0" y="connsiteY0"/>
              </a:cxn>
              <a:cxn ang="0">
                <a:pos x="connsiteX1" y="connsiteY1"/>
              </a:cxn>
              <a:cxn ang="0">
                <a:pos x="connsiteX2" y="connsiteY2"/>
              </a:cxn>
              <a:cxn ang="0">
                <a:pos x="connsiteX3" y="connsiteY3"/>
              </a:cxn>
            </a:cxnLst>
            <a:rect l="l" t="t" r="r" b="b"/>
            <a:pathLst>
              <a:path w="1920240" h="136445">
                <a:moveTo>
                  <a:pt x="0" y="0"/>
                </a:moveTo>
                <a:lnTo>
                  <a:pt x="1920240" y="0"/>
                </a:lnTo>
                <a:lnTo>
                  <a:pt x="1920240" y="136445"/>
                </a:lnTo>
                <a:lnTo>
                  <a:pt x="0" y="136445"/>
                </a:lnTo>
                <a:close/>
              </a:path>
            </a:pathLst>
          </a:custGeom>
          <a:solidFill>
            <a:schemeClr val="accent2"/>
          </a:solidFill>
          <a:ln w="31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endParaRPr lang="sv-SE" sz="2000" dirty="0" err="1">
              <a:solidFill>
                <a:schemeClr val="bg1"/>
              </a:solidFill>
            </a:endParaRPr>
          </a:p>
        </p:txBody>
      </p:sp>
      <p:sp>
        <p:nvSpPr>
          <p:cNvPr id="9" name="Picture Placeholder 8">
            <a:extLst>
              <a:ext uri="{FF2B5EF4-FFF2-40B4-BE49-F238E27FC236}">
                <a16:creationId xmlns:a16="http://schemas.microsoft.com/office/drawing/2014/main" id="{AC2B6275-37C0-DF6E-B088-D8BB8A2198C5}"/>
              </a:ext>
            </a:extLst>
          </p:cNvPr>
          <p:cNvSpPr>
            <a:spLocks noGrp="1"/>
          </p:cNvSpPr>
          <p:nvPr>
            <p:ph type="pic" sz="quarter" idx="13"/>
          </p:nvPr>
        </p:nvSpPr>
        <p:spPr>
          <a:xfrm>
            <a:off x="6096000" y="0"/>
            <a:ext cx="6096000" cy="5913438"/>
          </a:xfrm>
          <a:custGeom>
            <a:avLst/>
            <a:gdLst>
              <a:gd name="connsiteX0" fmla="*/ 550863 w 6096000"/>
              <a:gd name="connsiteY0" fmla="*/ 3907058 h 5913438"/>
              <a:gd name="connsiteX1" fmla="*/ 550863 w 6096000"/>
              <a:gd name="connsiteY1" fmla="*/ 4043503 h 5913438"/>
              <a:gd name="connsiteX2" fmla="*/ 2471103 w 6096000"/>
              <a:gd name="connsiteY2" fmla="*/ 4043503 h 5913438"/>
              <a:gd name="connsiteX3" fmla="*/ 2471103 w 6096000"/>
              <a:gd name="connsiteY3" fmla="*/ 3907058 h 5913438"/>
              <a:gd name="connsiteX4" fmla="*/ 0 w 6096000"/>
              <a:gd name="connsiteY4" fmla="*/ 0 h 5913438"/>
              <a:gd name="connsiteX5" fmla="*/ 6096000 w 6096000"/>
              <a:gd name="connsiteY5" fmla="*/ 0 h 5913438"/>
              <a:gd name="connsiteX6" fmla="*/ 6096000 w 6096000"/>
              <a:gd name="connsiteY6" fmla="*/ 5913438 h 5913438"/>
              <a:gd name="connsiteX7" fmla="*/ 0 w 6096000"/>
              <a:gd name="connsiteY7" fmla="*/ 5913438 h 5913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0" h="5913438">
                <a:moveTo>
                  <a:pt x="550863" y="3907058"/>
                </a:moveTo>
                <a:lnTo>
                  <a:pt x="550863" y="4043503"/>
                </a:lnTo>
                <a:lnTo>
                  <a:pt x="2471103" y="4043503"/>
                </a:lnTo>
                <a:lnTo>
                  <a:pt x="2471103" y="3907058"/>
                </a:lnTo>
                <a:close/>
                <a:moveTo>
                  <a:pt x="0" y="0"/>
                </a:moveTo>
                <a:lnTo>
                  <a:pt x="6096000" y="0"/>
                </a:lnTo>
                <a:lnTo>
                  <a:pt x="6096000" y="5913438"/>
                </a:lnTo>
                <a:lnTo>
                  <a:pt x="0" y="5913438"/>
                </a:lnTo>
                <a:close/>
              </a:path>
            </a:pathLst>
          </a:custGeom>
          <a:solidFill>
            <a:schemeClr val="bg1">
              <a:lumMod val="65000"/>
            </a:schemeClr>
          </a:solidFill>
        </p:spPr>
        <p:txBody>
          <a:bodyPr wrap="square" lIns="0" tIns="0" bIns="756000" anchor="ctr" anchorCtr="0">
            <a:noAutofit/>
          </a:bodyPr>
          <a:lstStyle>
            <a:lvl1pPr marL="0" indent="0" algn="ctr">
              <a:buNone/>
              <a:defRPr sz="1400" i="1">
                <a:solidFill>
                  <a:schemeClr val="bg1"/>
                </a:solidFill>
              </a:defRPr>
            </a:lvl1pPr>
          </a:lstStyle>
          <a:p>
            <a:r>
              <a:rPr lang="en-US"/>
              <a:t>Click icon to add picture</a:t>
            </a:r>
            <a:endParaRPr lang="sv-SE" dirty="0"/>
          </a:p>
        </p:txBody>
      </p:sp>
      <p:sp>
        <p:nvSpPr>
          <p:cNvPr id="2" name="Title 1"/>
          <p:cNvSpPr>
            <a:spLocks noGrp="1"/>
          </p:cNvSpPr>
          <p:nvPr>
            <p:ph type="title"/>
          </p:nvPr>
        </p:nvSpPr>
        <p:spPr>
          <a:xfrm>
            <a:off x="6646862" y="3348327"/>
            <a:ext cx="4392613" cy="360099"/>
          </a:xfrm>
        </p:spPr>
        <p:txBody>
          <a:bodyPr wrap="square" lIns="0" tIns="0" rIns="0" bIns="0" anchor="b" anchorCtr="0">
            <a:spAutoFit/>
          </a:bodyPr>
          <a:lstStyle>
            <a:lvl1pPr>
              <a:defRPr sz="2600" b="0">
                <a:solidFill>
                  <a:schemeClr val="bg1"/>
                </a:solidFill>
              </a:defRPr>
            </a:lvl1pPr>
          </a:lstStyle>
          <a:p>
            <a:r>
              <a:rPr lang="en-US" noProof="0"/>
              <a:t>Click to edit Master title style</a:t>
            </a:r>
            <a:endParaRPr lang="en-US" noProof="0" dirty="0"/>
          </a:p>
        </p:txBody>
      </p:sp>
      <p:sp>
        <p:nvSpPr>
          <p:cNvPr id="4" name="Date Placeholder 3"/>
          <p:cNvSpPr>
            <a:spLocks noGrp="1"/>
          </p:cNvSpPr>
          <p:nvPr>
            <p:ph type="dt" sz="half" idx="10"/>
          </p:nvPr>
        </p:nvSpPr>
        <p:spPr/>
        <p:txBody>
          <a:bodyPr/>
          <a:lstStyle/>
          <a:p>
            <a:r>
              <a:rPr lang="en-US" noProof="0"/>
              <a:t>June, 2026</a:t>
            </a:r>
            <a:endParaRPr lang="en-US" noProof="0" dirty="0"/>
          </a:p>
        </p:txBody>
      </p:sp>
      <p:sp>
        <p:nvSpPr>
          <p:cNvPr id="5" name="Footer Placeholder 4"/>
          <p:cNvSpPr>
            <a:spLocks noGrp="1"/>
          </p:cNvSpPr>
          <p:nvPr>
            <p:ph type="ftr" sz="quarter" idx="11"/>
          </p:nvPr>
        </p:nvSpPr>
        <p:spPr/>
        <p:txBody>
          <a:bodyPr/>
          <a:lstStyle/>
          <a:p>
            <a:r>
              <a:rPr lang="en-US" noProof="0"/>
              <a:t>ALV – June Roadshow 2026</a:t>
            </a:r>
            <a:endParaRPr lang="en-US" noProof="0" dirty="0"/>
          </a:p>
        </p:txBody>
      </p:sp>
      <p:sp>
        <p:nvSpPr>
          <p:cNvPr id="6" name="Slide Number Placeholder 5"/>
          <p:cNvSpPr>
            <a:spLocks noGrp="1"/>
          </p:cNvSpPr>
          <p:nvPr>
            <p:ph type="sldNum" sz="quarter" idx="12"/>
          </p:nvPr>
        </p:nvSpPr>
        <p:spPr/>
        <p:txBody>
          <a:bodyPr/>
          <a:lstStyle/>
          <a:p>
            <a:fld id="{7E74F4B1-9ADB-4B50-83D6-797B7B30BEA4}" type="slidenum">
              <a:rPr lang="en-US" noProof="0" smtClean="0"/>
              <a:pPr/>
              <a:t>‹#›</a:t>
            </a:fld>
            <a:endParaRPr lang="en-US" noProof="0" dirty="0"/>
          </a:p>
        </p:txBody>
      </p:sp>
      <p:sp>
        <p:nvSpPr>
          <p:cNvPr id="13" name="Text Placeholder 12">
            <a:extLst>
              <a:ext uri="{FF2B5EF4-FFF2-40B4-BE49-F238E27FC236}">
                <a16:creationId xmlns:a16="http://schemas.microsoft.com/office/drawing/2014/main" id="{341C393D-BEB6-3D1C-A864-BDCEB8693846}"/>
              </a:ext>
            </a:extLst>
          </p:cNvPr>
          <p:cNvSpPr>
            <a:spLocks noGrp="1"/>
          </p:cNvSpPr>
          <p:nvPr>
            <p:ph type="body" sz="quarter" idx="17"/>
          </p:nvPr>
        </p:nvSpPr>
        <p:spPr>
          <a:xfrm>
            <a:off x="6646863" y="4351803"/>
            <a:ext cx="4362828" cy="1231900"/>
          </a:xfrm>
        </p:spPr>
        <p:txBody>
          <a:bodyPr/>
          <a:lstStyle>
            <a:lvl1pPr marL="0" indent="0">
              <a:spcBef>
                <a:spcPts val="600"/>
              </a:spcBef>
              <a:spcAft>
                <a:spcPts val="0"/>
              </a:spcAft>
              <a:buNone/>
              <a:defRPr sz="1600">
                <a:solidFill>
                  <a:schemeClr val="bg1"/>
                </a:solidFill>
              </a:defRPr>
            </a:lvl1pPr>
            <a:lvl2pPr marL="177800" indent="-177800">
              <a:spcBef>
                <a:spcPts val="600"/>
              </a:spcBef>
              <a:spcAft>
                <a:spcPts val="0"/>
              </a:spcAft>
              <a:buClrTx/>
              <a:buFont typeface="Wingdings" panose="05000000000000000000" pitchFamily="2" charset="2"/>
              <a:buChar char="§"/>
              <a:defRPr sz="1600">
                <a:solidFill>
                  <a:schemeClr val="bg1"/>
                </a:solidFill>
              </a:defRPr>
            </a:lvl2pPr>
            <a:lvl3pPr marL="700200" indent="0">
              <a:buNone/>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edit Master text styles</a:t>
            </a:r>
          </a:p>
          <a:p>
            <a:pPr lvl="1"/>
            <a:r>
              <a:rPr lang="en-US"/>
              <a:t>Second level</a:t>
            </a:r>
          </a:p>
        </p:txBody>
      </p:sp>
      <p:sp>
        <p:nvSpPr>
          <p:cNvPr id="16" name="Text Placeholder 12">
            <a:extLst>
              <a:ext uri="{FF2B5EF4-FFF2-40B4-BE49-F238E27FC236}">
                <a16:creationId xmlns:a16="http://schemas.microsoft.com/office/drawing/2014/main" id="{0934EFAF-532E-FCFE-C051-B256247F3851}"/>
              </a:ext>
            </a:extLst>
          </p:cNvPr>
          <p:cNvSpPr>
            <a:spLocks noGrp="1"/>
          </p:cNvSpPr>
          <p:nvPr>
            <p:ph type="body" sz="quarter" idx="18"/>
          </p:nvPr>
        </p:nvSpPr>
        <p:spPr>
          <a:xfrm>
            <a:off x="550862" y="657224"/>
            <a:ext cx="4968875" cy="4916261"/>
          </a:xfrm>
        </p:spPr>
        <p:txBody>
          <a:bodyPr anchor="ctr" anchorCtr="0"/>
          <a:lstStyle>
            <a:lvl1pPr marL="0" indent="0">
              <a:spcBef>
                <a:spcPts val="600"/>
              </a:spcBef>
              <a:spcAft>
                <a:spcPts val="0"/>
              </a:spcAft>
              <a:buNone/>
              <a:defRPr sz="1600">
                <a:solidFill>
                  <a:schemeClr val="tx2"/>
                </a:solidFill>
              </a:defRPr>
            </a:lvl1pPr>
            <a:lvl2pPr marL="177800" indent="-177800">
              <a:spcBef>
                <a:spcPts val="600"/>
              </a:spcBef>
              <a:spcAft>
                <a:spcPts val="0"/>
              </a:spcAft>
              <a:buClr>
                <a:schemeClr val="accent1"/>
              </a:buClr>
              <a:buFont typeface="Wingdings" panose="05000000000000000000" pitchFamily="2" charset="2"/>
              <a:buChar char="§"/>
              <a:defRPr sz="1600">
                <a:solidFill>
                  <a:schemeClr val="tx2"/>
                </a:solidFill>
              </a:defRPr>
            </a:lvl2pPr>
            <a:lvl3pPr marL="700200" indent="0">
              <a:buNone/>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4168417379"/>
      </p:ext>
    </p:extLst>
  </p:cSld>
  <p:clrMapOvr>
    <a:masterClrMapping/>
  </p:clrMapOvr>
  <p:extLst>
    <p:ext uri="{DCECCB84-F9BA-43D5-87BE-67443E8EF086}">
      <p15:sldGuideLst xmlns:p15="http://schemas.microsoft.com/office/powerpoint/2012/main">
        <p15:guide id="1" pos="3477">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Full picture - White bar">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3BFD85CB-12E8-5F9C-2E40-28653E47BEAF}"/>
              </a:ext>
            </a:extLst>
          </p:cNvPr>
          <p:cNvSpPr/>
          <p:nvPr/>
        </p:nvSpPr>
        <p:spPr>
          <a:xfrm>
            <a:off x="550862" y="1554387"/>
            <a:ext cx="1920240" cy="136445"/>
          </a:xfrm>
          <a:custGeom>
            <a:avLst/>
            <a:gdLst>
              <a:gd name="connsiteX0" fmla="*/ 0 w 1920240"/>
              <a:gd name="connsiteY0" fmla="*/ 0 h 136445"/>
              <a:gd name="connsiteX1" fmla="*/ 1920240 w 1920240"/>
              <a:gd name="connsiteY1" fmla="*/ 0 h 136445"/>
              <a:gd name="connsiteX2" fmla="*/ 1920240 w 1920240"/>
              <a:gd name="connsiteY2" fmla="*/ 136445 h 136445"/>
              <a:gd name="connsiteX3" fmla="*/ 0 w 1920240"/>
              <a:gd name="connsiteY3" fmla="*/ 136445 h 136445"/>
            </a:gdLst>
            <a:ahLst/>
            <a:cxnLst>
              <a:cxn ang="0">
                <a:pos x="connsiteX0" y="connsiteY0"/>
              </a:cxn>
              <a:cxn ang="0">
                <a:pos x="connsiteX1" y="connsiteY1"/>
              </a:cxn>
              <a:cxn ang="0">
                <a:pos x="connsiteX2" y="connsiteY2"/>
              </a:cxn>
              <a:cxn ang="0">
                <a:pos x="connsiteX3" y="connsiteY3"/>
              </a:cxn>
            </a:cxnLst>
            <a:rect l="l" t="t" r="r" b="b"/>
            <a:pathLst>
              <a:path w="1920240" h="136445">
                <a:moveTo>
                  <a:pt x="0" y="0"/>
                </a:moveTo>
                <a:lnTo>
                  <a:pt x="1920240" y="0"/>
                </a:lnTo>
                <a:lnTo>
                  <a:pt x="1920240" y="136445"/>
                </a:lnTo>
                <a:lnTo>
                  <a:pt x="0" y="136445"/>
                </a:lnTo>
                <a:close/>
              </a:path>
            </a:pathLst>
          </a:custGeom>
          <a:solidFill>
            <a:schemeClr val="bg1"/>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endParaRPr lang="sv-SE" sz="2000" dirty="0" err="1">
              <a:solidFill>
                <a:schemeClr val="bg1"/>
              </a:solidFill>
            </a:endParaRPr>
          </a:p>
        </p:txBody>
      </p:sp>
      <p:sp>
        <p:nvSpPr>
          <p:cNvPr id="7" name="Picture Placeholder 6">
            <a:extLst>
              <a:ext uri="{FF2B5EF4-FFF2-40B4-BE49-F238E27FC236}">
                <a16:creationId xmlns:a16="http://schemas.microsoft.com/office/drawing/2014/main" id="{9658470C-0BB7-7419-D4B4-73ACC5310D90}"/>
              </a:ext>
            </a:extLst>
          </p:cNvPr>
          <p:cNvSpPr>
            <a:spLocks noGrp="1"/>
          </p:cNvSpPr>
          <p:nvPr>
            <p:ph type="pic" sz="quarter" idx="13"/>
          </p:nvPr>
        </p:nvSpPr>
        <p:spPr>
          <a:xfrm>
            <a:off x="0" y="0"/>
            <a:ext cx="12192000" cy="5913438"/>
          </a:xfrm>
          <a:custGeom>
            <a:avLst/>
            <a:gdLst>
              <a:gd name="connsiteX0" fmla="*/ 550863 w 12192000"/>
              <a:gd name="connsiteY0" fmla="*/ 1554511 h 5913438"/>
              <a:gd name="connsiteX1" fmla="*/ 550863 w 12192000"/>
              <a:gd name="connsiteY1" fmla="*/ 1690956 h 5913438"/>
              <a:gd name="connsiteX2" fmla="*/ 2471103 w 12192000"/>
              <a:gd name="connsiteY2" fmla="*/ 1690956 h 5913438"/>
              <a:gd name="connsiteX3" fmla="*/ 2471103 w 12192000"/>
              <a:gd name="connsiteY3" fmla="*/ 1554511 h 5913438"/>
              <a:gd name="connsiteX4" fmla="*/ 0 w 12192000"/>
              <a:gd name="connsiteY4" fmla="*/ 0 h 5913438"/>
              <a:gd name="connsiteX5" fmla="*/ 12192000 w 12192000"/>
              <a:gd name="connsiteY5" fmla="*/ 0 h 5913438"/>
              <a:gd name="connsiteX6" fmla="*/ 12192000 w 12192000"/>
              <a:gd name="connsiteY6" fmla="*/ 5913438 h 5913438"/>
              <a:gd name="connsiteX7" fmla="*/ 0 w 12192000"/>
              <a:gd name="connsiteY7" fmla="*/ 5913438 h 5913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913438">
                <a:moveTo>
                  <a:pt x="550863" y="1554511"/>
                </a:moveTo>
                <a:lnTo>
                  <a:pt x="550863" y="1690956"/>
                </a:lnTo>
                <a:lnTo>
                  <a:pt x="2471103" y="1690956"/>
                </a:lnTo>
                <a:lnTo>
                  <a:pt x="2471103" y="1554511"/>
                </a:lnTo>
                <a:close/>
                <a:moveTo>
                  <a:pt x="0" y="0"/>
                </a:moveTo>
                <a:lnTo>
                  <a:pt x="12192000" y="0"/>
                </a:lnTo>
                <a:lnTo>
                  <a:pt x="12192000" y="5913438"/>
                </a:lnTo>
                <a:lnTo>
                  <a:pt x="0" y="5913438"/>
                </a:lnTo>
                <a:close/>
              </a:path>
            </a:pathLst>
          </a:custGeom>
          <a:solidFill>
            <a:schemeClr val="bg1">
              <a:lumMod val="65000"/>
            </a:schemeClr>
          </a:solidFill>
        </p:spPr>
        <p:txBody>
          <a:bodyPr wrap="square" lIns="6732000" tIns="0" anchor="ctr" anchorCtr="0">
            <a:noAutofit/>
          </a:bodyPr>
          <a:lstStyle>
            <a:lvl1pPr marL="0" indent="0" algn="l">
              <a:buNone/>
              <a:defRPr sz="1400" i="1">
                <a:solidFill>
                  <a:schemeClr val="bg1"/>
                </a:solidFill>
              </a:defRPr>
            </a:lvl1pPr>
          </a:lstStyle>
          <a:p>
            <a:r>
              <a:rPr lang="en-US"/>
              <a:t>Click icon to add picture</a:t>
            </a:r>
            <a:endParaRPr lang="sv-SE" dirty="0"/>
          </a:p>
        </p:txBody>
      </p:sp>
      <p:sp>
        <p:nvSpPr>
          <p:cNvPr id="2" name="Title 1"/>
          <p:cNvSpPr>
            <a:spLocks noGrp="1"/>
          </p:cNvSpPr>
          <p:nvPr>
            <p:ph type="title"/>
          </p:nvPr>
        </p:nvSpPr>
        <p:spPr>
          <a:xfrm>
            <a:off x="550862" y="995780"/>
            <a:ext cx="4392613" cy="360099"/>
          </a:xfrm>
        </p:spPr>
        <p:txBody>
          <a:bodyPr wrap="square" lIns="0" tIns="0" rIns="0" bIns="0" anchor="b" anchorCtr="0">
            <a:noAutofit/>
          </a:bodyPr>
          <a:lstStyle>
            <a:lvl1pPr>
              <a:defRPr sz="2600" b="0">
                <a:solidFill>
                  <a:schemeClr val="bg1"/>
                </a:solidFill>
              </a:defRPr>
            </a:lvl1pPr>
          </a:lstStyle>
          <a:p>
            <a:r>
              <a:rPr lang="en-US" noProof="0"/>
              <a:t>Click to edit Master title style</a:t>
            </a:r>
            <a:endParaRPr lang="en-US" noProof="0" dirty="0"/>
          </a:p>
        </p:txBody>
      </p:sp>
      <p:sp>
        <p:nvSpPr>
          <p:cNvPr id="4" name="Date Placeholder 3"/>
          <p:cNvSpPr>
            <a:spLocks noGrp="1"/>
          </p:cNvSpPr>
          <p:nvPr>
            <p:ph type="dt" sz="half" idx="10"/>
          </p:nvPr>
        </p:nvSpPr>
        <p:spPr/>
        <p:txBody>
          <a:bodyPr/>
          <a:lstStyle/>
          <a:p>
            <a:r>
              <a:rPr lang="en-US" noProof="0"/>
              <a:t>June, 2026</a:t>
            </a:r>
            <a:endParaRPr lang="en-US" noProof="0" dirty="0"/>
          </a:p>
        </p:txBody>
      </p:sp>
      <p:sp>
        <p:nvSpPr>
          <p:cNvPr id="5" name="Footer Placeholder 4"/>
          <p:cNvSpPr>
            <a:spLocks noGrp="1"/>
          </p:cNvSpPr>
          <p:nvPr>
            <p:ph type="ftr" sz="quarter" idx="11"/>
          </p:nvPr>
        </p:nvSpPr>
        <p:spPr/>
        <p:txBody>
          <a:bodyPr/>
          <a:lstStyle/>
          <a:p>
            <a:r>
              <a:rPr lang="en-US" noProof="0"/>
              <a:t>ALV – June Roadshow 2026</a:t>
            </a:r>
            <a:endParaRPr lang="en-US" noProof="0" dirty="0"/>
          </a:p>
        </p:txBody>
      </p:sp>
      <p:sp>
        <p:nvSpPr>
          <p:cNvPr id="6" name="Slide Number Placeholder 5"/>
          <p:cNvSpPr>
            <a:spLocks noGrp="1"/>
          </p:cNvSpPr>
          <p:nvPr>
            <p:ph type="sldNum" sz="quarter" idx="12"/>
          </p:nvPr>
        </p:nvSpPr>
        <p:spPr/>
        <p:txBody>
          <a:bodyPr/>
          <a:lstStyle/>
          <a:p>
            <a:fld id="{7E74F4B1-9ADB-4B50-83D6-797B7B30BEA4}" type="slidenum">
              <a:rPr lang="en-US" noProof="0" smtClean="0"/>
              <a:pPr/>
              <a:t>‹#›</a:t>
            </a:fld>
            <a:endParaRPr lang="en-US" noProof="0" dirty="0"/>
          </a:p>
        </p:txBody>
      </p:sp>
      <p:sp>
        <p:nvSpPr>
          <p:cNvPr id="13" name="Text Placeholder 12">
            <a:extLst>
              <a:ext uri="{FF2B5EF4-FFF2-40B4-BE49-F238E27FC236}">
                <a16:creationId xmlns:a16="http://schemas.microsoft.com/office/drawing/2014/main" id="{341C393D-BEB6-3D1C-A864-BDCEB8693846}"/>
              </a:ext>
            </a:extLst>
          </p:cNvPr>
          <p:cNvSpPr>
            <a:spLocks noGrp="1"/>
          </p:cNvSpPr>
          <p:nvPr>
            <p:ph type="body" sz="quarter" idx="17"/>
          </p:nvPr>
        </p:nvSpPr>
        <p:spPr>
          <a:xfrm>
            <a:off x="550864" y="1994689"/>
            <a:ext cx="4392612" cy="1231900"/>
          </a:xfrm>
        </p:spPr>
        <p:txBody>
          <a:bodyPr/>
          <a:lstStyle>
            <a:lvl1pPr marL="0" indent="0">
              <a:lnSpc>
                <a:spcPct val="95000"/>
              </a:lnSpc>
              <a:spcBef>
                <a:spcPts val="1200"/>
              </a:spcBef>
              <a:spcAft>
                <a:spcPts val="0"/>
              </a:spcAft>
              <a:buNone/>
              <a:defRPr sz="1600">
                <a:solidFill>
                  <a:schemeClr val="bg1"/>
                </a:solidFill>
              </a:defRPr>
            </a:lvl1pPr>
            <a:lvl2pPr marL="177800" indent="-177800">
              <a:lnSpc>
                <a:spcPct val="95000"/>
              </a:lnSpc>
              <a:spcBef>
                <a:spcPts val="600"/>
              </a:spcBef>
              <a:spcAft>
                <a:spcPts val="0"/>
              </a:spcAft>
              <a:buClrTx/>
              <a:buFont typeface="Wingdings" panose="05000000000000000000" pitchFamily="2" charset="2"/>
              <a:buChar char="§"/>
              <a:defRPr sz="1600">
                <a:solidFill>
                  <a:schemeClr val="bg1"/>
                </a:solidFill>
              </a:defRPr>
            </a:lvl2pPr>
            <a:lvl3pPr marL="700200" indent="0">
              <a:buNone/>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650751182"/>
      </p:ext>
    </p:extLst>
  </p:cSld>
  <p:clrMapOvr>
    <a:masterClrMapping/>
  </p:clrMapOvr>
  <p:extLst>
    <p:ext uri="{DCECCB84-F9BA-43D5-87BE-67443E8EF086}">
      <p15:sldGuideLst xmlns:p15="http://schemas.microsoft.com/office/powerpoint/2012/main">
        <p15:guide id="2" pos="3114">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Full picture - Blue bar">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3BFD85CB-12E8-5F9C-2E40-28653E47BEAF}"/>
              </a:ext>
            </a:extLst>
          </p:cNvPr>
          <p:cNvSpPr/>
          <p:nvPr/>
        </p:nvSpPr>
        <p:spPr>
          <a:xfrm>
            <a:off x="550862" y="1554387"/>
            <a:ext cx="1920240" cy="136445"/>
          </a:xfrm>
          <a:custGeom>
            <a:avLst/>
            <a:gdLst>
              <a:gd name="connsiteX0" fmla="*/ 0 w 1920240"/>
              <a:gd name="connsiteY0" fmla="*/ 0 h 136445"/>
              <a:gd name="connsiteX1" fmla="*/ 1920240 w 1920240"/>
              <a:gd name="connsiteY1" fmla="*/ 0 h 136445"/>
              <a:gd name="connsiteX2" fmla="*/ 1920240 w 1920240"/>
              <a:gd name="connsiteY2" fmla="*/ 136445 h 136445"/>
              <a:gd name="connsiteX3" fmla="*/ 0 w 1920240"/>
              <a:gd name="connsiteY3" fmla="*/ 136445 h 136445"/>
            </a:gdLst>
            <a:ahLst/>
            <a:cxnLst>
              <a:cxn ang="0">
                <a:pos x="connsiteX0" y="connsiteY0"/>
              </a:cxn>
              <a:cxn ang="0">
                <a:pos x="connsiteX1" y="connsiteY1"/>
              </a:cxn>
              <a:cxn ang="0">
                <a:pos x="connsiteX2" y="connsiteY2"/>
              </a:cxn>
              <a:cxn ang="0">
                <a:pos x="connsiteX3" y="connsiteY3"/>
              </a:cxn>
            </a:cxnLst>
            <a:rect l="l" t="t" r="r" b="b"/>
            <a:pathLst>
              <a:path w="1920240" h="136445">
                <a:moveTo>
                  <a:pt x="0" y="0"/>
                </a:moveTo>
                <a:lnTo>
                  <a:pt x="1920240" y="0"/>
                </a:lnTo>
                <a:lnTo>
                  <a:pt x="1920240" y="136445"/>
                </a:lnTo>
                <a:lnTo>
                  <a:pt x="0" y="136445"/>
                </a:lnTo>
                <a:close/>
              </a:path>
            </a:pathLst>
          </a:custGeom>
          <a:solidFill>
            <a:schemeClr val="accent2"/>
          </a:solidFill>
          <a:ln w="31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endParaRPr lang="sv-SE" sz="2000" dirty="0" err="1">
              <a:solidFill>
                <a:schemeClr val="bg1"/>
              </a:solidFill>
            </a:endParaRPr>
          </a:p>
        </p:txBody>
      </p:sp>
      <p:sp>
        <p:nvSpPr>
          <p:cNvPr id="7" name="Picture Placeholder 6">
            <a:extLst>
              <a:ext uri="{FF2B5EF4-FFF2-40B4-BE49-F238E27FC236}">
                <a16:creationId xmlns:a16="http://schemas.microsoft.com/office/drawing/2014/main" id="{9658470C-0BB7-7419-D4B4-73ACC5310D90}"/>
              </a:ext>
            </a:extLst>
          </p:cNvPr>
          <p:cNvSpPr>
            <a:spLocks noGrp="1"/>
          </p:cNvSpPr>
          <p:nvPr>
            <p:ph type="pic" sz="quarter" idx="13"/>
          </p:nvPr>
        </p:nvSpPr>
        <p:spPr>
          <a:xfrm>
            <a:off x="0" y="0"/>
            <a:ext cx="12192000" cy="5913438"/>
          </a:xfrm>
          <a:custGeom>
            <a:avLst/>
            <a:gdLst>
              <a:gd name="connsiteX0" fmla="*/ 550863 w 12192000"/>
              <a:gd name="connsiteY0" fmla="*/ 1554511 h 5913438"/>
              <a:gd name="connsiteX1" fmla="*/ 550863 w 12192000"/>
              <a:gd name="connsiteY1" fmla="*/ 1690956 h 5913438"/>
              <a:gd name="connsiteX2" fmla="*/ 2471103 w 12192000"/>
              <a:gd name="connsiteY2" fmla="*/ 1690956 h 5913438"/>
              <a:gd name="connsiteX3" fmla="*/ 2471103 w 12192000"/>
              <a:gd name="connsiteY3" fmla="*/ 1554511 h 5913438"/>
              <a:gd name="connsiteX4" fmla="*/ 0 w 12192000"/>
              <a:gd name="connsiteY4" fmla="*/ 0 h 5913438"/>
              <a:gd name="connsiteX5" fmla="*/ 12192000 w 12192000"/>
              <a:gd name="connsiteY5" fmla="*/ 0 h 5913438"/>
              <a:gd name="connsiteX6" fmla="*/ 12192000 w 12192000"/>
              <a:gd name="connsiteY6" fmla="*/ 5913438 h 5913438"/>
              <a:gd name="connsiteX7" fmla="*/ 0 w 12192000"/>
              <a:gd name="connsiteY7" fmla="*/ 5913438 h 5913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913438">
                <a:moveTo>
                  <a:pt x="550863" y="1554511"/>
                </a:moveTo>
                <a:lnTo>
                  <a:pt x="550863" y="1690956"/>
                </a:lnTo>
                <a:lnTo>
                  <a:pt x="2471103" y="1690956"/>
                </a:lnTo>
                <a:lnTo>
                  <a:pt x="2471103" y="1554511"/>
                </a:lnTo>
                <a:close/>
                <a:moveTo>
                  <a:pt x="0" y="0"/>
                </a:moveTo>
                <a:lnTo>
                  <a:pt x="12192000" y="0"/>
                </a:lnTo>
                <a:lnTo>
                  <a:pt x="12192000" y="5913438"/>
                </a:lnTo>
                <a:lnTo>
                  <a:pt x="0" y="5913438"/>
                </a:lnTo>
                <a:close/>
              </a:path>
            </a:pathLst>
          </a:custGeom>
          <a:solidFill>
            <a:schemeClr val="bg1">
              <a:lumMod val="65000"/>
            </a:schemeClr>
          </a:solidFill>
        </p:spPr>
        <p:txBody>
          <a:bodyPr wrap="square" lIns="6732000" tIns="0" anchor="ctr" anchorCtr="0">
            <a:noAutofit/>
          </a:bodyPr>
          <a:lstStyle>
            <a:lvl1pPr marL="0" indent="0" algn="l">
              <a:buNone/>
              <a:defRPr sz="1400" i="1">
                <a:solidFill>
                  <a:schemeClr val="bg1"/>
                </a:solidFill>
              </a:defRPr>
            </a:lvl1pPr>
          </a:lstStyle>
          <a:p>
            <a:r>
              <a:rPr lang="en-US"/>
              <a:t>Click icon to add picture</a:t>
            </a:r>
            <a:endParaRPr lang="sv-SE" dirty="0"/>
          </a:p>
        </p:txBody>
      </p:sp>
      <p:sp>
        <p:nvSpPr>
          <p:cNvPr id="2" name="Title 1"/>
          <p:cNvSpPr>
            <a:spLocks noGrp="1"/>
          </p:cNvSpPr>
          <p:nvPr>
            <p:ph type="title"/>
          </p:nvPr>
        </p:nvSpPr>
        <p:spPr>
          <a:xfrm>
            <a:off x="550862" y="995780"/>
            <a:ext cx="4392613" cy="360099"/>
          </a:xfrm>
        </p:spPr>
        <p:txBody>
          <a:bodyPr wrap="square" lIns="0" tIns="0" rIns="0" bIns="0" anchor="b" anchorCtr="0">
            <a:noAutofit/>
          </a:bodyPr>
          <a:lstStyle>
            <a:lvl1pPr>
              <a:defRPr sz="2600" b="0">
                <a:solidFill>
                  <a:schemeClr val="bg1"/>
                </a:solidFill>
              </a:defRPr>
            </a:lvl1pPr>
          </a:lstStyle>
          <a:p>
            <a:r>
              <a:rPr lang="en-US" noProof="0"/>
              <a:t>Click to edit Master title style</a:t>
            </a:r>
            <a:endParaRPr lang="en-US" noProof="0" dirty="0"/>
          </a:p>
        </p:txBody>
      </p:sp>
      <p:sp>
        <p:nvSpPr>
          <p:cNvPr id="4" name="Date Placeholder 3"/>
          <p:cNvSpPr>
            <a:spLocks noGrp="1"/>
          </p:cNvSpPr>
          <p:nvPr>
            <p:ph type="dt" sz="half" idx="10"/>
          </p:nvPr>
        </p:nvSpPr>
        <p:spPr/>
        <p:txBody>
          <a:bodyPr/>
          <a:lstStyle/>
          <a:p>
            <a:r>
              <a:rPr lang="en-US" noProof="0"/>
              <a:t>June, 2026</a:t>
            </a:r>
            <a:endParaRPr lang="en-US" noProof="0" dirty="0"/>
          </a:p>
        </p:txBody>
      </p:sp>
      <p:sp>
        <p:nvSpPr>
          <p:cNvPr id="5" name="Footer Placeholder 4"/>
          <p:cNvSpPr>
            <a:spLocks noGrp="1"/>
          </p:cNvSpPr>
          <p:nvPr>
            <p:ph type="ftr" sz="quarter" idx="11"/>
          </p:nvPr>
        </p:nvSpPr>
        <p:spPr/>
        <p:txBody>
          <a:bodyPr/>
          <a:lstStyle/>
          <a:p>
            <a:r>
              <a:rPr lang="en-US" noProof="0"/>
              <a:t>ALV – June Roadshow 2026</a:t>
            </a:r>
            <a:endParaRPr lang="en-US" noProof="0" dirty="0"/>
          </a:p>
        </p:txBody>
      </p:sp>
      <p:sp>
        <p:nvSpPr>
          <p:cNvPr id="6" name="Slide Number Placeholder 5"/>
          <p:cNvSpPr>
            <a:spLocks noGrp="1"/>
          </p:cNvSpPr>
          <p:nvPr>
            <p:ph type="sldNum" sz="quarter" idx="12"/>
          </p:nvPr>
        </p:nvSpPr>
        <p:spPr/>
        <p:txBody>
          <a:bodyPr/>
          <a:lstStyle/>
          <a:p>
            <a:fld id="{7E74F4B1-9ADB-4B50-83D6-797B7B30BEA4}" type="slidenum">
              <a:rPr lang="en-US" noProof="0" smtClean="0"/>
              <a:pPr/>
              <a:t>‹#›</a:t>
            </a:fld>
            <a:endParaRPr lang="en-US" noProof="0" dirty="0"/>
          </a:p>
        </p:txBody>
      </p:sp>
      <p:sp>
        <p:nvSpPr>
          <p:cNvPr id="13" name="Text Placeholder 12">
            <a:extLst>
              <a:ext uri="{FF2B5EF4-FFF2-40B4-BE49-F238E27FC236}">
                <a16:creationId xmlns:a16="http://schemas.microsoft.com/office/drawing/2014/main" id="{341C393D-BEB6-3D1C-A864-BDCEB8693846}"/>
              </a:ext>
            </a:extLst>
          </p:cNvPr>
          <p:cNvSpPr>
            <a:spLocks noGrp="1"/>
          </p:cNvSpPr>
          <p:nvPr>
            <p:ph type="body" sz="quarter" idx="17"/>
          </p:nvPr>
        </p:nvSpPr>
        <p:spPr>
          <a:xfrm>
            <a:off x="550864" y="1994689"/>
            <a:ext cx="4392612" cy="1231900"/>
          </a:xfrm>
        </p:spPr>
        <p:txBody>
          <a:bodyPr/>
          <a:lstStyle>
            <a:lvl1pPr marL="0" indent="0">
              <a:lnSpc>
                <a:spcPct val="95000"/>
              </a:lnSpc>
              <a:spcBef>
                <a:spcPts val="1200"/>
              </a:spcBef>
              <a:spcAft>
                <a:spcPts val="0"/>
              </a:spcAft>
              <a:buNone/>
              <a:defRPr sz="1600">
                <a:solidFill>
                  <a:schemeClr val="bg1"/>
                </a:solidFill>
              </a:defRPr>
            </a:lvl1pPr>
            <a:lvl2pPr marL="177800" indent="-177800">
              <a:lnSpc>
                <a:spcPct val="95000"/>
              </a:lnSpc>
              <a:spcBef>
                <a:spcPts val="600"/>
              </a:spcBef>
              <a:spcAft>
                <a:spcPts val="0"/>
              </a:spcAft>
              <a:buClrTx/>
              <a:buFont typeface="Wingdings" panose="05000000000000000000" pitchFamily="2" charset="2"/>
              <a:buChar char="§"/>
              <a:defRPr sz="1600">
                <a:solidFill>
                  <a:schemeClr val="bg1"/>
                </a:solidFill>
              </a:defRPr>
            </a:lvl2pPr>
            <a:lvl3pPr marL="700200" indent="0">
              <a:buNone/>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262184551"/>
      </p:ext>
    </p:extLst>
  </p:cSld>
  <p:clrMapOvr>
    <a:masterClrMapping/>
  </p:clrMapOvr>
  <p:extLst>
    <p:ext uri="{DCECCB84-F9BA-43D5-87BE-67443E8EF086}">
      <p15:sldGuideLst xmlns:p15="http://schemas.microsoft.com/office/powerpoint/2012/main">
        <p15:guide id="2" pos="3114">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Full picture white box">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544D9B11-9BD2-3475-CE15-DD64D9C19801}"/>
              </a:ext>
            </a:extLst>
          </p:cNvPr>
          <p:cNvSpPr>
            <a:spLocks noGrp="1"/>
          </p:cNvSpPr>
          <p:nvPr>
            <p:ph type="pic" sz="quarter" idx="13"/>
          </p:nvPr>
        </p:nvSpPr>
        <p:spPr>
          <a:xfrm>
            <a:off x="0" y="0"/>
            <a:ext cx="12192000" cy="5913438"/>
          </a:xfrm>
          <a:custGeom>
            <a:avLst/>
            <a:gdLst>
              <a:gd name="connsiteX0" fmla="*/ 550863 w 12192000"/>
              <a:gd name="connsiteY0" fmla="*/ 512764 h 5913438"/>
              <a:gd name="connsiteX1" fmla="*/ 550863 w 12192000"/>
              <a:gd name="connsiteY1" fmla="*/ 5400676 h 5913438"/>
              <a:gd name="connsiteX2" fmla="*/ 5551714 w 12192000"/>
              <a:gd name="connsiteY2" fmla="*/ 5400676 h 5913438"/>
              <a:gd name="connsiteX3" fmla="*/ 5551714 w 12192000"/>
              <a:gd name="connsiteY3" fmla="*/ 512764 h 5913438"/>
              <a:gd name="connsiteX4" fmla="*/ 0 w 12192000"/>
              <a:gd name="connsiteY4" fmla="*/ 0 h 5913438"/>
              <a:gd name="connsiteX5" fmla="*/ 12192000 w 12192000"/>
              <a:gd name="connsiteY5" fmla="*/ 0 h 5913438"/>
              <a:gd name="connsiteX6" fmla="*/ 12192000 w 12192000"/>
              <a:gd name="connsiteY6" fmla="*/ 5913438 h 5913438"/>
              <a:gd name="connsiteX7" fmla="*/ 0 w 12192000"/>
              <a:gd name="connsiteY7" fmla="*/ 5913438 h 5913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5913438">
                <a:moveTo>
                  <a:pt x="550863" y="512764"/>
                </a:moveTo>
                <a:lnTo>
                  <a:pt x="550863" y="5400676"/>
                </a:lnTo>
                <a:lnTo>
                  <a:pt x="5551714" y="5400676"/>
                </a:lnTo>
                <a:lnTo>
                  <a:pt x="5551714" y="512764"/>
                </a:lnTo>
                <a:close/>
                <a:moveTo>
                  <a:pt x="0" y="0"/>
                </a:moveTo>
                <a:lnTo>
                  <a:pt x="12192000" y="0"/>
                </a:lnTo>
                <a:lnTo>
                  <a:pt x="12192000" y="5913438"/>
                </a:lnTo>
                <a:lnTo>
                  <a:pt x="0" y="5913438"/>
                </a:lnTo>
                <a:close/>
              </a:path>
            </a:pathLst>
          </a:custGeom>
          <a:solidFill>
            <a:schemeClr val="bg1">
              <a:lumMod val="65000"/>
            </a:schemeClr>
          </a:solidFill>
        </p:spPr>
        <p:txBody>
          <a:bodyPr wrap="square" lIns="6732000" tIns="0" anchor="ctr" anchorCtr="0">
            <a:noAutofit/>
          </a:bodyPr>
          <a:lstStyle>
            <a:lvl1pPr marL="0" indent="0" algn="l">
              <a:buNone/>
              <a:defRPr sz="1400" i="1">
                <a:solidFill>
                  <a:schemeClr val="bg1"/>
                </a:solidFill>
              </a:defRPr>
            </a:lvl1pPr>
          </a:lstStyle>
          <a:p>
            <a:r>
              <a:rPr lang="en-US"/>
              <a:t>Click icon to add picture</a:t>
            </a:r>
            <a:endParaRPr lang="sv-SE" dirty="0"/>
          </a:p>
        </p:txBody>
      </p:sp>
      <p:sp>
        <p:nvSpPr>
          <p:cNvPr id="2" name="Title 1"/>
          <p:cNvSpPr>
            <a:spLocks noGrp="1"/>
          </p:cNvSpPr>
          <p:nvPr>
            <p:ph type="title"/>
          </p:nvPr>
        </p:nvSpPr>
        <p:spPr>
          <a:xfrm>
            <a:off x="830781" y="1084714"/>
            <a:ext cx="4392613" cy="360099"/>
          </a:xfrm>
        </p:spPr>
        <p:txBody>
          <a:bodyPr wrap="square" lIns="0" tIns="0" rIns="0" bIns="0" anchor="b" anchorCtr="0">
            <a:spAutoFit/>
          </a:bodyPr>
          <a:lstStyle>
            <a:lvl1pPr>
              <a:defRPr sz="2600" b="0">
                <a:solidFill>
                  <a:schemeClr val="accent1"/>
                </a:solidFill>
              </a:defRPr>
            </a:lvl1pPr>
          </a:lstStyle>
          <a:p>
            <a:r>
              <a:rPr lang="en-US" noProof="0"/>
              <a:t>Click to edit Master title style</a:t>
            </a:r>
            <a:endParaRPr lang="en-US" noProof="0" dirty="0"/>
          </a:p>
        </p:txBody>
      </p:sp>
      <p:sp>
        <p:nvSpPr>
          <p:cNvPr id="4" name="Date Placeholder 3"/>
          <p:cNvSpPr>
            <a:spLocks noGrp="1"/>
          </p:cNvSpPr>
          <p:nvPr>
            <p:ph type="dt" sz="half" idx="10"/>
          </p:nvPr>
        </p:nvSpPr>
        <p:spPr/>
        <p:txBody>
          <a:bodyPr/>
          <a:lstStyle/>
          <a:p>
            <a:r>
              <a:rPr lang="en-US" noProof="0"/>
              <a:t>June, 2026</a:t>
            </a:r>
            <a:endParaRPr lang="en-US" noProof="0" dirty="0"/>
          </a:p>
        </p:txBody>
      </p:sp>
      <p:sp>
        <p:nvSpPr>
          <p:cNvPr id="5" name="Footer Placeholder 4"/>
          <p:cNvSpPr>
            <a:spLocks noGrp="1"/>
          </p:cNvSpPr>
          <p:nvPr>
            <p:ph type="ftr" sz="quarter" idx="11"/>
          </p:nvPr>
        </p:nvSpPr>
        <p:spPr/>
        <p:txBody>
          <a:bodyPr/>
          <a:lstStyle/>
          <a:p>
            <a:r>
              <a:rPr lang="en-US" noProof="0"/>
              <a:t>ALV – June Roadshow 2026</a:t>
            </a:r>
            <a:endParaRPr lang="en-US" noProof="0" dirty="0"/>
          </a:p>
        </p:txBody>
      </p:sp>
      <p:sp>
        <p:nvSpPr>
          <p:cNvPr id="6" name="Slide Number Placeholder 5"/>
          <p:cNvSpPr>
            <a:spLocks noGrp="1"/>
          </p:cNvSpPr>
          <p:nvPr>
            <p:ph type="sldNum" sz="quarter" idx="12"/>
          </p:nvPr>
        </p:nvSpPr>
        <p:spPr/>
        <p:txBody>
          <a:bodyPr/>
          <a:lstStyle/>
          <a:p>
            <a:fld id="{7E74F4B1-9ADB-4B50-83D6-797B7B30BEA4}" type="slidenum">
              <a:rPr lang="en-US" noProof="0" smtClean="0"/>
              <a:pPr/>
              <a:t>‹#›</a:t>
            </a:fld>
            <a:endParaRPr lang="en-US" noProof="0" dirty="0"/>
          </a:p>
        </p:txBody>
      </p:sp>
      <p:sp>
        <p:nvSpPr>
          <p:cNvPr id="13" name="Text Placeholder 12">
            <a:extLst>
              <a:ext uri="{FF2B5EF4-FFF2-40B4-BE49-F238E27FC236}">
                <a16:creationId xmlns:a16="http://schemas.microsoft.com/office/drawing/2014/main" id="{341C393D-BEB6-3D1C-A864-BDCEB8693846}"/>
              </a:ext>
            </a:extLst>
          </p:cNvPr>
          <p:cNvSpPr>
            <a:spLocks noGrp="1"/>
          </p:cNvSpPr>
          <p:nvPr>
            <p:ph type="body" sz="quarter" idx="17"/>
          </p:nvPr>
        </p:nvSpPr>
        <p:spPr>
          <a:xfrm>
            <a:off x="830783" y="1989683"/>
            <a:ext cx="4392612" cy="1231900"/>
          </a:xfrm>
        </p:spPr>
        <p:txBody>
          <a:bodyPr/>
          <a:lstStyle>
            <a:lvl1pPr marL="0" indent="0">
              <a:lnSpc>
                <a:spcPct val="95000"/>
              </a:lnSpc>
              <a:spcBef>
                <a:spcPts val="1200"/>
              </a:spcBef>
              <a:spcAft>
                <a:spcPts val="0"/>
              </a:spcAft>
              <a:buNone/>
              <a:defRPr sz="1400">
                <a:solidFill>
                  <a:schemeClr val="tx2"/>
                </a:solidFill>
              </a:defRPr>
            </a:lvl1pPr>
            <a:lvl2pPr marL="177800" indent="-177800">
              <a:lnSpc>
                <a:spcPct val="95000"/>
              </a:lnSpc>
              <a:spcBef>
                <a:spcPts val="600"/>
              </a:spcBef>
              <a:spcAft>
                <a:spcPts val="0"/>
              </a:spcAft>
              <a:buClr>
                <a:schemeClr val="accent1"/>
              </a:buClr>
              <a:buFont typeface="Wingdings" panose="05000000000000000000" pitchFamily="2" charset="2"/>
              <a:buChar char="§"/>
              <a:defRPr sz="1400">
                <a:solidFill>
                  <a:schemeClr val="tx2"/>
                </a:solidFill>
              </a:defRPr>
            </a:lvl2pPr>
            <a:lvl3pPr marL="700200" indent="0">
              <a:buNone/>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edit Master text styles</a:t>
            </a:r>
          </a:p>
          <a:p>
            <a:pPr lvl="1"/>
            <a:r>
              <a:rPr lang="en-US"/>
              <a:t>Second level</a:t>
            </a:r>
          </a:p>
        </p:txBody>
      </p:sp>
      <p:sp>
        <p:nvSpPr>
          <p:cNvPr id="12" name="Freeform: Shape 11">
            <a:extLst>
              <a:ext uri="{FF2B5EF4-FFF2-40B4-BE49-F238E27FC236}">
                <a16:creationId xmlns:a16="http://schemas.microsoft.com/office/drawing/2014/main" id="{24803CCC-40CE-286C-91CF-A4B826065932}"/>
              </a:ext>
            </a:extLst>
          </p:cNvPr>
          <p:cNvSpPr/>
          <p:nvPr/>
        </p:nvSpPr>
        <p:spPr>
          <a:xfrm>
            <a:off x="830781" y="1643446"/>
            <a:ext cx="1920240" cy="136445"/>
          </a:xfrm>
          <a:custGeom>
            <a:avLst/>
            <a:gdLst>
              <a:gd name="connsiteX0" fmla="*/ 0 w 1920240"/>
              <a:gd name="connsiteY0" fmla="*/ 0 h 136445"/>
              <a:gd name="connsiteX1" fmla="*/ 1920240 w 1920240"/>
              <a:gd name="connsiteY1" fmla="*/ 0 h 136445"/>
              <a:gd name="connsiteX2" fmla="*/ 1920240 w 1920240"/>
              <a:gd name="connsiteY2" fmla="*/ 136445 h 136445"/>
              <a:gd name="connsiteX3" fmla="*/ 0 w 1920240"/>
              <a:gd name="connsiteY3" fmla="*/ 136445 h 136445"/>
            </a:gdLst>
            <a:ahLst/>
            <a:cxnLst>
              <a:cxn ang="0">
                <a:pos x="connsiteX0" y="connsiteY0"/>
              </a:cxn>
              <a:cxn ang="0">
                <a:pos x="connsiteX1" y="connsiteY1"/>
              </a:cxn>
              <a:cxn ang="0">
                <a:pos x="connsiteX2" y="connsiteY2"/>
              </a:cxn>
              <a:cxn ang="0">
                <a:pos x="connsiteX3" y="connsiteY3"/>
              </a:cxn>
            </a:cxnLst>
            <a:rect l="l" t="t" r="r" b="b"/>
            <a:pathLst>
              <a:path w="1920240" h="136445">
                <a:moveTo>
                  <a:pt x="0" y="0"/>
                </a:moveTo>
                <a:lnTo>
                  <a:pt x="1920240" y="0"/>
                </a:lnTo>
                <a:lnTo>
                  <a:pt x="1920240" y="136445"/>
                </a:lnTo>
                <a:lnTo>
                  <a:pt x="0" y="13644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endParaRPr lang="sv-SE" sz="2000" dirty="0" err="1">
              <a:solidFill>
                <a:schemeClr val="bg1"/>
              </a:solidFill>
            </a:endParaRPr>
          </a:p>
        </p:txBody>
      </p:sp>
    </p:spTree>
    <p:extLst>
      <p:ext uri="{BB962C8B-B14F-4D97-AF65-F5344CB8AC3E}">
        <p14:creationId xmlns:p14="http://schemas.microsoft.com/office/powerpoint/2010/main" val="219652915"/>
      </p:ext>
    </p:extLst>
  </p:cSld>
  <p:clrMapOvr>
    <a:masterClrMapping/>
  </p:clrMapOvr>
  <p:extLst>
    <p:ext uri="{DCECCB84-F9BA-43D5-87BE-67443E8EF086}">
      <p15:sldGuideLst xmlns:p15="http://schemas.microsoft.com/office/powerpoint/2012/main">
        <p15:guide id="2" pos="311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Left Content Right">
    <p:bg>
      <p:bgRef idx="1001">
        <a:schemeClr val="bg1"/>
      </p:bgRef>
    </p:bg>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en-US" noProof="0"/>
              <a:t>June, 2026</a:t>
            </a:r>
            <a:endParaRPr lang="en-US" noProof="0" dirty="0"/>
          </a:p>
        </p:txBody>
      </p:sp>
      <p:sp>
        <p:nvSpPr>
          <p:cNvPr id="6" name="Footer Placeholder 5"/>
          <p:cNvSpPr>
            <a:spLocks noGrp="1"/>
          </p:cNvSpPr>
          <p:nvPr>
            <p:ph type="ftr" sz="quarter" idx="11"/>
          </p:nvPr>
        </p:nvSpPr>
        <p:spPr/>
        <p:txBody>
          <a:bodyPr/>
          <a:lstStyle/>
          <a:p>
            <a:r>
              <a:rPr lang="en-US" noProof="0"/>
              <a:t>ALV – June Roadshow 2026</a:t>
            </a:r>
            <a:endParaRPr lang="en-US" noProof="0" dirty="0"/>
          </a:p>
        </p:txBody>
      </p:sp>
      <p:sp>
        <p:nvSpPr>
          <p:cNvPr id="7" name="Slide Number Placeholder 6"/>
          <p:cNvSpPr>
            <a:spLocks noGrp="1"/>
          </p:cNvSpPr>
          <p:nvPr>
            <p:ph type="sldNum" sz="quarter" idx="12"/>
          </p:nvPr>
        </p:nvSpPr>
        <p:spPr/>
        <p:txBody>
          <a:bodyPr/>
          <a:lstStyle/>
          <a:p>
            <a:fld id="{7E74F4B1-9ADB-4B50-83D6-797B7B30BEA4}" type="slidenum">
              <a:rPr lang="en-US" noProof="0" smtClean="0"/>
              <a:t>‹#›</a:t>
            </a:fld>
            <a:endParaRPr lang="en-US" noProof="0" dirty="0"/>
          </a:p>
        </p:txBody>
      </p:sp>
      <p:sp>
        <p:nvSpPr>
          <p:cNvPr id="3" name="Content Placeholder 2">
            <a:extLst>
              <a:ext uri="{FF2B5EF4-FFF2-40B4-BE49-F238E27FC236}">
                <a16:creationId xmlns:a16="http://schemas.microsoft.com/office/drawing/2014/main" id="{3F50934E-65B7-42A9-ABCC-A31DDB41831B}"/>
              </a:ext>
            </a:extLst>
          </p:cNvPr>
          <p:cNvSpPr>
            <a:spLocks noGrp="1"/>
          </p:cNvSpPr>
          <p:nvPr>
            <p:ph sz="quarter" idx="15" hasCustomPrompt="1"/>
          </p:nvPr>
        </p:nvSpPr>
        <p:spPr>
          <a:xfrm>
            <a:off x="6095999" y="-1"/>
            <a:ext cx="6096001" cy="5761039"/>
          </a:xfrm>
        </p:spPr>
        <p:txBody>
          <a:bodyPr/>
          <a:lstStyle>
            <a:lvl1pPr marL="0" indent="0" algn="ctr">
              <a:buNone/>
              <a:defRPr sz="1400"/>
            </a:lvl1pPr>
          </a:lstStyle>
          <a:p>
            <a:pPr lvl="0"/>
            <a:r>
              <a:rPr lang="en-US" dirty="0"/>
              <a:t>Click to add content</a:t>
            </a:r>
          </a:p>
        </p:txBody>
      </p:sp>
      <p:sp>
        <p:nvSpPr>
          <p:cNvPr id="10" name="Title 1">
            <a:extLst>
              <a:ext uri="{FF2B5EF4-FFF2-40B4-BE49-F238E27FC236}">
                <a16:creationId xmlns:a16="http://schemas.microsoft.com/office/drawing/2014/main" id="{F29D0598-281B-41DE-BC4A-CF00F46645B2}"/>
              </a:ext>
            </a:extLst>
          </p:cNvPr>
          <p:cNvSpPr>
            <a:spLocks noGrp="1"/>
          </p:cNvSpPr>
          <p:nvPr>
            <p:ph type="title"/>
          </p:nvPr>
        </p:nvSpPr>
        <p:spPr>
          <a:xfrm>
            <a:off x="591793" y="210324"/>
            <a:ext cx="5410655" cy="813851"/>
          </a:xfrm>
        </p:spPr>
        <p:txBody>
          <a:bodyPr lIns="91440" anchor="b" anchorCtr="0">
            <a:normAutofit/>
          </a:bodyPr>
          <a:lstStyle>
            <a:lvl1pPr>
              <a:defRPr sz="2400"/>
            </a:lvl1pPr>
          </a:lstStyle>
          <a:p>
            <a:r>
              <a:rPr lang="en-US" noProof="0"/>
              <a:t>Click to edit Master title style</a:t>
            </a:r>
            <a:endParaRPr lang="en-US" noProof="0" dirty="0"/>
          </a:p>
        </p:txBody>
      </p:sp>
      <p:sp>
        <p:nvSpPr>
          <p:cNvPr id="11" name="Text Placeholder 7">
            <a:extLst>
              <a:ext uri="{FF2B5EF4-FFF2-40B4-BE49-F238E27FC236}">
                <a16:creationId xmlns:a16="http://schemas.microsoft.com/office/drawing/2014/main" id="{A6D91B41-3417-461C-B2F1-714C5926E799}"/>
              </a:ext>
            </a:extLst>
          </p:cNvPr>
          <p:cNvSpPr>
            <a:spLocks noGrp="1"/>
          </p:cNvSpPr>
          <p:nvPr>
            <p:ph type="body" sz="quarter" idx="14"/>
          </p:nvPr>
        </p:nvSpPr>
        <p:spPr>
          <a:xfrm>
            <a:off x="591791" y="1140737"/>
            <a:ext cx="5410655" cy="4620302"/>
          </a:xfrm>
        </p:spPr>
        <p:txBody>
          <a:bodyPr lIns="91440"/>
          <a:lstStyle>
            <a:lvl1pPr>
              <a:defRPr sz="1600">
                <a:solidFill>
                  <a:schemeClr val="tx1">
                    <a:lumMod val="50000"/>
                  </a:schemeClr>
                </a:solidFill>
              </a:defRPr>
            </a:lvl1pPr>
            <a:lvl2pPr>
              <a:defRPr sz="1400">
                <a:solidFill>
                  <a:schemeClr val="tx1">
                    <a:lumMod val="50000"/>
                  </a:schemeClr>
                </a:solidFill>
              </a:defRPr>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80907619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Half and half">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11FFFDB-5B0C-986E-729D-303E26A6CD6F}"/>
              </a:ext>
            </a:extLst>
          </p:cNvPr>
          <p:cNvSpPr/>
          <p:nvPr/>
        </p:nvSpPr>
        <p:spPr>
          <a:xfrm>
            <a:off x="0" y="0"/>
            <a:ext cx="6096000" cy="59134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endParaRPr lang="sv-SE" sz="2000" dirty="0" err="1">
              <a:solidFill>
                <a:schemeClr val="bg1"/>
              </a:solidFill>
            </a:endParaRPr>
          </a:p>
        </p:txBody>
      </p:sp>
      <p:sp>
        <p:nvSpPr>
          <p:cNvPr id="3" name="Content Placeholder 2"/>
          <p:cNvSpPr>
            <a:spLocks noGrp="1"/>
          </p:cNvSpPr>
          <p:nvPr>
            <p:ph sz="half" idx="1"/>
          </p:nvPr>
        </p:nvSpPr>
        <p:spPr>
          <a:xfrm>
            <a:off x="550863" y="1557338"/>
            <a:ext cx="5005387" cy="3938587"/>
          </a:xfrm>
        </p:spPr>
        <p:txBody>
          <a:bodyPr lIns="0" tIns="0" rIns="0" bIns="0"/>
          <a:lstStyle>
            <a:lvl1pPr marL="0" indent="0">
              <a:lnSpc>
                <a:spcPct val="95000"/>
              </a:lnSpc>
              <a:spcBef>
                <a:spcPts val="1500"/>
              </a:spcBef>
              <a:spcAft>
                <a:spcPts val="0"/>
              </a:spcAft>
              <a:buFont typeface="Arial" panose="020B0604020202020204" pitchFamily="34" charset="0"/>
              <a:buNone/>
              <a:defRPr sz="1600">
                <a:solidFill>
                  <a:schemeClr val="bg1"/>
                </a:solidFill>
              </a:defRPr>
            </a:lvl1pPr>
            <a:lvl2pPr marL="228600" indent="-228600">
              <a:lnSpc>
                <a:spcPct val="95000"/>
              </a:lnSpc>
              <a:spcBef>
                <a:spcPts val="1200"/>
              </a:spcBef>
              <a:spcAft>
                <a:spcPts val="0"/>
              </a:spcAft>
              <a:buClr>
                <a:schemeClr val="bg1"/>
              </a:buClr>
              <a:buFont typeface="Wingdings" panose="05000000000000000000" pitchFamily="2" charset="2"/>
              <a:buChar char="§"/>
              <a:defRPr sz="1600">
                <a:solidFill>
                  <a:schemeClr val="bg1"/>
                </a:solidFill>
              </a:defRPr>
            </a:lvl2pPr>
            <a:lvl3pPr marL="485775" indent="-257175">
              <a:lnSpc>
                <a:spcPct val="95000"/>
              </a:lnSpc>
              <a:spcBef>
                <a:spcPts val="600"/>
              </a:spcBef>
              <a:spcAft>
                <a:spcPts val="0"/>
              </a:spcAft>
              <a:buClr>
                <a:schemeClr val="bg1"/>
              </a:buClr>
              <a:defRPr sz="1400">
                <a:solidFill>
                  <a:schemeClr val="bg1"/>
                </a:solidFill>
              </a:defRPr>
            </a:lvl3pPr>
            <a:lvl4pPr marL="485775" indent="-257175">
              <a:buClr>
                <a:schemeClr val="bg1"/>
              </a:buClr>
              <a:defRPr sz="1600">
                <a:solidFill>
                  <a:schemeClr val="bg1"/>
                </a:solidFill>
              </a:defRPr>
            </a:lvl4pPr>
            <a:lvl5pPr marL="485775" indent="-257175">
              <a:buClr>
                <a:schemeClr val="bg1"/>
              </a:buClr>
              <a:defRPr sz="1600">
                <a:solidFill>
                  <a:schemeClr val="bg1"/>
                </a:solidFill>
              </a:defRPr>
            </a:lvl5pPr>
          </a:lstStyle>
          <a:p>
            <a:pPr lvl="0"/>
            <a:r>
              <a:rPr lang="en-US" noProof="0"/>
              <a:t>Click to edit Master text styles</a:t>
            </a:r>
          </a:p>
          <a:p>
            <a:pPr lvl="1"/>
            <a:r>
              <a:rPr lang="en-US" noProof="0"/>
              <a:t>Second level</a:t>
            </a:r>
          </a:p>
          <a:p>
            <a:pPr lvl="2"/>
            <a:r>
              <a:rPr lang="en-US" noProof="0"/>
              <a:t>Third level</a:t>
            </a:r>
          </a:p>
        </p:txBody>
      </p:sp>
      <p:sp>
        <p:nvSpPr>
          <p:cNvPr id="4" name="Content Placeholder 3"/>
          <p:cNvSpPr>
            <a:spLocks noGrp="1"/>
          </p:cNvSpPr>
          <p:nvPr>
            <p:ph sz="half" idx="2"/>
          </p:nvPr>
        </p:nvSpPr>
        <p:spPr>
          <a:xfrm>
            <a:off x="6635749" y="1557338"/>
            <a:ext cx="5005389" cy="3938587"/>
          </a:xfrm>
        </p:spPr>
        <p:txBody>
          <a:bodyPr lIns="0" tIns="0" rIns="0" bIns="0"/>
          <a:lstStyle>
            <a:lvl1pPr marL="0" indent="0">
              <a:lnSpc>
                <a:spcPct val="95000"/>
              </a:lnSpc>
              <a:spcBef>
                <a:spcPts val="1500"/>
              </a:spcBef>
              <a:spcAft>
                <a:spcPts val="0"/>
              </a:spcAft>
              <a:buNone/>
              <a:defRPr sz="1600"/>
            </a:lvl1pPr>
            <a:lvl2pPr marL="228600" indent="-228600">
              <a:lnSpc>
                <a:spcPct val="95000"/>
              </a:lnSpc>
              <a:spcBef>
                <a:spcPts val="1200"/>
              </a:spcBef>
              <a:spcAft>
                <a:spcPts val="0"/>
              </a:spcAft>
              <a:buFont typeface="Wingdings" panose="05000000000000000000" pitchFamily="2" charset="2"/>
              <a:buChar char="§"/>
              <a:defRPr sz="1600"/>
            </a:lvl2pPr>
            <a:lvl3pPr marL="486000" indent="-255600">
              <a:lnSpc>
                <a:spcPct val="95000"/>
              </a:lnSpc>
              <a:spcBef>
                <a:spcPts val="600"/>
              </a:spcBef>
              <a:spcAft>
                <a:spcPts val="0"/>
              </a:spcAft>
              <a:defRPr sz="1400"/>
            </a:lvl3pPr>
            <a:lvl4pPr>
              <a:defRPr sz="1050"/>
            </a:lvl4pPr>
            <a:lvl5pPr>
              <a:defRPr sz="1050"/>
            </a:lvl5pPr>
          </a:lstStyle>
          <a:p>
            <a:pPr lvl="0"/>
            <a:r>
              <a:rPr lang="en-US" noProof="0"/>
              <a:t>Click to edit Master text styles</a:t>
            </a:r>
          </a:p>
          <a:p>
            <a:pPr lvl="1"/>
            <a:r>
              <a:rPr lang="en-US" noProof="0"/>
              <a:t>Second level</a:t>
            </a:r>
          </a:p>
          <a:p>
            <a:pPr lvl="2"/>
            <a:r>
              <a:rPr lang="en-US" noProof="0"/>
              <a:t>Third level</a:t>
            </a:r>
          </a:p>
        </p:txBody>
      </p:sp>
      <p:sp>
        <p:nvSpPr>
          <p:cNvPr id="5" name="Date Placeholder 4"/>
          <p:cNvSpPr>
            <a:spLocks noGrp="1"/>
          </p:cNvSpPr>
          <p:nvPr>
            <p:ph type="dt" sz="half" idx="10"/>
          </p:nvPr>
        </p:nvSpPr>
        <p:spPr/>
        <p:txBody>
          <a:bodyPr/>
          <a:lstStyle/>
          <a:p>
            <a:r>
              <a:rPr lang="en-US" noProof="0"/>
              <a:t>June, 2026</a:t>
            </a:r>
            <a:endParaRPr lang="en-US" noProof="0" dirty="0"/>
          </a:p>
        </p:txBody>
      </p:sp>
      <p:sp>
        <p:nvSpPr>
          <p:cNvPr id="6" name="Footer Placeholder 5"/>
          <p:cNvSpPr>
            <a:spLocks noGrp="1"/>
          </p:cNvSpPr>
          <p:nvPr>
            <p:ph type="ftr" sz="quarter" idx="11"/>
          </p:nvPr>
        </p:nvSpPr>
        <p:spPr/>
        <p:txBody>
          <a:bodyPr/>
          <a:lstStyle/>
          <a:p>
            <a:r>
              <a:rPr lang="en-US" noProof="0"/>
              <a:t>ALV – June Roadshow 2026</a:t>
            </a:r>
            <a:endParaRPr lang="en-US" noProof="0" dirty="0"/>
          </a:p>
        </p:txBody>
      </p:sp>
      <p:sp>
        <p:nvSpPr>
          <p:cNvPr id="7" name="Slide Number Placeholder 6"/>
          <p:cNvSpPr>
            <a:spLocks noGrp="1"/>
          </p:cNvSpPr>
          <p:nvPr>
            <p:ph type="sldNum" sz="quarter" idx="12"/>
          </p:nvPr>
        </p:nvSpPr>
        <p:spPr/>
        <p:txBody>
          <a:bodyPr/>
          <a:lstStyle/>
          <a:p>
            <a:fld id="{7E74F4B1-9ADB-4B50-83D6-797B7B30BEA4}" type="slidenum">
              <a:rPr lang="en-US" noProof="0" smtClean="0"/>
              <a:pPr/>
              <a:t>‹#›</a:t>
            </a:fld>
            <a:endParaRPr lang="en-US" noProof="0" dirty="0"/>
          </a:p>
        </p:txBody>
      </p:sp>
      <p:sp>
        <p:nvSpPr>
          <p:cNvPr id="9" name="Title 1">
            <a:extLst>
              <a:ext uri="{FF2B5EF4-FFF2-40B4-BE49-F238E27FC236}">
                <a16:creationId xmlns:a16="http://schemas.microsoft.com/office/drawing/2014/main" id="{087525FD-0785-4C31-828B-523E20C12C38}"/>
              </a:ext>
            </a:extLst>
          </p:cNvPr>
          <p:cNvSpPr>
            <a:spLocks noGrp="1"/>
          </p:cNvSpPr>
          <p:nvPr>
            <p:ph type="title"/>
          </p:nvPr>
        </p:nvSpPr>
        <p:spPr>
          <a:xfrm>
            <a:off x="550333" y="513952"/>
            <a:ext cx="5005917" cy="360099"/>
          </a:xfrm>
        </p:spPr>
        <p:txBody>
          <a:bodyPr wrap="square" lIns="0" tIns="0" rIns="0" bIns="0" anchor="t" anchorCtr="0">
            <a:spAutoFit/>
          </a:bodyPr>
          <a:lstStyle>
            <a:lvl1pPr>
              <a:defRPr sz="2600">
                <a:solidFill>
                  <a:schemeClr val="bg1"/>
                </a:solidFill>
              </a:defRPr>
            </a:lvl1pPr>
          </a:lstStyle>
          <a:p>
            <a:r>
              <a:rPr lang="en-US" noProof="0"/>
              <a:t>Click to edit Master title style</a:t>
            </a:r>
            <a:endParaRPr lang="en-US" noProof="0" dirty="0"/>
          </a:p>
        </p:txBody>
      </p:sp>
      <p:sp>
        <p:nvSpPr>
          <p:cNvPr id="12" name="Text Placeholder 11">
            <a:extLst>
              <a:ext uri="{FF2B5EF4-FFF2-40B4-BE49-F238E27FC236}">
                <a16:creationId xmlns:a16="http://schemas.microsoft.com/office/drawing/2014/main" id="{9E9ACF25-F8EF-A7C6-AE5E-8FE3907DF159}"/>
              </a:ext>
            </a:extLst>
          </p:cNvPr>
          <p:cNvSpPr>
            <a:spLocks noGrp="1"/>
          </p:cNvSpPr>
          <p:nvPr>
            <p:ph type="body" sz="quarter" idx="13"/>
          </p:nvPr>
        </p:nvSpPr>
        <p:spPr>
          <a:xfrm>
            <a:off x="6635750" y="513952"/>
            <a:ext cx="5005917" cy="360099"/>
          </a:xfrm>
        </p:spPr>
        <p:txBody>
          <a:bodyPr>
            <a:spAutoFit/>
          </a:bodyPr>
          <a:lstStyle>
            <a:lvl1pPr marL="0" indent="0">
              <a:lnSpc>
                <a:spcPct val="90000"/>
              </a:lnSpc>
              <a:spcBef>
                <a:spcPts val="0"/>
              </a:spcBef>
              <a:spcAft>
                <a:spcPts val="0"/>
              </a:spcAft>
              <a:buNone/>
              <a:defRPr sz="2600">
                <a:solidFill>
                  <a:schemeClr val="accent1"/>
                </a:solidFill>
                <a:latin typeface="+mj-lt"/>
              </a:defRPr>
            </a:lvl1pPr>
            <a:lvl2pPr marL="361800" indent="0">
              <a:buNone/>
              <a:defRPr sz="2600">
                <a:solidFill>
                  <a:schemeClr val="accent1"/>
                </a:solidFill>
                <a:latin typeface="+mj-lt"/>
              </a:defRPr>
            </a:lvl2pPr>
            <a:lvl3pPr marL="700200" indent="0">
              <a:buNone/>
              <a:defRPr sz="2600">
                <a:solidFill>
                  <a:schemeClr val="accent1"/>
                </a:solidFill>
                <a:latin typeface="+mj-lt"/>
              </a:defRPr>
            </a:lvl3pPr>
            <a:lvl4pPr marL="1042200" indent="0">
              <a:buNone/>
              <a:defRPr sz="2600">
                <a:solidFill>
                  <a:schemeClr val="accent1"/>
                </a:solidFill>
                <a:latin typeface="+mj-lt"/>
              </a:defRPr>
            </a:lvl4pPr>
            <a:lvl5pPr marL="1373400" indent="0">
              <a:buNone/>
              <a:defRPr sz="2600">
                <a:solidFill>
                  <a:schemeClr val="accent1"/>
                </a:solidFill>
                <a:latin typeface="+mj-lt"/>
              </a:defRPr>
            </a:lvl5pPr>
          </a:lstStyle>
          <a:p>
            <a:pPr lvl="0"/>
            <a:r>
              <a:rPr lang="en-US"/>
              <a:t>Click to edit Master text styles</a:t>
            </a:r>
          </a:p>
        </p:txBody>
      </p:sp>
    </p:spTree>
    <p:extLst>
      <p:ext uri="{BB962C8B-B14F-4D97-AF65-F5344CB8AC3E}">
        <p14:creationId xmlns:p14="http://schemas.microsoft.com/office/powerpoint/2010/main" val="1447788302"/>
      </p:ext>
    </p:extLst>
  </p:cSld>
  <p:clrMapOvr>
    <a:masterClrMapping/>
  </p:clrMapOvr>
  <p:extLst>
    <p:ext uri="{DCECCB84-F9BA-43D5-87BE-67443E8EF086}">
      <p15:sldGuideLst xmlns:p15="http://schemas.microsoft.com/office/powerpoint/2012/main">
        <p15:guide id="1" pos="3500">
          <p15:clr>
            <a:srgbClr val="FBAE40"/>
          </p15:clr>
        </p15:guide>
        <p15:guide id="2" pos="418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En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2FE5AA93-F4B2-03EE-D53C-46C8E6A32F32}"/>
              </a:ext>
            </a:extLst>
          </p:cNvPr>
          <p:cNvPicPr>
            <a:picLocks noChangeAspect="1"/>
          </p:cNvPicPr>
          <p:nvPr>
            <p:custDataLst>
              <p:tags r:id="rId1"/>
            </p:custDataLst>
          </p:nvPr>
        </p:nvPicPr>
        <p:blipFill>
          <a:blip r:embed="rId3">
            <a:extLst>
              <a:ext uri="{28A0092B-C50C-407E-A947-70E740481C1C}">
                <a14:useLocalDpi xmlns:a14="http://schemas.microsoft.com/office/drawing/2010/main" val="0"/>
              </a:ext>
            </a:extLst>
          </a:blip>
          <a:stretch>
            <a:fillRect/>
          </a:stretch>
        </p:blipFill>
        <p:spPr>
          <a:xfrm>
            <a:off x="0" y="0"/>
            <a:ext cx="12192000" cy="5913438"/>
          </a:xfrm>
          <a:prstGeom prst="rect">
            <a:avLst/>
          </a:prstGeom>
        </p:spPr>
      </p:pic>
      <p:sp>
        <p:nvSpPr>
          <p:cNvPr id="3" name="Date Placeholder 2">
            <a:extLst>
              <a:ext uri="{FF2B5EF4-FFF2-40B4-BE49-F238E27FC236}">
                <a16:creationId xmlns:a16="http://schemas.microsoft.com/office/drawing/2014/main" id="{C220A154-D907-8CFE-C5E0-D9193C73AB5E}"/>
              </a:ext>
            </a:extLst>
          </p:cNvPr>
          <p:cNvSpPr>
            <a:spLocks noGrp="1"/>
          </p:cNvSpPr>
          <p:nvPr>
            <p:ph type="dt" sz="half" idx="10"/>
          </p:nvPr>
        </p:nvSpPr>
        <p:spPr/>
        <p:txBody>
          <a:bodyPr/>
          <a:lstStyle/>
          <a:p>
            <a:r>
              <a:rPr lang="en-US" noProof="0"/>
              <a:t>June, 2026</a:t>
            </a:r>
            <a:endParaRPr lang="en-US" noProof="0" dirty="0"/>
          </a:p>
        </p:txBody>
      </p:sp>
      <p:sp>
        <p:nvSpPr>
          <p:cNvPr id="4" name="Footer Placeholder 3">
            <a:extLst>
              <a:ext uri="{FF2B5EF4-FFF2-40B4-BE49-F238E27FC236}">
                <a16:creationId xmlns:a16="http://schemas.microsoft.com/office/drawing/2014/main" id="{2D4585AE-CA17-B944-02E9-BEBA64C99A38}"/>
              </a:ext>
            </a:extLst>
          </p:cNvPr>
          <p:cNvSpPr>
            <a:spLocks noGrp="1"/>
          </p:cNvSpPr>
          <p:nvPr>
            <p:ph type="ftr" sz="quarter" idx="11"/>
          </p:nvPr>
        </p:nvSpPr>
        <p:spPr/>
        <p:txBody>
          <a:bodyPr/>
          <a:lstStyle/>
          <a:p>
            <a:r>
              <a:rPr lang="en-US" noProof="0"/>
              <a:t>ALV – June Roadshow 2026</a:t>
            </a:r>
            <a:endParaRPr lang="en-US" noProof="0" dirty="0"/>
          </a:p>
        </p:txBody>
      </p:sp>
      <p:sp>
        <p:nvSpPr>
          <p:cNvPr id="5" name="Slide Number Placeholder 4">
            <a:extLst>
              <a:ext uri="{FF2B5EF4-FFF2-40B4-BE49-F238E27FC236}">
                <a16:creationId xmlns:a16="http://schemas.microsoft.com/office/drawing/2014/main" id="{A0DCF89A-4396-508A-A43D-FF795F914785}"/>
              </a:ext>
            </a:extLst>
          </p:cNvPr>
          <p:cNvSpPr>
            <a:spLocks noGrp="1"/>
          </p:cNvSpPr>
          <p:nvPr>
            <p:ph type="sldNum" sz="quarter" idx="12"/>
          </p:nvPr>
        </p:nvSpPr>
        <p:spPr/>
        <p:txBody>
          <a:bodyPr/>
          <a:lstStyle/>
          <a:p>
            <a:fld id="{7E74F4B1-9ADB-4B50-83D6-797B7B30BEA4}" type="slidenum">
              <a:rPr lang="en-US" noProof="0" smtClean="0"/>
              <a:pPr/>
              <a:t>‹#›</a:t>
            </a:fld>
            <a:endParaRPr lang="en-US" noProof="0" dirty="0"/>
          </a:p>
        </p:txBody>
      </p:sp>
      <p:sp>
        <p:nvSpPr>
          <p:cNvPr id="7" name="TextBox 6">
            <a:extLst>
              <a:ext uri="{FF2B5EF4-FFF2-40B4-BE49-F238E27FC236}">
                <a16:creationId xmlns:a16="http://schemas.microsoft.com/office/drawing/2014/main" id="{E83250A7-FB50-E1BA-9AC8-FDD96B584F7C}"/>
              </a:ext>
            </a:extLst>
          </p:cNvPr>
          <p:cNvSpPr txBox="1"/>
          <p:nvPr/>
        </p:nvSpPr>
        <p:spPr>
          <a:xfrm>
            <a:off x="3382634" y="2510005"/>
            <a:ext cx="5426733" cy="774434"/>
          </a:xfrm>
          <a:prstGeom prst="rect">
            <a:avLst/>
          </a:prstGeom>
          <a:noFill/>
        </p:spPr>
        <p:txBody>
          <a:bodyPr wrap="none" lIns="36000" tIns="36000" rIns="36000" bIns="36000" rtlCol="0" anchor="ctr" anchorCtr="0">
            <a:spAutoFit/>
          </a:bodyPr>
          <a:lstStyle/>
          <a:p>
            <a:pPr marL="0" marR="0" lvl="0" indent="0" algn="ctr" defTabSz="914400" rtl="0" eaLnBrk="1" fontAlgn="auto" latinLnBrk="0" hangingPunct="1">
              <a:lnSpc>
                <a:spcPct val="95000"/>
              </a:lnSpc>
              <a:spcBef>
                <a:spcPts val="0"/>
              </a:spcBef>
              <a:spcAft>
                <a:spcPts val="0"/>
              </a:spcAft>
              <a:buClr>
                <a:srgbClr val="005496"/>
              </a:buClr>
              <a:buSzTx/>
              <a:buFontTx/>
              <a:buNone/>
              <a:tabLst/>
              <a:defRPr/>
            </a:pPr>
            <a:r>
              <a:rPr kumimoji="0" lang="en-US" sz="4800" b="1" i="0" u="none" strike="noStrike" kern="1200" cap="none" spc="0" normalizeH="0" baseline="0" noProof="0" dirty="0">
                <a:ln>
                  <a:noFill/>
                </a:ln>
                <a:solidFill>
                  <a:srgbClr val="FFFFFF"/>
                </a:solidFill>
                <a:effectLst/>
                <a:uLnTx/>
                <a:uFillTx/>
                <a:latin typeface="Archivo SemiBold" pitchFamily="2" charset="0"/>
                <a:ea typeface="+mn-ea"/>
                <a:cs typeface="Archivo SemiBold" pitchFamily="2" charset="0"/>
              </a:rPr>
              <a:t>Saving More Lives</a:t>
            </a:r>
          </a:p>
        </p:txBody>
      </p:sp>
      <p:sp>
        <p:nvSpPr>
          <p:cNvPr id="13" name="Rektangel 5">
            <a:extLst>
              <a:ext uri="{FF2B5EF4-FFF2-40B4-BE49-F238E27FC236}">
                <a16:creationId xmlns:a16="http://schemas.microsoft.com/office/drawing/2014/main" id="{ADDD8DE1-FAFB-517C-DFC7-9E514FADC2EA}"/>
              </a:ext>
            </a:extLst>
          </p:cNvPr>
          <p:cNvSpPr/>
          <p:nvPr/>
        </p:nvSpPr>
        <p:spPr>
          <a:xfrm>
            <a:off x="4815840" y="3481021"/>
            <a:ext cx="2560320" cy="1834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endParaRPr lang="sv-SE" sz="2000" err="1">
              <a:solidFill>
                <a:schemeClr val="bg1"/>
              </a:solidFill>
            </a:endParaRPr>
          </a:p>
        </p:txBody>
      </p:sp>
    </p:spTree>
    <p:extLst>
      <p:ext uri="{BB962C8B-B14F-4D97-AF65-F5344CB8AC3E}">
        <p14:creationId xmlns:p14="http://schemas.microsoft.com/office/powerpoint/2010/main" val="3224109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cture Left Text Right">
    <p:bg>
      <p:bgRef idx="1001">
        <a:schemeClr val="bg1"/>
      </p:bgRef>
    </p:bg>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en-US" noProof="0"/>
              <a:t>June, 2026</a:t>
            </a:r>
            <a:endParaRPr lang="en-US" noProof="0" dirty="0"/>
          </a:p>
        </p:txBody>
      </p:sp>
      <p:sp>
        <p:nvSpPr>
          <p:cNvPr id="6" name="Footer Placeholder 5"/>
          <p:cNvSpPr>
            <a:spLocks noGrp="1"/>
          </p:cNvSpPr>
          <p:nvPr>
            <p:ph type="ftr" sz="quarter" idx="11"/>
          </p:nvPr>
        </p:nvSpPr>
        <p:spPr/>
        <p:txBody>
          <a:bodyPr/>
          <a:lstStyle/>
          <a:p>
            <a:r>
              <a:rPr lang="en-US" noProof="0"/>
              <a:t>ALV – June Roadshow 2026</a:t>
            </a:r>
            <a:endParaRPr lang="en-US" noProof="0" dirty="0"/>
          </a:p>
        </p:txBody>
      </p:sp>
      <p:sp>
        <p:nvSpPr>
          <p:cNvPr id="7" name="Slide Number Placeholder 6"/>
          <p:cNvSpPr>
            <a:spLocks noGrp="1"/>
          </p:cNvSpPr>
          <p:nvPr>
            <p:ph type="sldNum" sz="quarter" idx="12"/>
          </p:nvPr>
        </p:nvSpPr>
        <p:spPr/>
        <p:txBody>
          <a:bodyPr/>
          <a:lstStyle/>
          <a:p>
            <a:fld id="{7E74F4B1-9ADB-4B50-83D6-797B7B30BEA4}" type="slidenum">
              <a:rPr lang="en-US" noProof="0" smtClean="0"/>
              <a:t>‹#›</a:t>
            </a:fld>
            <a:endParaRPr lang="en-US" noProof="0" dirty="0"/>
          </a:p>
        </p:txBody>
      </p:sp>
      <p:sp>
        <p:nvSpPr>
          <p:cNvPr id="11" name="Picture Placeholder 10">
            <a:extLst>
              <a:ext uri="{FF2B5EF4-FFF2-40B4-BE49-F238E27FC236}">
                <a16:creationId xmlns:a16="http://schemas.microsoft.com/office/drawing/2014/main" id="{CF87BD23-19B9-4878-8CAA-C30895073750}"/>
              </a:ext>
            </a:extLst>
          </p:cNvPr>
          <p:cNvSpPr>
            <a:spLocks noGrp="1"/>
          </p:cNvSpPr>
          <p:nvPr>
            <p:ph type="pic" sz="quarter" idx="13" hasCustomPrompt="1"/>
          </p:nvPr>
        </p:nvSpPr>
        <p:spPr>
          <a:xfrm>
            <a:off x="-1" y="0"/>
            <a:ext cx="6096000" cy="5760720"/>
          </a:xfrm>
        </p:spPr>
        <p:txBody>
          <a:bodyPr anchor="t" anchorCtr="1"/>
          <a:lstStyle>
            <a:lvl1pPr marL="0" indent="0">
              <a:buNone/>
              <a:defRPr sz="1800"/>
            </a:lvl1pPr>
          </a:lstStyle>
          <a:p>
            <a:r>
              <a:rPr lang="en-US" dirty="0"/>
              <a:t>Click Icon to add picture</a:t>
            </a:r>
          </a:p>
        </p:txBody>
      </p:sp>
      <p:sp>
        <p:nvSpPr>
          <p:cNvPr id="10" name="Title 1">
            <a:extLst>
              <a:ext uri="{FF2B5EF4-FFF2-40B4-BE49-F238E27FC236}">
                <a16:creationId xmlns:a16="http://schemas.microsoft.com/office/drawing/2014/main" id="{948D3683-7738-46EB-9B09-711B0BD00FD1}"/>
              </a:ext>
            </a:extLst>
          </p:cNvPr>
          <p:cNvSpPr>
            <a:spLocks noGrp="1"/>
          </p:cNvSpPr>
          <p:nvPr>
            <p:ph type="title"/>
          </p:nvPr>
        </p:nvSpPr>
        <p:spPr>
          <a:xfrm>
            <a:off x="6257470" y="210324"/>
            <a:ext cx="5410655" cy="813851"/>
          </a:xfrm>
        </p:spPr>
        <p:txBody>
          <a:bodyPr lIns="91440" anchor="b" anchorCtr="0">
            <a:normAutofit/>
          </a:bodyPr>
          <a:lstStyle>
            <a:lvl1pPr>
              <a:defRPr sz="2400"/>
            </a:lvl1pPr>
          </a:lstStyle>
          <a:p>
            <a:r>
              <a:rPr lang="en-US" noProof="0"/>
              <a:t>Click to edit Master title style</a:t>
            </a:r>
            <a:endParaRPr lang="en-US" noProof="0" dirty="0"/>
          </a:p>
        </p:txBody>
      </p:sp>
      <p:sp>
        <p:nvSpPr>
          <p:cNvPr id="12" name="Text Placeholder 7">
            <a:extLst>
              <a:ext uri="{FF2B5EF4-FFF2-40B4-BE49-F238E27FC236}">
                <a16:creationId xmlns:a16="http://schemas.microsoft.com/office/drawing/2014/main" id="{B4E5862D-3E32-4237-8E70-264D1F16BDC0}"/>
              </a:ext>
            </a:extLst>
          </p:cNvPr>
          <p:cNvSpPr>
            <a:spLocks noGrp="1"/>
          </p:cNvSpPr>
          <p:nvPr>
            <p:ph type="body" sz="quarter" idx="14"/>
          </p:nvPr>
        </p:nvSpPr>
        <p:spPr>
          <a:xfrm>
            <a:off x="6257470" y="1140737"/>
            <a:ext cx="5410655" cy="4620302"/>
          </a:xfrm>
        </p:spPr>
        <p:txBody>
          <a:bodyPr lIns="91440"/>
          <a:lstStyle>
            <a:lvl1pPr>
              <a:defRPr sz="1600">
                <a:solidFill>
                  <a:schemeClr val="tx1">
                    <a:lumMod val="50000"/>
                  </a:schemeClr>
                </a:solidFill>
              </a:defRPr>
            </a:lvl1pPr>
            <a:lvl2pPr>
              <a:defRPr sz="1400">
                <a:solidFill>
                  <a:schemeClr val="tx1">
                    <a:lumMod val="50000"/>
                  </a:schemeClr>
                </a:solidFill>
              </a:defRPr>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7830834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Left Text Right">
    <p:bg>
      <p:bgRef idx="1001">
        <a:schemeClr val="bg1"/>
      </p:bgRef>
    </p:bg>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en-US" noProof="0"/>
              <a:t>June, 2026</a:t>
            </a:r>
            <a:endParaRPr lang="en-US" noProof="0" dirty="0"/>
          </a:p>
        </p:txBody>
      </p:sp>
      <p:sp>
        <p:nvSpPr>
          <p:cNvPr id="6" name="Footer Placeholder 5"/>
          <p:cNvSpPr>
            <a:spLocks noGrp="1"/>
          </p:cNvSpPr>
          <p:nvPr>
            <p:ph type="ftr" sz="quarter" idx="11"/>
          </p:nvPr>
        </p:nvSpPr>
        <p:spPr/>
        <p:txBody>
          <a:bodyPr/>
          <a:lstStyle/>
          <a:p>
            <a:r>
              <a:rPr lang="en-US" noProof="0"/>
              <a:t>ALV – June Roadshow 2026</a:t>
            </a:r>
            <a:endParaRPr lang="en-US" noProof="0" dirty="0"/>
          </a:p>
        </p:txBody>
      </p:sp>
      <p:sp>
        <p:nvSpPr>
          <p:cNvPr id="7" name="Slide Number Placeholder 6"/>
          <p:cNvSpPr>
            <a:spLocks noGrp="1"/>
          </p:cNvSpPr>
          <p:nvPr>
            <p:ph type="sldNum" sz="quarter" idx="12"/>
          </p:nvPr>
        </p:nvSpPr>
        <p:spPr/>
        <p:txBody>
          <a:bodyPr/>
          <a:lstStyle/>
          <a:p>
            <a:fld id="{7E74F4B1-9ADB-4B50-83D6-797B7B30BEA4}" type="slidenum">
              <a:rPr lang="en-US" noProof="0" smtClean="0"/>
              <a:t>‹#›</a:t>
            </a:fld>
            <a:endParaRPr lang="en-US" noProof="0" dirty="0"/>
          </a:p>
        </p:txBody>
      </p:sp>
      <p:sp>
        <p:nvSpPr>
          <p:cNvPr id="3" name="Content Placeholder 2">
            <a:extLst>
              <a:ext uri="{FF2B5EF4-FFF2-40B4-BE49-F238E27FC236}">
                <a16:creationId xmlns:a16="http://schemas.microsoft.com/office/drawing/2014/main" id="{3F50934E-65B7-42A9-ABCC-A31DDB41831B}"/>
              </a:ext>
            </a:extLst>
          </p:cNvPr>
          <p:cNvSpPr>
            <a:spLocks noGrp="1"/>
          </p:cNvSpPr>
          <p:nvPr>
            <p:ph sz="quarter" idx="15" hasCustomPrompt="1"/>
          </p:nvPr>
        </p:nvSpPr>
        <p:spPr>
          <a:xfrm>
            <a:off x="-1" y="0"/>
            <a:ext cx="6096001" cy="5761039"/>
          </a:xfrm>
        </p:spPr>
        <p:txBody>
          <a:bodyPr/>
          <a:lstStyle>
            <a:lvl1pPr marL="0" indent="0" algn="ctr">
              <a:buNone/>
              <a:defRPr sz="1400"/>
            </a:lvl1pPr>
          </a:lstStyle>
          <a:p>
            <a:pPr lvl="0"/>
            <a:r>
              <a:rPr lang="en-US" dirty="0"/>
              <a:t>Click to add content</a:t>
            </a:r>
          </a:p>
        </p:txBody>
      </p:sp>
      <p:sp>
        <p:nvSpPr>
          <p:cNvPr id="11" name="Text Placeholder 7">
            <a:extLst>
              <a:ext uri="{FF2B5EF4-FFF2-40B4-BE49-F238E27FC236}">
                <a16:creationId xmlns:a16="http://schemas.microsoft.com/office/drawing/2014/main" id="{779A110D-4211-435E-BEE0-0F6BA20C929D}"/>
              </a:ext>
            </a:extLst>
          </p:cNvPr>
          <p:cNvSpPr>
            <a:spLocks noGrp="1"/>
          </p:cNvSpPr>
          <p:nvPr>
            <p:ph type="body" sz="quarter" idx="14"/>
          </p:nvPr>
        </p:nvSpPr>
        <p:spPr>
          <a:xfrm>
            <a:off x="6257470" y="1140737"/>
            <a:ext cx="5410655" cy="4620302"/>
          </a:xfrm>
        </p:spPr>
        <p:txBody>
          <a:bodyPr lIns="91440"/>
          <a:lstStyle>
            <a:lvl1pPr>
              <a:defRPr sz="1600">
                <a:solidFill>
                  <a:schemeClr val="tx1">
                    <a:lumMod val="50000"/>
                  </a:schemeClr>
                </a:solidFill>
              </a:defRPr>
            </a:lvl1pPr>
            <a:lvl2pPr>
              <a:defRPr sz="1400">
                <a:solidFill>
                  <a:schemeClr val="tx1">
                    <a:lumMod val="50000"/>
                  </a:schemeClr>
                </a:solidFill>
              </a:defRPr>
            </a:lvl2pPr>
          </a:lstStyle>
          <a:p>
            <a:pPr lvl="0"/>
            <a:r>
              <a:rPr lang="en-US" dirty="0"/>
              <a:t>Click to edit Master text styles</a:t>
            </a:r>
          </a:p>
          <a:p>
            <a:pPr lvl="1"/>
            <a:r>
              <a:rPr lang="en-US" dirty="0"/>
              <a:t>Second level</a:t>
            </a:r>
          </a:p>
        </p:txBody>
      </p:sp>
      <p:sp>
        <p:nvSpPr>
          <p:cNvPr id="12" name="Title 1">
            <a:extLst>
              <a:ext uri="{FF2B5EF4-FFF2-40B4-BE49-F238E27FC236}">
                <a16:creationId xmlns:a16="http://schemas.microsoft.com/office/drawing/2014/main" id="{92F3AC9C-85E1-4498-94A6-206443DCB615}"/>
              </a:ext>
            </a:extLst>
          </p:cNvPr>
          <p:cNvSpPr>
            <a:spLocks noGrp="1"/>
          </p:cNvSpPr>
          <p:nvPr>
            <p:ph type="title"/>
          </p:nvPr>
        </p:nvSpPr>
        <p:spPr>
          <a:xfrm>
            <a:off x="6257470" y="210324"/>
            <a:ext cx="5410655" cy="813851"/>
          </a:xfrm>
        </p:spPr>
        <p:txBody>
          <a:bodyPr lIns="91440" anchor="b" anchorCtr="0">
            <a:normAutofit/>
          </a:bodyPr>
          <a:lstStyle>
            <a:lvl1pPr>
              <a:defRPr sz="2400"/>
            </a:lvl1pPr>
          </a:lstStyle>
          <a:p>
            <a:r>
              <a:rPr lang="en-US" noProof="0"/>
              <a:t>Click to edit Master title style</a:t>
            </a:r>
            <a:endParaRPr lang="en-US" noProof="0" dirty="0"/>
          </a:p>
        </p:txBody>
      </p:sp>
    </p:spTree>
    <p:extLst>
      <p:ext uri="{BB962C8B-B14F-4D97-AF65-F5344CB8AC3E}">
        <p14:creationId xmlns:p14="http://schemas.microsoft.com/office/powerpoint/2010/main" val="24467207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91793" y="1400175"/>
            <a:ext cx="5364000" cy="4658625"/>
          </a:xfrm>
        </p:spPr>
        <p:txBody>
          <a:bodyPr lIns="91440"/>
          <a:lstStyle>
            <a:lvl1pPr>
              <a:defRPr sz="2000"/>
            </a:lvl1pPr>
            <a:lvl2pPr>
              <a:defRPr sz="1600"/>
            </a:lvl2pPr>
            <a:lvl3pPr>
              <a:defRPr sz="1600"/>
            </a:lvl3pPr>
            <a:lvl4pPr>
              <a:defRPr/>
            </a:lvl4pPr>
            <a:lvl5pPr>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 name="Content Placeholder 3"/>
          <p:cNvSpPr>
            <a:spLocks noGrp="1"/>
          </p:cNvSpPr>
          <p:nvPr>
            <p:ph sz="half" idx="2"/>
          </p:nvPr>
        </p:nvSpPr>
        <p:spPr>
          <a:xfrm>
            <a:off x="6364333" y="1400175"/>
            <a:ext cx="5364000" cy="4658625"/>
          </a:xfrm>
        </p:spPr>
        <p:txBody>
          <a:bodyPr lIns="91440"/>
          <a:lstStyle>
            <a:lvl1pPr>
              <a:defRPr sz="2000"/>
            </a:lvl1pPr>
            <a:lvl2pPr>
              <a:defRPr sz="1600"/>
            </a:lvl2pPr>
            <a:lvl3pPr>
              <a:defRPr sz="1600"/>
            </a:lvl3pPr>
            <a:lvl4pPr>
              <a:defRPr/>
            </a:lvl4pPr>
            <a:lvl5pPr>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5" name="Date Placeholder 4"/>
          <p:cNvSpPr>
            <a:spLocks noGrp="1"/>
          </p:cNvSpPr>
          <p:nvPr>
            <p:ph type="dt" sz="half" idx="10"/>
          </p:nvPr>
        </p:nvSpPr>
        <p:spPr/>
        <p:txBody>
          <a:bodyPr/>
          <a:lstStyle/>
          <a:p>
            <a:r>
              <a:rPr lang="en-US" noProof="0"/>
              <a:t>June, 2026</a:t>
            </a:r>
            <a:endParaRPr lang="en-US" noProof="0" dirty="0"/>
          </a:p>
        </p:txBody>
      </p:sp>
      <p:sp>
        <p:nvSpPr>
          <p:cNvPr id="6" name="Footer Placeholder 5"/>
          <p:cNvSpPr>
            <a:spLocks noGrp="1"/>
          </p:cNvSpPr>
          <p:nvPr>
            <p:ph type="ftr" sz="quarter" idx="11"/>
          </p:nvPr>
        </p:nvSpPr>
        <p:spPr/>
        <p:txBody>
          <a:bodyPr/>
          <a:lstStyle/>
          <a:p>
            <a:r>
              <a:rPr lang="en-US" noProof="0"/>
              <a:t>ALV – June Roadshow 2026</a:t>
            </a:r>
            <a:endParaRPr lang="en-US" noProof="0" dirty="0"/>
          </a:p>
        </p:txBody>
      </p:sp>
      <p:sp>
        <p:nvSpPr>
          <p:cNvPr id="7" name="Slide Number Placeholder 6"/>
          <p:cNvSpPr>
            <a:spLocks noGrp="1"/>
          </p:cNvSpPr>
          <p:nvPr>
            <p:ph type="sldNum" sz="quarter" idx="12"/>
          </p:nvPr>
        </p:nvSpPr>
        <p:spPr/>
        <p:txBody>
          <a:bodyPr/>
          <a:lstStyle/>
          <a:p>
            <a:fld id="{7E74F4B1-9ADB-4B50-83D6-797B7B30BEA4}" type="slidenum">
              <a:rPr lang="en-US" noProof="0" smtClean="0"/>
              <a:t>‹#›</a:t>
            </a:fld>
            <a:endParaRPr lang="en-US" noProof="0" dirty="0"/>
          </a:p>
        </p:txBody>
      </p:sp>
      <p:sp>
        <p:nvSpPr>
          <p:cNvPr id="9" name="Title 1">
            <a:extLst>
              <a:ext uri="{FF2B5EF4-FFF2-40B4-BE49-F238E27FC236}">
                <a16:creationId xmlns:a16="http://schemas.microsoft.com/office/drawing/2014/main" id="{087525FD-0785-4C31-828B-523E20C12C38}"/>
              </a:ext>
            </a:extLst>
          </p:cNvPr>
          <p:cNvSpPr>
            <a:spLocks noGrp="1"/>
          </p:cNvSpPr>
          <p:nvPr>
            <p:ph type="title"/>
          </p:nvPr>
        </p:nvSpPr>
        <p:spPr>
          <a:xfrm>
            <a:off x="550333" y="210324"/>
            <a:ext cx="11178000" cy="813851"/>
          </a:xfrm>
        </p:spPr>
        <p:txBody>
          <a:bodyPr lIns="91440" anchor="b" anchorCtr="0">
            <a:normAutofit/>
          </a:bodyPr>
          <a:lstStyle>
            <a:lvl1pPr>
              <a:defRPr sz="2400"/>
            </a:lvl1pPr>
          </a:lstStyle>
          <a:p>
            <a:r>
              <a:rPr lang="en-US" noProof="0"/>
              <a:t>Click to edit Master title style</a:t>
            </a:r>
            <a:endParaRPr lang="en-US" noProof="0" dirty="0"/>
          </a:p>
        </p:txBody>
      </p:sp>
    </p:spTree>
    <p:extLst>
      <p:ext uri="{BB962C8B-B14F-4D97-AF65-F5344CB8AC3E}">
        <p14:creationId xmlns:p14="http://schemas.microsoft.com/office/powerpoint/2010/main" val="3090658168"/>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26" Type="http://schemas.openxmlformats.org/officeDocument/2006/relationships/image" Target="../media/image1.emf"/><Relationship Id="rId3" Type="http://schemas.openxmlformats.org/officeDocument/2006/relationships/slideLayout" Target="../slideLayouts/slideLayout16.xml"/><Relationship Id="rId21" Type="http://schemas.openxmlformats.org/officeDocument/2006/relationships/slideLayout" Target="../slideLayouts/slideLayout34.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5" Type="http://schemas.openxmlformats.org/officeDocument/2006/relationships/theme" Target="../theme/theme2.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24" Type="http://schemas.openxmlformats.org/officeDocument/2006/relationships/slideLayout" Target="../slideLayouts/slideLayout37.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slideLayout" Target="../slideLayouts/slideLayout36.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slideLayout" Target="../slideLayouts/slideLayout3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slideLayout" Target="../slideLayouts/slideLayout55.xml"/><Relationship Id="rId26" Type="http://schemas.openxmlformats.org/officeDocument/2006/relationships/image" Target="../media/image1.emf"/><Relationship Id="rId3" Type="http://schemas.openxmlformats.org/officeDocument/2006/relationships/slideLayout" Target="../slideLayouts/slideLayout40.xml"/><Relationship Id="rId21" Type="http://schemas.openxmlformats.org/officeDocument/2006/relationships/slideLayout" Target="../slideLayouts/slideLayout58.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5" Type="http://schemas.openxmlformats.org/officeDocument/2006/relationships/theme" Target="../theme/theme3.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20" Type="http://schemas.openxmlformats.org/officeDocument/2006/relationships/slideLayout" Target="../slideLayouts/slideLayout57.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24" Type="http://schemas.openxmlformats.org/officeDocument/2006/relationships/slideLayout" Target="../slideLayouts/slideLayout61.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23" Type="http://schemas.openxmlformats.org/officeDocument/2006/relationships/slideLayout" Target="../slideLayouts/slideLayout60.xml"/><Relationship Id="rId10" Type="http://schemas.openxmlformats.org/officeDocument/2006/relationships/slideLayout" Target="../slideLayouts/slideLayout47.xml"/><Relationship Id="rId19" Type="http://schemas.openxmlformats.org/officeDocument/2006/relationships/slideLayout" Target="../slideLayouts/slideLayout56.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 Id="rId22"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Bildobjekt 8"/>
          <p:cNvPicPr preferRelativeResize="0">
            <a:picLocks noChangeAspect="1"/>
          </p:cNvPicPr>
          <p:nvPr userDrawn="1"/>
        </p:nvPicPr>
        <p:blipFill>
          <a:blip r:embed="rId15" cstate="print">
            <a:extLst>
              <a:ext uri="{28A0092B-C50C-407E-A947-70E740481C1C}">
                <a14:useLocalDpi xmlns:a14="http://schemas.microsoft.com/office/drawing/2010/main"/>
              </a:ext>
            </a:extLst>
          </a:blip>
          <a:stretch>
            <a:fillRect/>
          </a:stretch>
        </p:blipFill>
        <p:spPr>
          <a:xfrm>
            <a:off x="10743344" y="6199632"/>
            <a:ext cx="936000" cy="316564"/>
          </a:xfrm>
          <a:prstGeom prst="rect">
            <a:avLst/>
          </a:prstGeom>
        </p:spPr>
      </p:pic>
      <p:sp>
        <p:nvSpPr>
          <p:cNvPr id="2" name="Title Placeholder 1"/>
          <p:cNvSpPr>
            <a:spLocks noGrp="1"/>
          </p:cNvSpPr>
          <p:nvPr>
            <p:ph type="title"/>
          </p:nvPr>
        </p:nvSpPr>
        <p:spPr>
          <a:xfrm>
            <a:off x="550333" y="668612"/>
            <a:ext cx="11178000" cy="1116000"/>
          </a:xfrm>
          <a:prstGeom prst="rect">
            <a:avLst/>
          </a:prstGeom>
        </p:spPr>
        <p:txBody>
          <a:bodyPr vert="horz" lIns="0" tIns="0" rIns="0" bIns="0" rtlCol="0" anchor="t" anchorCtr="0">
            <a:noAutofit/>
          </a:bodyPr>
          <a:lstStyle/>
          <a:p>
            <a:r>
              <a:rPr lang="en-US" noProof="0" dirty="0"/>
              <a:t>Click to edit Master title style</a:t>
            </a:r>
          </a:p>
        </p:txBody>
      </p:sp>
      <p:sp>
        <p:nvSpPr>
          <p:cNvPr id="3" name="Text Placeholder 2"/>
          <p:cNvSpPr>
            <a:spLocks noGrp="1"/>
          </p:cNvSpPr>
          <p:nvPr>
            <p:ph type="body" idx="1"/>
          </p:nvPr>
        </p:nvSpPr>
        <p:spPr>
          <a:xfrm>
            <a:off x="550333" y="1919313"/>
            <a:ext cx="11178000" cy="4140000"/>
          </a:xfrm>
          <a:prstGeom prst="rect">
            <a:avLst/>
          </a:prstGeom>
        </p:spPr>
        <p:txBody>
          <a:bodyPr vert="horz" lIns="0" tIns="0" rIns="0" bIns="0" rtlCol="0">
            <a:no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 name="Date Placeholder 3"/>
          <p:cNvSpPr>
            <a:spLocks noGrp="1"/>
          </p:cNvSpPr>
          <p:nvPr>
            <p:ph type="dt" sz="half" idx="2"/>
          </p:nvPr>
        </p:nvSpPr>
        <p:spPr>
          <a:xfrm>
            <a:off x="591793" y="6431676"/>
            <a:ext cx="1224000" cy="216000"/>
          </a:xfrm>
          <a:prstGeom prst="rect">
            <a:avLst/>
          </a:prstGeom>
        </p:spPr>
        <p:txBody>
          <a:bodyPr vert="horz" lIns="0" tIns="0" rIns="0" bIns="0" rtlCol="0" anchor="b" anchorCtr="0"/>
          <a:lstStyle>
            <a:lvl1pPr algn="l">
              <a:defRPr sz="800" i="1">
                <a:solidFill>
                  <a:schemeClr val="bg1">
                    <a:lumMod val="65000"/>
                  </a:schemeClr>
                </a:solidFill>
                <a:latin typeface="Archivo Light" pitchFamily="2" charset="0"/>
              </a:defRPr>
            </a:lvl1pPr>
          </a:lstStyle>
          <a:p>
            <a:r>
              <a:rPr lang="en-US"/>
              <a:t>June, 2026</a:t>
            </a:r>
            <a:endParaRPr lang="en-US" dirty="0"/>
          </a:p>
        </p:txBody>
      </p:sp>
      <p:sp>
        <p:nvSpPr>
          <p:cNvPr id="5" name="Footer Placeholder 4"/>
          <p:cNvSpPr>
            <a:spLocks noGrp="1"/>
          </p:cNvSpPr>
          <p:nvPr>
            <p:ph type="ftr" sz="quarter" idx="3"/>
          </p:nvPr>
        </p:nvSpPr>
        <p:spPr>
          <a:xfrm>
            <a:off x="1907465" y="6431676"/>
            <a:ext cx="3240000" cy="216000"/>
          </a:xfrm>
          <a:prstGeom prst="rect">
            <a:avLst/>
          </a:prstGeom>
        </p:spPr>
        <p:txBody>
          <a:bodyPr vert="horz" lIns="0" tIns="0" rIns="0" bIns="0" rtlCol="0" anchor="b" anchorCtr="0"/>
          <a:lstStyle>
            <a:lvl1pPr algn="l">
              <a:defRPr sz="800" i="1">
                <a:solidFill>
                  <a:schemeClr val="bg1">
                    <a:lumMod val="65000"/>
                  </a:schemeClr>
                </a:solidFill>
                <a:latin typeface="Archivo Light" pitchFamily="2" charset="0"/>
              </a:defRPr>
            </a:lvl1pPr>
          </a:lstStyle>
          <a:p>
            <a:r>
              <a:rPr lang="en-US"/>
              <a:t>ALV – June Roadshow 2026</a:t>
            </a:r>
            <a:endParaRPr lang="en-US" dirty="0"/>
          </a:p>
        </p:txBody>
      </p:sp>
      <p:sp>
        <p:nvSpPr>
          <p:cNvPr id="6" name="Slide Number Placeholder 5"/>
          <p:cNvSpPr>
            <a:spLocks noGrp="1"/>
          </p:cNvSpPr>
          <p:nvPr>
            <p:ph type="sldNum" sz="quarter" idx="4"/>
          </p:nvPr>
        </p:nvSpPr>
        <p:spPr>
          <a:xfrm>
            <a:off x="116733" y="6431676"/>
            <a:ext cx="396000" cy="216000"/>
          </a:xfrm>
          <a:prstGeom prst="rect">
            <a:avLst/>
          </a:prstGeom>
        </p:spPr>
        <p:txBody>
          <a:bodyPr vert="horz" lIns="0" tIns="0" rIns="0" bIns="0" rtlCol="0" anchor="b" anchorCtr="0"/>
          <a:lstStyle>
            <a:lvl1pPr algn="ctr">
              <a:defRPr sz="800" i="1">
                <a:solidFill>
                  <a:schemeClr val="bg1">
                    <a:lumMod val="65000"/>
                  </a:schemeClr>
                </a:solidFill>
                <a:latin typeface="Archivo Light" pitchFamily="2" charset="0"/>
              </a:defRPr>
            </a:lvl1pPr>
          </a:lstStyle>
          <a:p>
            <a:fld id="{01DBCF66-488F-46C9-BAAA-0715CFD0BD4C}" type="slidenum">
              <a:rPr lang="en-US" smtClean="0"/>
              <a:pPr/>
              <a:t>‹#›</a:t>
            </a:fld>
            <a:endParaRPr lang="en-US" dirty="0"/>
          </a:p>
        </p:txBody>
      </p:sp>
      <p:sp>
        <p:nvSpPr>
          <p:cNvPr id="31" name="Text Box 11"/>
          <p:cNvSpPr txBox="1">
            <a:spLocks noChangeArrowheads="1"/>
          </p:cNvSpPr>
          <p:nvPr userDrawn="1"/>
        </p:nvSpPr>
        <p:spPr bwMode="auto">
          <a:xfrm>
            <a:off x="5359162" y="6480863"/>
            <a:ext cx="2486472"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354" tIns="45678" rIns="91354" bIns="45678" anchor="b" anchorCtr="0">
            <a:spAutoFit/>
          </a:bodyPr>
          <a:lstStyle/>
          <a:p>
            <a:pPr algn="l"/>
            <a:r>
              <a:rPr lang="en-US" sz="800" spc="50" baseline="0" noProof="1">
                <a:solidFill>
                  <a:schemeClr val="bg1">
                    <a:lumMod val="75000"/>
                  </a:schemeClr>
                </a:solidFill>
                <a:latin typeface="Arial" panose="020B0604020202020204" pitchFamily="34" charset="0"/>
                <a:cs typeface="Arial" panose="020B0604020202020204" pitchFamily="34" charset="0"/>
              </a:rPr>
              <a:t>Copyright Autoliv Inc., All Rights Reserved</a:t>
            </a:r>
          </a:p>
        </p:txBody>
      </p:sp>
      <p:sp>
        <p:nvSpPr>
          <p:cNvPr id="16" name="Classification">
            <a:extLst>
              <a:ext uri="{FF2B5EF4-FFF2-40B4-BE49-F238E27FC236}">
                <a16:creationId xmlns:a16="http://schemas.microsoft.com/office/drawing/2014/main" id="{026A4BA5-409B-4F2A-8530-DB412D2520C5}"/>
              </a:ext>
            </a:extLst>
          </p:cNvPr>
          <p:cNvSpPr txBox="1">
            <a:spLocks/>
          </p:cNvSpPr>
          <p:nvPr userDrawn="1"/>
        </p:nvSpPr>
        <p:spPr>
          <a:xfrm>
            <a:off x="8145849" y="6431676"/>
            <a:ext cx="876794" cy="216000"/>
          </a:xfrm>
          <a:prstGeom prst="rect">
            <a:avLst/>
          </a:prstGeom>
          <a:solidFill>
            <a:srgbClr val="FFFFFF">
              <a:alpha val="50196"/>
            </a:srgbClr>
          </a:solidFill>
        </p:spPr>
        <p:txBody>
          <a:bodyPr vert="horz" lIns="0" tIns="0" rIns="0" bIns="0" rtlCol="0" anchor="b" anchorCtr="0"/>
          <a:lstStyle>
            <a:defPPr>
              <a:defRPr lang="en-US"/>
            </a:defPPr>
            <a:lvl1pPr marL="0" algn="l" defTabSz="914400" rtl="0" eaLnBrk="1" latinLnBrk="0" hangingPunct="1">
              <a:defRPr sz="800" i="1"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b="0" i="0" noProof="1">
                <a:solidFill>
                  <a:srgbClr val="A6A6A6"/>
                </a:solidFill>
                <a:latin typeface="Arial" panose="020B0604020202020204" pitchFamily="34" charset="0"/>
                <a:cs typeface="Arial" panose="020B0604020202020204" pitchFamily="34" charset="0"/>
              </a:rPr>
              <a:t>Public</a:t>
            </a:r>
          </a:p>
        </p:txBody>
      </p:sp>
    </p:spTree>
    <p:extLst>
      <p:ext uri="{BB962C8B-B14F-4D97-AF65-F5344CB8AC3E}">
        <p14:creationId xmlns:p14="http://schemas.microsoft.com/office/powerpoint/2010/main" val="1984959996"/>
      </p:ext>
    </p:extLst>
  </p:cSld>
  <p:clrMap bg1="lt1" tx1="dk1" bg2="lt2" tx2="dk2" accent1="accent1" accent2="accent2" accent3="accent3" accent4="accent4" accent5="accent5" accent6="accent6" hlink="hlink" folHlink="folHlink"/>
  <p:sldLayoutIdLst>
    <p:sldLayoutId id="2147483678" r:id="rId1"/>
    <p:sldLayoutId id="2147483690" r:id="rId2"/>
    <p:sldLayoutId id="2147483679" r:id="rId3"/>
    <p:sldLayoutId id="2147483681" r:id="rId4"/>
    <p:sldLayoutId id="2147483682" r:id="rId5"/>
    <p:sldLayoutId id="2147483701" r:id="rId6"/>
    <p:sldLayoutId id="2147483700" r:id="rId7"/>
    <p:sldLayoutId id="2147483702" r:id="rId8"/>
    <p:sldLayoutId id="2147483698" r:id="rId9"/>
    <p:sldLayoutId id="2147483684" r:id="rId10"/>
    <p:sldLayoutId id="2147483685" r:id="rId11"/>
    <p:sldLayoutId id="2147483686" r:id="rId12"/>
    <p:sldLayoutId id="2147483780" r:id="rId13"/>
  </p:sldLayoutIdLst>
  <p:hf sldNum="0" hdr="0"/>
  <p:txStyles>
    <p:titleStyle>
      <a:lvl1pPr algn="l" defTabSz="914400" rtl="0" eaLnBrk="1" latinLnBrk="0" hangingPunct="1">
        <a:lnSpc>
          <a:spcPct val="90000"/>
        </a:lnSpc>
        <a:spcBef>
          <a:spcPct val="0"/>
        </a:spcBef>
        <a:buNone/>
        <a:defRPr sz="3000" b="1" kern="1200">
          <a:solidFill>
            <a:schemeClr val="accent1"/>
          </a:solidFill>
          <a:latin typeface="Archivo SemiBold" pitchFamily="2" charset="0"/>
          <a:ea typeface="+mj-ea"/>
          <a:cs typeface="Archivo SemiBold" pitchFamily="2" charset="0"/>
        </a:defRPr>
      </a:lvl1pPr>
    </p:titleStyle>
    <p:bodyStyle>
      <a:lvl1pPr marL="228600" indent="-228600" algn="l" defTabSz="914400" rtl="0" eaLnBrk="1" latinLnBrk="0" hangingPunct="1">
        <a:lnSpc>
          <a:spcPct val="95000"/>
        </a:lnSpc>
        <a:spcBef>
          <a:spcPts val="900"/>
        </a:spcBef>
        <a:spcAft>
          <a:spcPts val="600"/>
        </a:spcAft>
        <a:buClr>
          <a:schemeClr val="accent1"/>
        </a:buClr>
        <a:buFont typeface="Wingdings" panose="05000000000000000000" pitchFamily="2" charset="2"/>
        <a:buChar char="§"/>
        <a:defRPr sz="2400" kern="1200">
          <a:solidFill>
            <a:schemeClr val="tx1">
              <a:lumMod val="50000"/>
            </a:schemeClr>
          </a:solidFill>
          <a:latin typeface="Archivo Light" pitchFamily="2" charset="0"/>
          <a:ea typeface="+mn-ea"/>
          <a:cs typeface="Archivo ExtraBold" pitchFamily="2" charset="0"/>
        </a:defRPr>
      </a:lvl1pPr>
      <a:lvl2pPr marL="590400" indent="-228600" algn="l" defTabSz="914400" rtl="0" eaLnBrk="1" latinLnBrk="0" hangingPunct="1">
        <a:lnSpc>
          <a:spcPct val="95000"/>
        </a:lnSpc>
        <a:spcBef>
          <a:spcPts val="0"/>
        </a:spcBef>
        <a:spcAft>
          <a:spcPts val="300"/>
        </a:spcAft>
        <a:buClr>
          <a:schemeClr val="accent1"/>
        </a:buClr>
        <a:buFont typeface="Archivo" pitchFamily="2" charset="0"/>
        <a:buChar char="−"/>
        <a:defRPr sz="2000" kern="1200">
          <a:solidFill>
            <a:schemeClr val="tx1">
              <a:lumMod val="50000"/>
            </a:schemeClr>
          </a:solidFill>
          <a:latin typeface="Archivo Light" pitchFamily="2" charset="0"/>
          <a:ea typeface="+mn-ea"/>
          <a:cs typeface="Archivo ExtraBold" pitchFamily="2" charset="0"/>
        </a:defRPr>
      </a:lvl2pPr>
      <a:lvl3pPr marL="928800" indent="-228600" algn="l" defTabSz="914400" rtl="0" eaLnBrk="1" latinLnBrk="0" hangingPunct="1">
        <a:lnSpc>
          <a:spcPct val="95000"/>
        </a:lnSpc>
        <a:spcBef>
          <a:spcPts val="0"/>
        </a:spcBef>
        <a:spcAft>
          <a:spcPts val="300"/>
        </a:spcAft>
        <a:buClr>
          <a:schemeClr val="accent1"/>
        </a:buClr>
        <a:buFont typeface="Archivo" pitchFamily="2" charset="0"/>
        <a:buChar char="−"/>
        <a:defRPr sz="1800" kern="1200">
          <a:solidFill>
            <a:schemeClr val="tx1">
              <a:lumMod val="50000"/>
            </a:schemeClr>
          </a:solidFill>
          <a:latin typeface="Archivo Light" pitchFamily="2" charset="0"/>
          <a:ea typeface="+mn-ea"/>
          <a:cs typeface="Archivo ExtraBold" pitchFamily="2" charset="0"/>
        </a:defRPr>
      </a:lvl3pPr>
      <a:lvl4pPr marL="1270800" indent="-228600" algn="l" defTabSz="914400" rtl="0" eaLnBrk="1" latinLnBrk="0" hangingPunct="1">
        <a:lnSpc>
          <a:spcPct val="95000"/>
        </a:lnSpc>
        <a:spcBef>
          <a:spcPts val="0"/>
        </a:spcBef>
        <a:spcAft>
          <a:spcPts val="300"/>
        </a:spcAft>
        <a:buClr>
          <a:schemeClr val="accent1"/>
        </a:buClr>
        <a:buFont typeface="Archivo" pitchFamily="2" charset="0"/>
        <a:buChar char="−"/>
        <a:defRPr sz="1400" kern="1200">
          <a:solidFill>
            <a:schemeClr val="tx1">
              <a:lumMod val="50000"/>
            </a:schemeClr>
          </a:solidFill>
          <a:latin typeface="Archivo Light" pitchFamily="2" charset="0"/>
          <a:ea typeface="+mn-ea"/>
          <a:cs typeface="Archivo ExtraBold" pitchFamily="2" charset="0"/>
        </a:defRPr>
      </a:lvl4pPr>
      <a:lvl5pPr marL="1602000" indent="-228600" algn="l" defTabSz="914400" rtl="0" eaLnBrk="1" latinLnBrk="0" hangingPunct="1">
        <a:lnSpc>
          <a:spcPct val="95000"/>
        </a:lnSpc>
        <a:spcBef>
          <a:spcPts val="0"/>
        </a:spcBef>
        <a:spcAft>
          <a:spcPts val="300"/>
        </a:spcAft>
        <a:buClr>
          <a:schemeClr val="accent1"/>
        </a:buClr>
        <a:buFont typeface="Archivo" pitchFamily="2" charset="0"/>
        <a:buChar char="−"/>
        <a:defRPr sz="1400" kern="1200">
          <a:solidFill>
            <a:schemeClr val="tx1">
              <a:lumMod val="50000"/>
            </a:schemeClr>
          </a:solidFill>
          <a:latin typeface="Archivo Light" pitchFamily="2" charset="0"/>
          <a:ea typeface="+mn-ea"/>
          <a:cs typeface="Archivo ExtraBold"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3816" userDrawn="1">
          <p15:clr>
            <a:srgbClr val="F26B43"/>
          </p15:clr>
        </p15:guide>
        <p15:guide id="1" pos="34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50333" y="512763"/>
            <a:ext cx="11090805" cy="360099"/>
          </a:xfrm>
          <a:prstGeom prst="rect">
            <a:avLst/>
          </a:prstGeom>
        </p:spPr>
        <p:txBody>
          <a:bodyPr vert="horz" wrap="square" lIns="0" tIns="0" rIns="0" bIns="0" rtlCol="0" anchor="t" anchorCtr="0">
            <a:spAutoFit/>
          </a:bodyPr>
          <a:lstStyle/>
          <a:p>
            <a:r>
              <a:rPr lang="en-US" noProof="0"/>
              <a:t>Click to edit Master title style</a:t>
            </a:r>
            <a:endParaRPr lang="en-US" noProof="0" dirty="0"/>
          </a:p>
        </p:txBody>
      </p:sp>
      <p:sp>
        <p:nvSpPr>
          <p:cNvPr id="3" name="Text Placeholder 2"/>
          <p:cNvSpPr>
            <a:spLocks noGrp="1"/>
          </p:cNvSpPr>
          <p:nvPr>
            <p:ph type="body" idx="1"/>
          </p:nvPr>
        </p:nvSpPr>
        <p:spPr>
          <a:xfrm>
            <a:off x="550333" y="1557338"/>
            <a:ext cx="11090805" cy="4501976"/>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4" name="Date Placeholder 3"/>
          <p:cNvSpPr>
            <a:spLocks noGrp="1"/>
          </p:cNvSpPr>
          <p:nvPr>
            <p:ph type="dt" sz="half" idx="2"/>
          </p:nvPr>
        </p:nvSpPr>
        <p:spPr>
          <a:xfrm>
            <a:off x="550863" y="6431676"/>
            <a:ext cx="1264930" cy="216000"/>
          </a:xfrm>
          <a:prstGeom prst="rect">
            <a:avLst/>
          </a:prstGeom>
        </p:spPr>
        <p:txBody>
          <a:bodyPr vert="horz" lIns="0" tIns="0" rIns="0" bIns="0" rtlCol="0" anchor="b" anchorCtr="0"/>
          <a:lstStyle>
            <a:lvl1pPr algn="l">
              <a:defRPr sz="800" i="1">
                <a:solidFill>
                  <a:schemeClr val="bg1">
                    <a:lumMod val="65000"/>
                  </a:schemeClr>
                </a:solidFill>
              </a:defRPr>
            </a:lvl1pPr>
          </a:lstStyle>
          <a:p>
            <a:r>
              <a:rPr lang="en-US" noProof="0"/>
              <a:t>June, 2026</a:t>
            </a:r>
            <a:endParaRPr lang="en-US" noProof="0" dirty="0"/>
          </a:p>
        </p:txBody>
      </p:sp>
      <p:sp>
        <p:nvSpPr>
          <p:cNvPr id="5" name="Footer Placeholder 4"/>
          <p:cNvSpPr>
            <a:spLocks noGrp="1"/>
          </p:cNvSpPr>
          <p:nvPr>
            <p:ph type="ftr" sz="quarter" idx="3"/>
          </p:nvPr>
        </p:nvSpPr>
        <p:spPr>
          <a:xfrm>
            <a:off x="1907465" y="6431676"/>
            <a:ext cx="3240000" cy="216000"/>
          </a:xfrm>
          <a:prstGeom prst="rect">
            <a:avLst/>
          </a:prstGeom>
        </p:spPr>
        <p:txBody>
          <a:bodyPr vert="horz" lIns="0" tIns="0" rIns="0" bIns="0" rtlCol="0" anchor="b" anchorCtr="0"/>
          <a:lstStyle>
            <a:lvl1pPr algn="l">
              <a:defRPr sz="800" i="1">
                <a:solidFill>
                  <a:schemeClr val="bg1">
                    <a:lumMod val="65000"/>
                  </a:schemeClr>
                </a:solidFill>
              </a:defRPr>
            </a:lvl1pPr>
          </a:lstStyle>
          <a:p>
            <a:r>
              <a:rPr lang="en-US" noProof="0"/>
              <a:t>ALV – June Roadshow 2026</a:t>
            </a:r>
            <a:endParaRPr lang="en-US" noProof="0" dirty="0"/>
          </a:p>
        </p:txBody>
      </p:sp>
      <p:sp>
        <p:nvSpPr>
          <p:cNvPr id="6" name="Slide Number Placeholder 5"/>
          <p:cNvSpPr>
            <a:spLocks noGrp="1"/>
          </p:cNvSpPr>
          <p:nvPr>
            <p:ph type="sldNum" sz="quarter" idx="4"/>
          </p:nvPr>
        </p:nvSpPr>
        <p:spPr>
          <a:xfrm>
            <a:off x="116733" y="6431676"/>
            <a:ext cx="396000" cy="216000"/>
          </a:xfrm>
          <a:prstGeom prst="rect">
            <a:avLst/>
          </a:prstGeom>
        </p:spPr>
        <p:txBody>
          <a:bodyPr vert="horz" lIns="0" tIns="0" rIns="0" bIns="0" rtlCol="0" anchor="b" anchorCtr="0"/>
          <a:lstStyle>
            <a:lvl1pPr algn="ctr">
              <a:defRPr sz="800" i="1">
                <a:solidFill>
                  <a:schemeClr val="bg1">
                    <a:lumMod val="65000"/>
                  </a:schemeClr>
                </a:solidFill>
              </a:defRPr>
            </a:lvl1pPr>
          </a:lstStyle>
          <a:p>
            <a:fld id="{7E74F4B1-9ADB-4B50-83D6-797B7B30BEA4}" type="slidenum">
              <a:rPr lang="en-US" noProof="0" smtClean="0"/>
              <a:pPr/>
              <a:t>‹#›</a:t>
            </a:fld>
            <a:endParaRPr lang="en-US" noProof="0" dirty="0"/>
          </a:p>
        </p:txBody>
      </p:sp>
      <p:sp>
        <p:nvSpPr>
          <p:cNvPr id="31" name="Text Box 11"/>
          <p:cNvSpPr txBox="1">
            <a:spLocks noChangeArrowheads="1"/>
          </p:cNvSpPr>
          <p:nvPr/>
        </p:nvSpPr>
        <p:spPr bwMode="auto">
          <a:xfrm>
            <a:off x="5359162" y="6480863"/>
            <a:ext cx="2486472"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354" tIns="45678" rIns="91354" bIns="45678" anchor="b" anchorCtr="0">
            <a:spAutoFit/>
          </a:bodyPr>
          <a:lstStyle/>
          <a:p>
            <a:pPr algn="l"/>
            <a:r>
              <a:rPr lang="en-US" sz="800" spc="50" baseline="0" noProof="1">
                <a:solidFill>
                  <a:schemeClr val="bg1">
                    <a:lumMod val="75000"/>
                  </a:schemeClr>
                </a:solidFill>
                <a:latin typeface="Arial" panose="020B0604020202020204" pitchFamily="34" charset="0"/>
                <a:cs typeface="Arial" panose="020B0604020202020204" pitchFamily="34" charset="0"/>
              </a:rPr>
              <a:t>Copyright Autoliv Inc., All Rights Reserved</a:t>
            </a:r>
          </a:p>
        </p:txBody>
      </p:sp>
      <p:sp>
        <p:nvSpPr>
          <p:cNvPr id="16" name="Classification">
            <a:extLst>
              <a:ext uri="{FF2B5EF4-FFF2-40B4-BE49-F238E27FC236}">
                <a16:creationId xmlns:a16="http://schemas.microsoft.com/office/drawing/2014/main" id="{026A4BA5-409B-4F2A-8530-DB412D2520C5}"/>
              </a:ext>
            </a:extLst>
          </p:cNvPr>
          <p:cNvSpPr txBox="1">
            <a:spLocks/>
          </p:cNvSpPr>
          <p:nvPr/>
        </p:nvSpPr>
        <p:spPr>
          <a:xfrm>
            <a:off x="8145849" y="6431676"/>
            <a:ext cx="876794" cy="216000"/>
          </a:xfrm>
          <a:prstGeom prst="rect">
            <a:avLst/>
          </a:prstGeom>
          <a:solidFill>
            <a:srgbClr val="FFFFFF">
              <a:alpha val="50196"/>
            </a:srgbClr>
          </a:solidFill>
        </p:spPr>
        <p:txBody>
          <a:bodyPr vert="horz" lIns="0" tIns="0" rIns="0" bIns="0" rtlCol="0" anchor="b" anchorCtr="0"/>
          <a:lstStyle>
            <a:defPPr>
              <a:defRPr lang="en-US"/>
            </a:defPPr>
            <a:lvl1pPr marL="0" algn="l" defTabSz="914400" rtl="0" eaLnBrk="1" latinLnBrk="0" hangingPunct="1">
              <a:defRPr sz="800" i="1"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b="0" i="0" noProof="1">
                <a:solidFill>
                  <a:srgbClr val="A6A6A6"/>
                </a:solidFill>
                <a:latin typeface="Arial" panose="020B0604020202020204" pitchFamily="34" charset="0"/>
                <a:cs typeface="Arial" panose="020B0604020202020204" pitchFamily="34" charset="0"/>
              </a:rPr>
              <a:t>Public</a:t>
            </a:r>
          </a:p>
        </p:txBody>
      </p:sp>
      <p:pic>
        <p:nvPicPr>
          <p:cNvPr id="8" name="Bildobjekt 8">
            <a:extLst>
              <a:ext uri="{FF2B5EF4-FFF2-40B4-BE49-F238E27FC236}">
                <a16:creationId xmlns:a16="http://schemas.microsoft.com/office/drawing/2014/main" id="{2AA552A2-F5E6-8F9A-38DD-F0EE4283151D}"/>
              </a:ext>
            </a:extLst>
          </p:cNvPr>
          <p:cNvPicPr preferRelativeResize="0">
            <a:picLocks noChangeAspect="1"/>
          </p:cNvPicPr>
          <p:nvPr/>
        </p:nvPicPr>
        <p:blipFill>
          <a:blip r:embed="rId26" cstate="screen">
            <a:extLst>
              <a:ext uri="{28A0092B-C50C-407E-A947-70E740481C1C}">
                <a14:useLocalDpi xmlns:a14="http://schemas.microsoft.com/office/drawing/2010/main"/>
              </a:ext>
            </a:extLst>
          </a:blip>
          <a:stretch>
            <a:fillRect/>
          </a:stretch>
        </p:blipFill>
        <p:spPr>
          <a:xfrm>
            <a:off x="10743344" y="6199632"/>
            <a:ext cx="936000" cy="316564"/>
          </a:xfrm>
          <a:prstGeom prst="rect">
            <a:avLst/>
          </a:prstGeom>
        </p:spPr>
      </p:pic>
    </p:spTree>
    <p:extLst>
      <p:ext uri="{BB962C8B-B14F-4D97-AF65-F5344CB8AC3E}">
        <p14:creationId xmlns:p14="http://schemas.microsoft.com/office/powerpoint/2010/main" val="2542474724"/>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 id="2147483793" r:id="rId12"/>
    <p:sldLayoutId id="2147483794" r:id="rId13"/>
    <p:sldLayoutId id="2147483795" r:id="rId14"/>
    <p:sldLayoutId id="2147483796" r:id="rId15"/>
    <p:sldLayoutId id="2147483797" r:id="rId16"/>
    <p:sldLayoutId id="2147483798" r:id="rId17"/>
    <p:sldLayoutId id="2147483799" r:id="rId18"/>
    <p:sldLayoutId id="2147483800" r:id="rId19"/>
    <p:sldLayoutId id="2147483801" r:id="rId20"/>
    <p:sldLayoutId id="2147483802" r:id="rId21"/>
    <p:sldLayoutId id="2147483803" r:id="rId22"/>
    <p:sldLayoutId id="2147483804" r:id="rId23"/>
    <p:sldLayoutId id="2147483805" r:id="rId24"/>
  </p:sldLayoutIdLst>
  <p:hf sldNum="0" hdr="0"/>
  <p:txStyles>
    <p:titleStyle>
      <a:lvl1pPr algn="l" defTabSz="914400" rtl="0" eaLnBrk="1" latinLnBrk="0" hangingPunct="1">
        <a:lnSpc>
          <a:spcPct val="90000"/>
        </a:lnSpc>
        <a:spcBef>
          <a:spcPct val="0"/>
        </a:spcBef>
        <a:buNone/>
        <a:defRPr sz="2600" b="1" kern="1200">
          <a:solidFill>
            <a:schemeClr val="accent1"/>
          </a:solidFill>
          <a:latin typeface="+mj-lt"/>
          <a:ea typeface="+mj-ea"/>
          <a:cs typeface="Archivo SemiBold" pitchFamily="2" charset="0"/>
        </a:defRPr>
      </a:lvl1pPr>
    </p:titleStyle>
    <p:bodyStyle>
      <a:lvl1pPr marL="228600" indent="-228600" algn="l" defTabSz="914400" rtl="0" eaLnBrk="1" latinLnBrk="0" hangingPunct="1">
        <a:lnSpc>
          <a:spcPct val="95000"/>
        </a:lnSpc>
        <a:spcBef>
          <a:spcPts val="900"/>
        </a:spcBef>
        <a:spcAft>
          <a:spcPts val="600"/>
        </a:spcAft>
        <a:buClr>
          <a:schemeClr val="accent1"/>
        </a:buClr>
        <a:buFont typeface="Wingdings" panose="05000000000000000000" pitchFamily="2" charset="2"/>
        <a:buChar char="§"/>
        <a:defRPr sz="1800" kern="1200">
          <a:solidFill>
            <a:schemeClr val="tx1"/>
          </a:solidFill>
          <a:latin typeface="Archivo" pitchFamily="2" charset="0"/>
          <a:ea typeface="+mn-ea"/>
          <a:cs typeface="Archivo" pitchFamily="2" charset="0"/>
        </a:defRPr>
      </a:lvl1pPr>
      <a:lvl2pPr marL="590400" indent="-228600" algn="l" defTabSz="914400" rtl="0" eaLnBrk="1" latinLnBrk="0" hangingPunct="1">
        <a:lnSpc>
          <a:spcPct val="95000"/>
        </a:lnSpc>
        <a:spcBef>
          <a:spcPts val="0"/>
        </a:spcBef>
        <a:spcAft>
          <a:spcPts val="300"/>
        </a:spcAft>
        <a:buClr>
          <a:schemeClr val="accent1"/>
        </a:buClr>
        <a:buFont typeface="Archivo" pitchFamily="2" charset="0"/>
        <a:buChar char="−"/>
        <a:defRPr sz="1600" kern="1200">
          <a:solidFill>
            <a:schemeClr val="tx1"/>
          </a:solidFill>
          <a:latin typeface="Archivo" pitchFamily="2" charset="0"/>
          <a:ea typeface="+mn-ea"/>
          <a:cs typeface="Archivo" pitchFamily="2" charset="0"/>
        </a:defRPr>
      </a:lvl2pPr>
      <a:lvl3pPr marL="928800" indent="-228600" algn="l" defTabSz="914400" rtl="0" eaLnBrk="1" latinLnBrk="0" hangingPunct="1">
        <a:lnSpc>
          <a:spcPct val="95000"/>
        </a:lnSpc>
        <a:spcBef>
          <a:spcPts val="0"/>
        </a:spcBef>
        <a:spcAft>
          <a:spcPts val="300"/>
        </a:spcAft>
        <a:buClr>
          <a:schemeClr val="accent1"/>
        </a:buClr>
        <a:buFont typeface="Archivo" pitchFamily="2" charset="0"/>
        <a:buChar char="−"/>
        <a:defRPr sz="1400" kern="1200">
          <a:solidFill>
            <a:schemeClr val="tx1"/>
          </a:solidFill>
          <a:latin typeface="Archivo" pitchFamily="2" charset="0"/>
          <a:ea typeface="+mn-ea"/>
          <a:cs typeface="Archivo" pitchFamily="2" charset="0"/>
        </a:defRPr>
      </a:lvl3pPr>
      <a:lvl4pPr marL="1270800" indent="-228600" algn="l" defTabSz="914400" rtl="0" eaLnBrk="1" latinLnBrk="0" hangingPunct="1">
        <a:lnSpc>
          <a:spcPct val="95000"/>
        </a:lnSpc>
        <a:spcBef>
          <a:spcPts val="0"/>
        </a:spcBef>
        <a:spcAft>
          <a:spcPts val="300"/>
        </a:spcAft>
        <a:buClr>
          <a:schemeClr val="accent1"/>
        </a:buClr>
        <a:buFont typeface="Archivo" pitchFamily="2" charset="0"/>
        <a:buChar char="−"/>
        <a:defRPr sz="1100" kern="1200">
          <a:solidFill>
            <a:schemeClr val="tx1"/>
          </a:solidFill>
          <a:latin typeface="Archivo" pitchFamily="2" charset="0"/>
          <a:ea typeface="+mn-ea"/>
          <a:cs typeface="Archivo" pitchFamily="2" charset="0"/>
        </a:defRPr>
      </a:lvl4pPr>
      <a:lvl5pPr marL="1602000" indent="-228600" algn="l" defTabSz="914400" rtl="0" eaLnBrk="1" latinLnBrk="0" hangingPunct="1">
        <a:lnSpc>
          <a:spcPct val="95000"/>
        </a:lnSpc>
        <a:spcBef>
          <a:spcPts val="0"/>
        </a:spcBef>
        <a:spcAft>
          <a:spcPts val="300"/>
        </a:spcAft>
        <a:buClr>
          <a:schemeClr val="accent1"/>
        </a:buClr>
        <a:buFont typeface="Archivo" pitchFamily="2" charset="0"/>
        <a:buChar char="−"/>
        <a:defRPr sz="1100" kern="1200">
          <a:solidFill>
            <a:schemeClr val="tx1"/>
          </a:solidFill>
          <a:latin typeface="Archivo" pitchFamily="2" charset="0"/>
          <a:ea typeface="+mn-ea"/>
          <a:cs typeface="Archivo"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1" orient="horz" pos="3816">
          <p15:clr>
            <a:srgbClr val="F26B43"/>
          </p15:clr>
        </p15:guide>
        <p15:guide id="22" pos="347">
          <p15:clr>
            <a:srgbClr val="F26B43"/>
          </p15:clr>
        </p15:guide>
        <p15:guide id="23" orient="horz" pos="414">
          <p15:clr>
            <a:srgbClr val="F26B43"/>
          </p15:clr>
        </p15:guide>
        <p15:guide id="24" orient="horz" pos="981">
          <p15:clr>
            <a:srgbClr val="F26B43"/>
          </p15:clr>
        </p15:guide>
        <p15:guide id="25" pos="7333">
          <p15:clr>
            <a:srgbClr val="F26B43"/>
          </p15:clr>
        </p15:guide>
        <p15:guide id="26" pos="3840">
          <p15:clr>
            <a:srgbClr val="F26B43"/>
          </p15:clr>
        </p15:guide>
        <p15:guide id="27" orient="horz" pos="323">
          <p15:clr>
            <a:srgbClr val="F26B43"/>
          </p15:clr>
        </p15:guide>
        <p15:guide id="28" orient="horz" pos="3634">
          <p15:clr>
            <a:srgbClr val="F26B43"/>
          </p15:clr>
        </p15:guide>
        <p15:guide id="29" orient="horz" pos="3725">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50333" y="512763"/>
            <a:ext cx="11090805" cy="360099"/>
          </a:xfrm>
          <a:prstGeom prst="rect">
            <a:avLst/>
          </a:prstGeom>
        </p:spPr>
        <p:txBody>
          <a:bodyPr vert="horz" wrap="square" lIns="0" tIns="0" rIns="0" bIns="0" rtlCol="0" anchor="t" anchorCtr="0">
            <a:spAutoFit/>
          </a:bodyPr>
          <a:lstStyle/>
          <a:p>
            <a:r>
              <a:rPr lang="en-US" noProof="0"/>
              <a:t>Click to edit Master title style</a:t>
            </a:r>
            <a:endParaRPr lang="en-US" noProof="0" dirty="0"/>
          </a:p>
        </p:txBody>
      </p:sp>
      <p:sp>
        <p:nvSpPr>
          <p:cNvPr id="3" name="Text Placeholder 2"/>
          <p:cNvSpPr>
            <a:spLocks noGrp="1"/>
          </p:cNvSpPr>
          <p:nvPr>
            <p:ph type="body" idx="1"/>
          </p:nvPr>
        </p:nvSpPr>
        <p:spPr>
          <a:xfrm>
            <a:off x="550333" y="1557338"/>
            <a:ext cx="11090805" cy="4501976"/>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4" name="Date Placeholder 3"/>
          <p:cNvSpPr>
            <a:spLocks noGrp="1"/>
          </p:cNvSpPr>
          <p:nvPr>
            <p:ph type="dt" sz="half" idx="2"/>
          </p:nvPr>
        </p:nvSpPr>
        <p:spPr>
          <a:xfrm>
            <a:off x="550863" y="6431676"/>
            <a:ext cx="1264930" cy="216000"/>
          </a:xfrm>
          <a:prstGeom prst="rect">
            <a:avLst/>
          </a:prstGeom>
        </p:spPr>
        <p:txBody>
          <a:bodyPr vert="horz" lIns="0" tIns="0" rIns="0" bIns="0" rtlCol="0" anchor="b" anchorCtr="0"/>
          <a:lstStyle>
            <a:lvl1pPr algn="l">
              <a:defRPr sz="800" i="1">
                <a:solidFill>
                  <a:schemeClr val="bg1">
                    <a:lumMod val="65000"/>
                  </a:schemeClr>
                </a:solidFill>
              </a:defRPr>
            </a:lvl1pPr>
          </a:lstStyle>
          <a:p>
            <a:r>
              <a:rPr lang="en-US" noProof="0"/>
              <a:t>June, 2026</a:t>
            </a:r>
            <a:endParaRPr lang="en-US" noProof="0" dirty="0"/>
          </a:p>
        </p:txBody>
      </p:sp>
      <p:sp>
        <p:nvSpPr>
          <p:cNvPr id="5" name="Footer Placeholder 4"/>
          <p:cNvSpPr>
            <a:spLocks noGrp="1"/>
          </p:cNvSpPr>
          <p:nvPr>
            <p:ph type="ftr" sz="quarter" idx="3"/>
          </p:nvPr>
        </p:nvSpPr>
        <p:spPr>
          <a:xfrm>
            <a:off x="1907465" y="6431676"/>
            <a:ext cx="3240000" cy="216000"/>
          </a:xfrm>
          <a:prstGeom prst="rect">
            <a:avLst/>
          </a:prstGeom>
        </p:spPr>
        <p:txBody>
          <a:bodyPr vert="horz" lIns="0" tIns="0" rIns="0" bIns="0" rtlCol="0" anchor="b" anchorCtr="0"/>
          <a:lstStyle>
            <a:lvl1pPr algn="l">
              <a:defRPr sz="800" i="1">
                <a:solidFill>
                  <a:schemeClr val="bg1">
                    <a:lumMod val="65000"/>
                  </a:schemeClr>
                </a:solidFill>
              </a:defRPr>
            </a:lvl1pPr>
          </a:lstStyle>
          <a:p>
            <a:r>
              <a:rPr lang="en-US" noProof="0"/>
              <a:t>ALV – June Roadshow 2026</a:t>
            </a:r>
            <a:endParaRPr lang="en-US" noProof="0" dirty="0"/>
          </a:p>
        </p:txBody>
      </p:sp>
      <p:sp>
        <p:nvSpPr>
          <p:cNvPr id="6" name="Slide Number Placeholder 5"/>
          <p:cNvSpPr>
            <a:spLocks noGrp="1"/>
          </p:cNvSpPr>
          <p:nvPr>
            <p:ph type="sldNum" sz="quarter" idx="4"/>
          </p:nvPr>
        </p:nvSpPr>
        <p:spPr>
          <a:xfrm>
            <a:off x="116733" y="6431676"/>
            <a:ext cx="396000" cy="216000"/>
          </a:xfrm>
          <a:prstGeom prst="rect">
            <a:avLst/>
          </a:prstGeom>
        </p:spPr>
        <p:txBody>
          <a:bodyPr vert="horz" lIns="0" tIns="0" rIns="0" bIns="0" rtlCol="0" anchor="b" anchorCtr="0"/>
          <a:lstStyle>
            <a:lvl1pPr algn="ctr">
              <a:defRPr sz="800" i="1">
                <a:solidFill>
                  <a:schemeClr val="bg1">
                    <a:lumMod val="65000"/>
                  </a:schemeClr>
                </a:solidFill>
              </a:defRPr>
            </a:lvl1pPr>
          </a:lstStyle>
          <a:p>
            <a:fld id="{7E74F4B1-9ADB-4B50-83D6-797B7B30BEA4}" type="slidenum">
              <a:rPr lang="en-US" noProof="0" smtClean="0"/>
              <a:pPr/>
              <a:t>‹#›</a:t>
            </a:fld>
            <a:endParaRPr lang="en-US" noProof="0" dirty="0"/>
          </a:p>
        </p:txBody>
      </p:sp>
      <p:sp>
        <p:nvSpPr>
          <p:cNvPr id="31" name="Text Box 11"/>
          <p:cNvSpPr txBox="1">
            <a:spLocks noChangeArrowheads="1"/>
          </p:cNvSpPr>
          <p:nvPr/>
        </p:nvSpPr>
        <p:spPr bwMode="auto">
          <a:xfrm>
            <a:off x="5359162" y="6480863"/>
            <a:ext cx="2486472"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354" tIns="45678" rIns="91354" bIns="45678" anchor="b" anchorCtr="0">
            <a:spAutoFit/>
          </a:bodyPr>
          <a:lstStyle/>
          <a:p>
            <a:pPr algn="l"/>
            <a:r>
              <a:rPr lang="en-US" sz="800" spc="50" baseline="0" noProof="1">
                <a:solidFill>
                  <a:schemeClr val="bg1">
                    <a:lumMod val="75000"/>
                  </a:schemeClr>
                </a:solidFill>
                <a:latin typeface="Arial" panose="020B0604020202020204" pitchFamily="34" charset="0"/>
                <a:cs typeface="Arial" panose="020B0604020202020204" pitchFamily="34" charset="0"/>
              </a:rPr>
              <a:t>Copyright Autoliv Inc., All Rights Reserved</a:t>
            </a:r>
          </a:p>
        </p:txBody>
      </p:sp>
      <p:sp>
        <p:nvSpPr>
          <p:cNvPr id="16" name="Classification">
            <a:extLst>
              <a:ext uri="{FF2B5EF4-FFF2-40B4-BE49-F238E27FC236}">
                <a16:creationId xmlns:a16="http://schemas.microsoft.com/office/drawing/2014/main" id="{026A4BA5-409B-4F2A-8530-DB412D2520C5}"/>
              </a:ext>
            </a:extLst>
          </p:cNvPr>
          <p:cNvSpPr txBox="1">
            <a:spLocks/>
          </p:cNvSpPr>
          <p:nvPr/>
        </p:nvSpPr>
        <p:spPr>
          <a:xfrm>
            <a:off x="8145849" y="6431676"/>
            <a:ext cx="876794" cy="216000"/>
          </a:xfrm>
          <a:prstGeom prst="rect">
            <a:avLst/>
          </a:prstGeom>
          <a:solidFill>
            <a:srgbClr val="FFFFFF">
              <a:alpha val="50196"/>
            </a:srgbClr>
          </a:solidFill>
        </p:spPr>
        <p:txBody>
          <a:bodyPr vert="horz" lIns="0" tIns="0" rIns="0" bIns="0" rtlCol="0" anchor="b" anchorCtr="0"/>
          <a:lstStyle>
            <a:defPPr>
              <a:defRPr lang="en-US"/>
            </a:defPPr>
            <a:lvl1pPr marL="0" algn="l" defTabSz="914400" rtl="0" eaLnBrk="1" latinLnBrk="0" hangingPunct="1">
              <a:defRPr sz="800" i="1" kern="1200">
                <a:solidFill>
                  <a:schemeClr val="bg1">
                    <a:lumMod val="6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b="0" i="0" noProof="1">
                <a:solidFill>
                  <a:srgbClr val="A6A6A6"/>
                </a:solidFill>
                <a:latin typeface="Arial" panose="020B0604020202020204" pitchFamily="34" charset="0"/>
                <a:cs typeface="Arial" panose="020B0604020202020204" pitchFamily="34" charset="0"/>
              </a:rPr>
              <a:t>Public</a:t>
            </a:r>
          </a:p>
        </p:txBody>
      </p:sp>
      <p:pic>
        <p:nvPicPr>
          <p:cNvPr id="8" name="Bildobjekt 8">
            <a:extLst>
              <a:ext uri="{FF2B5EF4-FFF2-40B4-BE49-F238E27FC236}">
                <a16:creationId xmlns:a16="http://schemas.microsoft.com/office/drawing/2014/main" id="{2AA552A2-F5E6-8F9A-38DD-F0EE4283151D}"/>
              </a:ext>
            </a:extLst>
          </p:cNvPr>
          <p:cNvPicPr preferRelativeResize="0">
            <a:picLocks noChangeAspect="1"/>
          </p:cNvPicPr>
          <p:nvPr/>
        </p:nvPicPr>
        <p:blipFill>
          <a:blip r:embed="rId26" cstate="screen">
            <a:extLst>
              <a:ext uri="{28A0092B-C50C-407E-A947-70E740481C1C}">
                <a14:useLocalDpi xmlns:a14="http://schemas.microsoft.com/office/drawing/2010/main"/>
              </a:ext>
            </a:extLst>
          </a:blip>
          <a:stretch>
            <a:fillRect/>
          </a:stretch>
        </p:blipFill>
        <p:spPr>
          <a:xfrm>
            <a:off x="10743344" y="6199632"/>
            <a:ext cx="936000" cy="316564"/>
          </a:xfrm>
          <a:prstGeom prst="rect">
            <a:avLst/>
          </a:prstGeom>
        </p:spPr>
      </p:pic>
    </p:spTree>
    <p:extLst>
      <p:ext uri="{BB962C8B-B14F-4D97-AF65-F5344CB8AC3E}">
        <p14:creationId xmlns:p14="http://schemas.microsoft.com/office/powerpoint/2010/main" val="972912702"/>
      </p:ext>
    </p:extLst>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 id="2147483817" r:id="rId11"/>
    <p:sldLayoutId id="2147483818" r:id="rId12"/>
    <p:sldLayoutId id="2147483819" r:id="rId13"/>
    <p:sldLayoutId id="2147483820" r:id="rId14"/>
    <p:sldLayoutId id="2147483821" r:id="rId15"/>
    <p:sldLayoutId id="2147483822" r:id="rId16"/>
    <p:sldLayoutId id="2147483823" r:id="rId17"/>
    <p:sldLayoutId id="2147483824" r:id="rId18"/>
    <p:sldLayoutId id="2147483825" r:id="rId19"/>
    <p:sldLayoutId id="2147483826" r:id="rId20"/>
    <p:sldLayoutId id="2147483827" r:id="rId21"/>
    <p:sldLayoutId id="2147483828" r:id="rId22"/>
    <p:sldLayoutId id="2147483829" r:id="rId23"/>
    <p:sldLayoutId id="2147483830" r:id="rId24"/>
  </p:sldLayoutIdLst>
  <p:hf sldNum="0" hdr="0"/>
  <p:txStyles>
    <p:titleStyle>
      <a:lvl1pPr algn="l" defTabSz="914400" rtl="0" eaLnBrk="1" latinLnBrk="0" hangingPunct="1">
        <a:lnSpc>
          <a:spcPct val="90000"/>
        </a:lnSpc>
        <a:spcBef>
          <a:spcPct val="0"/>
        </a:spcBef>
        <a:buNone/>
        <a:defRPr sz="2600" b="1" kern="1200">
          <a:solidFill>
            <a:schemeClr val="accent1"/>
          </a:solidFill>
          <a:latin typeface="+mj-lt"/>
          <a:ea typeface="+mj-ea"/>
          <a:cs typeface="Archivo SemiBold" pitchFamily="2" charset="0"/>
        </a:defRPr>
      </a:lvl1pPr>
    </p:titleStyle>
    <p:bodyStyle>
      <a:lvl1pPr marL="228600" indent="-228600" algn="l" defTabSz="914400" rtl="0" eaLnBrk="1" latinLnBrk="0" hangingPunct="1">
        <a:lnSpc>
          <a:spcPct val="95000"/>
        </a:lnSpc>
        <a:spcBef>
          <a:spcPts val="900"/>
        </a:spcBef>
        <a:spcAft>
          <a:spcPts val="600"/>
        </a:spcAft>
        <a:buClr>
          <a:schemeClr val="accent1"/>
        </a:buClr>
        <a:buFont typeface="Wingdings" panose="05000000000000000000" pitchFamily="2" charset="2"/>
        <a:buChar char="§"/>
        <a:defRPr sz="1800" kern="1200">
          <a:solidFill>
            <a:schemeClr val="tx1"/>
          </a:solidFill>
          <a:latin typeface="Archivo" pitchFamily="2" charset="0"/>
          <a:ea typeface="+mn-ea"/>
          <a:cs typeface="Archivo" pitchFamily="2" charset="0"/>
        </a:defRPr>
      </a:lvl1pPr>
      <a:lvl2pPr marL="590400" indent="-228600" algn="l" defTabSz="914400" rtl="0" eaLnBrk="1" latinLnBrk="0" hangingPunct="1">
        <a:lnSpc>
          <a:spcPct val="95000"/>
        </a:lnSpc>
        <a:spcBef>
          <a:spcPts val="0"/>
        </a:spcBef>
        <a:spcAft>
          <a:spcPts val="300"/>
        </a:spcAft>
        <a:buClr>
          <a:schemeClr val="accent1"/>
        </a:buClr>
        <a:buFont typeface="Archivo" pitchFamily="2" charset="0"/>
        <a:buChar char="−"/>
        <a:defRPr sz="1600" kern="1200">
          <a:solidFill>
            <a:schemeClr val="tx1"/>
          </a:solidFill>
          <a:latin typeface="Archivo" pitchFamily="2" charset="0"/>
          <a:ea typeface="+mn-ea"/>
          <a:cs typeface="Archivo" pitchFamily="2" charset="0"/>
        </a:defRPr>
      </a:lvl2pPr>
      <a:lvl3pPr marL="928800" indent="-228600" algn="l" defTabSz="914400" rtl="0" eaLnBrk="1" latinLnBrk="0" hangingPunct="1">
        <a:lnSpc>
          <a:spcPct val="95000"/>
        </a:lnSpc>
        <a:spcBef>
          <a:spcPts val="0"/>
        </a:spcBef>
        <a:spcAft>
          <a:spcPts val="300"/>
        </a:spcAft>
        <a:buClr>
          <a:schemeClr val="accent1"/>
        </a:buClr>
        <a:buFont typeface="Archivo" pitchFamily="2" charset="0"/>
        <a:buChar char="−"/>
        <a:defRPr sz="1400" kern="1200">
          <a:solidFill>
            <a:schemeClr val="tx1"/>
          </a:solidFill>
          <a:latin typeface="Archivo" pitchFamily="2" charset="0"/>
          <a:ea typeface="+mn-ea"/>
          <a:cs typeface="Archivo" pitchFamily="2" charset="0"/>
        </a:defRPr>
      </a:lvl3pPr>
      <a:lvl4pPr marL="1270800" indent="-228600" algn="l" defTabSz="914400" rtl="0" eaLnBrk="1" latinLnBrk="0" hangingPunct="1">
        <a:lnSpc>
          <a:spcPct val="95000"/>
        </a:lnSpc>
        <a:spcBef>
          <a:spcPts val="0"/>
        </a:spcBef>
        <a:spcAft>
          <a:spcPts val="300"/>
        </a:spcAft>
        <a:buClr>
          <a:schemeClr val="accent1"/>
        </a:buClr>
        <a:buFont typeface="Archivo" pitchFamily="2" charset="0"/>
        <a:buChar char="−"/>
        <a:defRPr sz="1100" kern="1200">
          <a:solidFill>
            <a:schemeClr val="tx1"/>
          </a:solidFill>
          <a:latin typeface="Archivo" pitchFamily="2" charset="0"/>
          <a:ea typeface="+mn-ea"/>
          <a:cs typeface="Archivo" pitchFamily="2" charset="0"/>
        </a:defRPr>
      </a:lvl4pPr>
      <a:lvl5pPr marL="1602000" indent="-228600" algn="l" defTabSz="914400" rtl="0" eaLnBrk="1" latinLnBrk="0" hangingPunct="1">
        <a:lnSpc>
          <a:spcPct val="95000"/>
        </a:lnSpc>
        <a:spcBef>
          <a:spcPts val="0"/>
        </a:spcBef>
        <a:spcAft>
          <a:spcPts val="300"/>
        </a:spcAft>
        <a:buClr>
          <a:schemeClr val="accent1"/>
        </a:buClr>
        <a:buFont typeface="Archivo" pitchFamily="2" charset="0"/>
        <a:buChar char="−"/>
        <a:defRPr sz="1100" kern="1200">
          <a:solidFill>
            <a:schemeClr val="tx1"/>
          </a:solidFill>
          <a:latin typeface="Archivo" pitchFamily="2" charset="0"/>
          <a:ea typeface="+mn-ea"/>
          <a:cs typeface="Archivo"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1" orient="horz" pos="3816">
          <p15:clr>
            <a:srgbClr val="F26B43"/>
          </p15:clr>
        </p15:guide>
        <p15:guide id="22" pos="347">
          <p15:clr>
            <a:srgbClr val="F26B43"/>
          </p15:clr>
        </p15:guide>
        <p15:guide id="23" orient="horz" pos="414">
          <p15:clr>
            <a:srgbClr val="F26B43"/>
          </p15:clr>
        </p15:guide>
        <p15:guide id="24" orient="horz" pos="981">
          <p15:clr>
            <a:srgbClr val="F26B43"/>
          </p15:clr>
        </p15:guide>
        <p15:guide id="25" pos="7333">
          <p15:clr>
            <a:srgbClr val="F26B43"/>
          </p15:clr>
        </p15:guide>
        <p15:guide id="26" pos="3840">
          <p15:clr>
            <a:srgbClr val="F26B43"/>
          </p15:clr>
        </p15:guide>
        <p15:guide id="27" orient="horz" pos="323">
          <p15:clr>
            <a:srgbClr val="F26B43"/>
          </p15:clr>
        </p15:guide>
        <p15:guide id="28" orient="horz" pos="3634">
          <p15:clr>
            <a:srgbClr val="F26B43"/>
          </p15:clr>
        </p15:guide>
        <p15:guide id="29" orient="horz" pos="3725">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21.png"/><Relationship Id="rId2" Type="http://schemas.openxmlformats.org/officeDocument/2006/relationships/slideLayout" Target="../slideLayouts/slideLayout11.xml"/><Relationship Id="rId1" Type="http://schemas.openxmlformats.org/officeDocument/2006/relationships/tags" Target="../tags/tag9.xml"/><Relationship Id="rId6" Type="http://schemas.openxmlformats.org/officeDocument/2006/relationships/image" Target="NULL"/><Relationship Id="rId5" Type="http://schemas.openxmlformats.org/officeDocument/2006/relationships/image" Target="../media/image20.emf"/><Relationship Id="rId4" Type="http://schemas.openxmlformats.org/officeDocument/2006/relationships/oleObject" Target="../embeddings/oleObject4.bin"/></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0.xml"/><Relationship Id="rId1" Type="http://schemas.openxmlformats.org/officeDocument/2006/relationships/tags" Target="../tags/tag10.xml"/><Relationship Id="rId4" Type="http://schemas.openxmlformats.org/officeDocument/2006/relationships/image" Target="../media/image22.jpg"/></Relationships>
</file>

<file path=ppt/slides/_rels/slide12.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12.xml"/><Relationship Id="rId1" Type="http://schemas.openxmlformats.org/officeDocument/2006/relationships/slideLayout" Target="../slideLayouts/slideLayout39.xml"/><Relationship Id="rId5" Type="http://schemas.openxmlformats.org/officeDocument/2006/relationships/image" Target="../media/image24.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13.xml"/><Relationship Id="rId1" Type="http://schemas.openxmlformats.org/officeDocument/2006/relationships/slideLayout" Target="../slideLayouts/slideLayout39.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1.xml"/><Relationship Id="rId1" Type="http://schemas.openxmlformats.org/officeDocument/2006/relationships/tags" Target="../tags/tag11.xml"/><Relationship Id="rId6" Type="http://schemas.openxmlformats.org/officeDocument/2006/relationships/image" Target="../media/image26.png"/><Relationship Id="rId5" Type="http://schemas.openxmlformats.org/officeDocument/2006/relationships/image" Target="../media/image20.emf"/><Relationship Id="rId4" Type="http://schemas.openxmlformats.org/officeDocument/2006/relationships/oleObject" Target="../embeddings/oleObject4.bin"/></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NULL"/></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9.xml"/><Relationship Id="rId1" Type="http://schemas.openxmlformats.org/officeDocument/2006/relationships/themeOverride" Target="../theme/themeOverride1.xml"/></Relationships>
</file>

<file path=ppt/slides/_rels/slide2.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hyperlink" Target="http://www.autoliv.com/"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tags" Target="../tags/tag4.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1.xml"/><Relationship Id="rId5" Type="http://schemas.openxmlformats.org/officeDocument/2006/relationships/chart" Target="../charts/chart2.xml"/><Relationship Id="rId4" Type="http://schemas.openxmlformats.org/officeDocument/2006/relationships/chart" Target="../charts/chart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11.pn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10.emf"/><Relationship Id="rId5" Type="http://schemas.openxmlformats.org/officeDocument/2006/relationships/oleObject" Target="../embeddings/oleObject1.bin"/><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13.png"/><Relationship Id="rId2" Type="http://schemas.openxmlformats.org/officeDocument/2006/relationships/slideLayout" Target="../slideLayouts/slideLayout5.xml"/><Relationship Id="rId1" Type="http://schemas.openxmlformats.org/officeDocument/2006/relationships/tags" Target="../tags/tag7.xml"/><Relationship Id="rId6" Type="http://schemas.openxmlformats.org/officeDocument/2006/relationships/image" Target="../media/image12.jpeg"/><Relationship Id="rId5" Type="http://schemas.openxmlformats.org/officeDocument/2006/relationships/image" Target="../media/image10.emf"/><Relationship Id="rId4" Type="http://schemas.openxmlformats.org/officeDocument/2006/relationships/oleObject" Target="../embeddings/oleObject2.bin"/></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2.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notesSlide" Target="../notesSlides/notesSlide9.xml"/><Relationship Id="rId7" Type="http://schemas.openxmlformats.org/officeDocument/2006/relationships/image" Target="../media/image18.png"/><Relationship Id="rId2" Type="http://schemas.openxmlformats.org/officeDocument/2006/relationships/slideLayout" Target="../slideLayouts/slideLayout11.xml"/><Relationship Id="rId1" Type="http://schemas.openxmlformats.org/officeDocument/2006/relationships/tags" Target="../tags/tag8.xml"/><Relationship Id="rId6" Type="http://schemas.openxmlformats.org/officeDocument/2006/relationships/image" Target="../media/image17.png"/><Relationship Id="rId5" Type="http://schemas.openxmlformats.org/officeDocument/2006/relationships/image" Target="../media/image16.emf"/><Relationship Id="rId4" Type="http://schemas.openxmlformats.org/officeDocument/2006/relationships/oleObject" Target="../embeddings/oleObject3.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4">
            <a:extLst>
              <a:ext uri="{FF2B5EF4-FFF2-40B4-BE49-F238E27FC236}">
                <a16:creationId xmlns:a16="http://schemas.microsoft.com/office/drawing/2014/main" id="{68E29D5F-8A10-A13F-6AA2-068614B6DDAB}"/>
              </a:ext>
            </a:extLst>
          </p:cNvPr>
          <p:cNvPicPr>
            <a:picLocks noGrp="1" noRot="1" noChangeAspect="1" noMove="1" noResize="1" noEditPoints="1" noAdjustHandles="1" noChangeArrowheads="1" noChangeShapeType="1" noCrop="1"/>
          </p:cNvPicPr>
          <p:nvPr>
            <p:custDataLst>
              <p:tags r:id="rId1"/>
            </p:custDataLst>
          </p:nvPr>
        </p:nvPicPr>
        <p:blipFill>
          <a:blip r:embed="rId4">
            <a:extLst>
              <a:ext uri="{28A0092B-C50C-407E-A947-70E740481C1C}">
                <a14:useLocalDpi xmlns:a14="http://schemas.microsoft.com/office/drawing/2010/main"/>
              </a:ext>
            </a:extLst>
          </a:blip>
          <a:srcRect/>
          <a:stretch>
            <a:fillRect/>
          </a:stretch>
        </p:blipFill>
        <p:spPr>
          <a:xfrm>
            <a:off x="-1" y="-177800"/>
            <a:ext cx="12192000" cy="4800599"/>
          </a:xfrm>
          <a:prstGeom prst="rect">
            <a:avLst/>
          </a:prstGeom>
        </p:spPr>
      </p:pic>
      <p:sp>
        <p:nvSpPr>
          <p:cNvPr id="2" name="Rubrik 1">
            <a:extLst>
              <a:ext uri="{FF2B5EF4-FFF2-40B4-BE49-F238E27FC236}">
                <a16:creationId xmlns:a16="http://schemas.microsoft.com/office/drawing/2014/main" id="{9CECC6C9-DB6C-59A5-006F-C45CE0BA16B7}"/>
              </a:ext>
            </a:extLst>
          </p:cNvPr>
          <p:cNvSpPr>
            <a:spLocks noGrp="1"/>
          </p:cNvSpPr>
          <p:nvPr>
            <p:ph type="title"/>
          </p:nvPr>
        </p:nvSpPr>
        <p:spPr>
          <a:xfrm>
            <a:off x="550864" y="4800599"/>
            <a:ext cx="11090274" cy="702860"/>
          </a:xfrm>
        </p:spPr>
        <p:txBody>
          <a:bodyPr/>
          <a:lstStyle/>
          <a:p>
            <a:r>
              <a:rPr lang="en-US" b="1" dirty="0"/>
              <a:t>J.P. Morgan European Automotive Conference 2026</a:t>
            </a:r>
            <a:endParaRPr lang="sv-SE" dirty="0"/>
          </a:p>
        </p:txBody>
      </p:sp>
      <p:sp>
        <p:nvSpPr>
          <p:cNvPr id="3" name="Platshållare för text 2">
            <a:extLst>
              <a:ext uri="{FF2B5EF4-FFF2-40B4-BE49-F238E27FC236}">
                <a16:creationId xmlns:a16="http://schemas.microsoft.com/office/drawing/2014/main" id="{12C707D7-E1A2-8B01-AA05-D375077321D8}"/>
              </a:ext>
            </a:extLst>
          </p:cNvPr>
          <p:cNvSpPr>
            <a:spLocks noGrp="1"/>
          </p:cNvSpPr>
          <p:nvPr>
            <p:ph type="body" sz="quarter" idx="21"/>
          </p:nvPr>
        </p:nvSpPr>
        <p:spPr/>
        <p:txBody>
          <a:bodyPr>
            <a:normAutofit/>
          </a:bodyPr>
          <a:lstStyle/>
          <a:p>
            <a:endParaRPr lang="sv-SE" dirty="0"/>
          </a:p>
        </p:txBody>
      </p:sp>
      <p:sp>
        <p:nvSpPr>
          <p:cNvPr id="4" name="Platshållare för text 3">
            <a:extLst>
              <a:ext uri="{FF2B5EF4-FFF2-40B4-BE49-F238E27FC236}">
                <a16:creationId xmlns:a16="http://schemas.microsoft.com/office/drawing/2014/main" id="{A2B51E0A-1825-836F-6014-F3F10B68FBCA}"/>
              </a:ext>
            </a:extLst>
          </p:cNvPr>
          <p:cNvSpPr>
            <a:spLocks noGrp="1"/>
          </p:cNvSpPr>
          <p:nvPr>
            <p:ph type="body" sz="quarter" idx="22"/>
          </p:nvPr>
        </p:nvSpPr>
        <p:spPr/>
        <p:txBody>
          <a:bodyPr/>
          <a:lstStyle/>
          <a:p>
            <a:r>
              <a:rPr lang="en-GB" dirty="0"/>
              <a:t>June 1, 2026</a:t>
            </a:r>
          </a:p>
          <a:p>
            <a:endParaRPr lang="sv-SE" dirty="0"/>
          </a:p>
        </p:txBody>
      </p:sp>
      <p:sp>
        <p:nvSpPr>
          <p:cNvPr id="5" name="Date Placeholder 4">
            <a:extLst>
              <a:ext uri="{FF2B5EF4-FFF2-40B4-BE49-F238E27FC236}">
                <a16:creationId xmlns:a16="http://schemas.microsoft.com/office/drawing/2014/main" id="{89B5B0BD-D852-8465-508B-3670B661E732}"/>
              </a:ext>
            </a:extLst>
          </p:cNvPr>
          <p:cNvSpPr>
            <a:spLocks noGrp="1"/>
          </p:cNvSpPr>
          <p:nvPr>
            <p:ph type="dt" sz="half" idx="2"/>
          </p:nvPr>
        </p:nvSpPr>
        <p:spPr/>
        <p:txBody>
          <a:bodyPr/>
          <a:lstStyle/>
          <a:p>
            <a:r>
              <a:rPr lang="en-US" noProof="0"/>
              <a:t>June, 2026</a:t>
            </a:r>
            <a:endParaRPr lang="en-US" noProof="0" dirty="0"/>
          </a:p>
        </p:txBody>
      </p:sp>
      <p:sp>
        <p:nvSpPr>
          <p:cNvPr id="6" name="Footer Placeholder 5">
            <a:extLst>
              <a:ext uri="{FF2B5EF4-FFF2-40B4-BE49-F238E27FC236}">
                <a16:creationId xmlns:a16="http://schemas.microsoft.com/office/drawing/2014/main" id="{3FE4CC3B-64AF-4302-612F-F75D270BD5F4}"/>
              </a:ext>
            </a:extLst>
          </p:cNvPr>
          <p:cNvSpPr>
            <a:spLocks noGrp="1"/>
          </p:cNvSpPr>
          <p:nvPr>
            <p:ph type="ftr" sz="quarter" idx="3"/>
          </p:nvPr>
        </p:nvSpPr>
        <p:spPr/>
        <p:txBody>
          <a:bodyPr/>
          <a:lstStyle/>
          <a:p>
            <a:r>
              <a:rPr lang="en-US" noProof="0"/>
              <a:t>ALV – June Roadshow 2026</a:t>
            </a:r>
            <a:endParaRPr lang="en-US" noProof="0" dirty="0"/>
          </a:p>
        </p:txBody>
      </p:sp>
      <p:sp>
        <p:nvSpPr>
          <p:cNvPr id="18" name="More Lives Saved.">
            <a:extLst>
              <a:ext uri="{FF2B5EF4-FFF2-40B4-BE49-F238E27FC236}">
                <a16:creationId xmlns:a16="http://schemas.microsoft.com/office/drawing/2014/main" id="{D23B607C-7D17-3CE0-EA33-8DD76D2051B2}"/>
              </a:ext>
            </a:extLst>
          </p:cNvPr>
          <p:cNvSpPr txBox="1"/>
          <p:nvPr/>
        </p:nvSpPr>
        <p:spPr>
          <a:xfrm>
            <a:off x="0" y="1629771"/>
            <a:ext cx="12192000" cy="72840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25400" tIns="25400" rIns="25400" bIns="25400" anchor="ctr">
            <a:spAutoFit/>
          </a:bodyPr>
          <a:lstStyle>
            <a:lvl1pPr>
              <a:defRPr sz="3700">
                <a:solidFill>
                  <a:srgbClr val="FFFFFF"/>
                </a:solidFill>
                <a:latin typeface="Archivo SemiBold"/>
                <a:ea typeface="Archivo SemiBold"/>
                <a:cs typeface="Archivo SemiBold"/>
                <a:sym typeface="Archivo SemiBold"/>
              </a:defRPr>
            </a:lvl1pPr>
          </a:lstStyle>
          <a:p>
            <a:pPr algn="ctr"/>
            <a:r>
              <a:rPr lang="en-US" sz="4400" dirty="0"/>
              <a:t>Saving More Lives</a:t>
            </a:r>
          </a:p>
        </p:txBody>
      </p:sp>
      <p:sp>
        <p:nvSpPr>
          <p:cNvPr id="8" name="Rektangel 7">
            <a:extLst>
              <a:ext uri="{FF2B5EF4-FFF2-40B4-BE49-F238E27FC236}">
                <a16:creationId xmlns:a16="http://schemas.microsoft.com/office/drawing/2014/main" id="{9608D95B-1B9E-4A99-CE78-1D2B7A13F30F}"/>
              </a:ext>
            </a:extLst>
          </p:cNvPr>
          <p:cNvSpPr/>
          <p:nvPr/>
        </p:nvSpPr>
        <p:spPr>
          <a:xfrm>
            <a:off x="4990885" y="2604795"/>
            <a:ext cx="2210229" cy="1707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endParaRPr lang="sv-SE" sz="2000" dirty="0">
              <a:solidFill>
                <a:schemeClr val="bg1"/>
              </a:solidFill>
            </a:endParaRPr>
          </a:p>
        </p:txBody>
      </p:sp>
    </p:spTree>
    <p:extLst>
      <p:ext uri="{BB962C8B-B14F-4D97-AF65-F5344CB8AC3E}">
        <p14:creationId xmlns:p14="http://schemas.microsoft.com/office/powerpoint/2010/main" val="256703128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fill="hold" grpId="0" nodeType="afterEffect">
                                  <p:stCondLst>
                                    <p:cond delay="0"/>
                                  </p:stCondLst>
                                  <p:iterate>
                                    <p:tmAbs val="0"/>
                                  </p:iterate>
                                  <p:childTnLst>
                                    <p:set>
                                      <p:cBhvr>
                                        <p:cTn id="6" fill="hold"/>
                                        <p:tgtEl>
                                          <p:spTgt spid="18"/>
                                        </p:tgtEl>
                                        <p:attrNameLst>
                                          <p:attrName>style.visibility</p:attrName>
                                        </p:attrNameLst>
                                      </p:cBhvr>
                                      <p:to>
                                        <p:strVal val="visible"/>
                                      </p:to>
                                    </p:set>
                                    <p:animEffect transition="in" filter="fade">
                                      <p:cBhvr>
                                        <p:cTn id="7" dur="500"/>
                                        <p:tgtEl>
                                          <p:spTgt spid="18"/>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advAuto="0"/>
      <p:bldP spid="8"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B6B30D-7C19-182E-D216-F25A529509CA}"/>
            </a:ext>
          </a:extLst>
        </p:cNvPr>
        <p:cNvGrpSpPr/>
        <p:nvPr/>
      </p:nvGrpSpPr>
      <p:grpSpPr>
        <a:xfrm>
          <a:off x="0" y="0"/>
          <a:ext cx="0" cy="0"/>
          <a:chOff x="0" y="0"/>
          <a:chExt cx="0" cy="0"/>
        </a:xfrm>
      </p:grpSpPr>
      <p:graphicFrame>
        <p:nvGraphicFramePr>
          <p:cNvPr id="11" name="think-cell data - do not delete" hidden="1">
            <a:extLst>
              <a:ext uri="{FF2B5EF4-FFF2-40B4-BE49-F238E27FC236}">
                <a16:creationId xmlns:a16="http://schemas.microsoft.com/office/drawing/2014/main" id="{B321EB1B-6813-F3CF-CDBF-2FA68BB1A2F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11" name="think-cell data - do not delete" hidden="1">
                        <a:extLst>
                          <a:ext uri="{FF2B5EF4-FFF2-40B4-BE49-F238E27FC236}">
                            <a16:creationId xmlns:a16="http://schemas.microsoft.com/office/drawing/2014/main" id="{79373AAB-B4C2-6B55-96AB-736D5D428F0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Date Placeholder 3">
            <a:extLst>
              <a:ext uri="{FF2B5EF4-FFF2-40B4-BE49-F238E27FC236}">
                <a16:creationId xmlns:a16="http://schemas.microsoft.com/office/drawing/2014/main" id="{456A00C9-C17C-02FF-951C-B870913C0DB4}"/>
              </a:ext>
            </a:extLst>
          </p:cNvPr>
          <p:cNvSpPr>
            <a:spLocks noGrp="1"/>
          </p:cNvSpPr>
          <p:nvPr>
            <p:ph type="dt" sz="half" idx="10"/>
          </p:nvPr>
        </p:nvSpPr>
        <p:spPr>
          <a:xfrm>
            <a:off x="550863" y="6431676"/>
            <a:ext cx="1264930" cy="216000"/>
          </a:xfrm>
        </p:spPr>
        <p:txBody>
          <a:bodyPr/>
          <a:lstStyle/>
          <a:p>
            <a:r>
              <a:rPr lang="en-US" noProof="0"/>
              <a:t>June, 2026</a:t>
            </a:r>
          </a:p>
        </p:txBody>
      </p:sp>
      <p:sp>
        <p:nvSpPr>
          <p:cNvPr id="5" name="Footer Placeholder 4">
            <a:extLst>
              <a:ext uri="{FF2B5EF4-FFF2-40B4-BE49-F238E27FC236}">
                <a16:creationId xmlns:a16="http://schemas.microsoft.com/office/drawing/2014/main" id="{536D7226-E0E7-60E8-E893-C8FF32641EA7}"/>
              </a:ext>
            </a:extLst>
          </p:cNvPr>
          <p:cNvSpPr>
            <a:spLocks noGrp="1"/>
          </p:cNvSpPr>
          <p:nvPr>
            <p:ph type="ftr" sz="quarter" idx="11"/>
          </p:nvPr>
        </p:nvSpPr>
        <p:spPr>
          <a:xfrm>
            <a:off x="1907465" y="6431676"/>
            <a:ext cx="3240000" cy="216000"/>
          </a:xfrm>
        </p:spPr>
        <p:txBody>
          <a:bodyPr/>
          <a:lstStyle/>
          <a:p>
            <a:r>
              <a:rPr lang="en-US" noProof="0"/>
              <a:t>ALV – June Roadshow 2026</a:t>
            </a:r>
          </a:p>
        </p:txBody>
      </p:sp>
      <p:sp>
        <p:nvSpPr>
          <p:cNvPr id="2" name="Title 1">
            <a:extLst>
              <a:ext uri="{FF2B5EF4-FFF2-40B4-BE49-F238E27FC236}">
                <a16:creationId xmlns:a16="http://schemas.microsoft.com/office/drawing/2014/main" id="{FCFA2F40-F873-ABAE-C471-A9A513AAE009}"/>
              </a:ext>
            </a:extLst>
          </p:cNvPr>
          <p:cNvSpPr>
            <a:spLocks noGrp="1"/>
          </p:cNvSpPr>
          <p:nvPr>
            <p:ph type="title"/>
          </p:nvPr>
        </p:nvSpPr>
        <p:spPr>
          <a:xfrm>
            <a:off x="590400" y="208799"/>
            <a:ext cx="11577294" cy="813600"/>
          </a:xfrm>
        </p:spPr>
        <p:txBody>
          <a:bodyPr vert="horz">
            <a:normAutofit/>
          </a:bodyPr>
          <a:lstStyle/>
          <a:p>
            <a:r>
              <a:rPr lang="en-US" altLang="zh-CN" dirty="0"/>
              <a:t>Resilient Track Record of Cash Flow and Returns</a:t>
            </a:r>
            <a:endParaRPr lang="en-US" altLang="zh-CN" b="0" dirty="0">
              <a:solidFill>
                <a:schemeClr val="tx1"/>
              </a:solidFill>
              <a:latin typeface="+mn-lt"/>
            </a:endParaRPr>
          </a:p>
        </p:txBody>
      </p:sp>
      <p:sp>
        <p:nvSpPr>
          <p:cNvPr id="29" name="Text Box 3" descr="Winter">
            <a:extLst>
              <a:ext uri="{FF2B5EF4-FFF2-40B4-BE49-F238E27FC236}">
                <a16:creationId xmlns:a16="http://schemas.microsoft.com/office/drawing/2014/main" id="{2245D953-95F1-B653-2304-6F7766C8FB91}"/>
              </a:ext>
            </a:extLst>
          </p:cNvPr>
          <p:cNvSpPr txBox="1">
            <a:spLocks noChangeAspect="1" noChangeArrowheads="1"/>
          </p:cNvSpPr>
          <p:nvPr/>
        </p:nvSpPr>
        <p:spPr bwMode="auto">
          <a:xfrm>
            <a:off x="548639" y="5745975"/>
            <a:ext cx="9891835" cy="684000"/>
          </a:xfrm>
          <a:prstGeom prst="rect">
            <a:avLst/>
          </a:prstGeom>
          <a:noFill/>
          <a:ln>
            <a:noFill/>
          </a:ln>
          <a:effectLst/>
          <a:extLst>
            <a:ext uri="{909E8E84-426E-40DD-AFC4-6F175D3DCCD1}">
              <a14:hiddenFill xmlns:a14="http://schemas.microsoft.com/office/drawing/2010/main">
                <a:blipFill dpi="0" rotWithShape="1">
                  <a:blip r:embed="rId6"/>
                  <a:srcRect/>
                  <a:stretch>
                    <a:fillRect/>
                  </a:stretch>
                </a:blip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nchor="b">
            <a:noAutofit/>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50000"/>
              </a:spcBef>
              <a:spcAft>
                <a:spcPct val="0"/>
              </a:spcAft>
              <a:defRPr sz="1200">
                <a:solidFill>
                  <a:schemeClr val="tx1"/>
                </a:solidFill>
                <a:latin typeface="Calibri" pitchFamily="34" charset="0"/>
              </a:defRPr>
            </a:lvl6pPr>
            <a:lvl7pPr marL="2971800" indent="-228600" eaLnBrk="0" fontAlgn="base" hangingPunct="0">
              <a:spcBef>
                <a:spcPct val="50000"/>
              </a:spcBef>
              <a:spcAft>
                <a:spcPct val="0"/>
              </a:spcAft>
              <a:defRPr sz="1200">
                <a:solidFill>
                  <a:schemeClr val="tx1"/>
                </a:solidFill>
                <a:latin typeface="Calibri" pitchFamily="34" charset="0"/>
              </a:defRPr>
            </a:lvl7pPr>
            <a:lvl8pPr marL="3429000" indent="-228600" eaLnBrk="0" fontAlgn="base" hangingPunct="0">
              <a:spcBef>
                <a:spcPct val="50000"/>
              </a:spcBef>
              <a:spcAft>
                <a:spcPct val="0"/>
              </a:spcAft>
              <a:defRPr sz="1200">
                <a:solidFill>
                  <a:schemeClr val="tx1"/>
                </a:solidFill>
                <a:latin typeface="Calibri" pitchFamily="34" charset="0"/>
              </a:defRPr>
            </a:lvl8pPr>
            <a:lvl9pPr marL="3886200" indent="-228600" eaLnBrk="0" fontAlgn="base" hangingPunct="0">
              <a:spcBef>
                <a:spcPct val="50000"/>
              </a:spcBef>
              <a:spcAft>
                <a:spcPct val="0"/>
              </a:spcAft>
              <a:defRPr sz="1200">
                <a:solidFill>
                  <a:schemeClr val="tx1"/>
                </a:solidFill>
                <a:latin typeface="Calibri" pitchFamily="34" charset="0"/>
              </a:defRPr>
            </a:lvl9pPr>
          </a:lstStyle>
          <a:p>
            <a:pPr lvl="0"/>
            <a:r>
              <a:rPr lang="en-US" sz="900" i="1" dirty="0">
                <a:latin typeface="Archivo Light" pitchFamily="2" charset="0"/>
                <a:cs typeface="Arial" panose="020B0604020202020204" pitchFamily="34" charset="0"/>
              </a:rPr>
              <a:t>* Non-US GAAP measures</a:t>
            </a:r>
          </a:p>
        </p:txBody>
      </p:sp>
      <p:pic>
        <p:nvPicPr>
          <p:cNvPr id="30" name="Picture 29">
            <a:extLst>
              <a:ext uri="{FF2B5EF4-FFF2-40B4-BE49-F238E27FC236}">
                <a16:creationId xmlns:a16="http://schemas.microsoft.com/office/drawing/2014/main" id="{5CF82EC4-C823-9489-4AF6-AD7EA963B1E7}"/>
              </a:ext>
            </a:extLst>
          </p:cNvPr>
          <p:cNvPicPr>
            <a:picLocks noChangeAspect="1"/>
          </p:cNvPicPr>
          <p:nvPr/>
        </p:nvPicPr>
        <p:blipFill>
          <a:blip r:embed="rId7"/>
          <a:stretch>
            <a:fillRect/>
          </a:stretch>
        </p:blipFill>
        <p:spPr>
          <a:xfrm>
            <a:off x="0" y="1325253"/>
            <a:ext cx="11738593" cy="4419021"/>
          </a:xfrm>
          <a:prstGeom prst="rect">
            <a:avLst/>
          </a:prstGeom>
        </p:spPr>
      </p:pic>
    </p:spTree>
    <p:extLst>
      <p:ext uri="{BB962C8B-B14F-4D97-AF65-F5344CB8AC3E}">
        <p14:creationId xmlns:p14="http://schemas.microsoft.com/office/powerpoint/2010/main" val="657582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96E647EA-8FCF-E0D9-B962-2ADCC30E9104}"/>
              </a:ext>
            </a:extLst>
          </p:cNvPr>
          <p:cNvPicPr>
            <a:picLocks noGrp="1" noChangeAspect="1"/>
          </p:cNvPicPr>
          <p:nvPr>
            <p:ph type="pic" sz="quarter" idx="15"/>
            <p:custDataLst>
              <p:tags r:id="rId1"/>
            </p:custDataLst>
          </p:nvPr>
        </p:nvPicPr>
        <p:blipFill>
          <a:blip r:embed="rId4">
            <a:extLst>
              <a:ext uri="{28A0092B-C50C-407E-A947-70E740481C1C}">
                <a14:useLocalDpi xmlns:a14="http://schemas.microsoft.com/office/drawing/2010/main" val="0"/>
              </a:ext>
            </a:extLst>
          </a:blip>
          <a:srcRect l="33" r="33"/>
          <a:stretch/>
        </p:blipFill>
        <p:spPr>
          <a:xfrm>
            <a:off x="0" y="521208"/>
            <a:ext cx="12192000" cy="4862114"/>
          </a:xfrm>
        </p:spPr>
      </p:pic>
      <p:sp>
        <p:nvSpPr>
          <p:cNvPr id="7" name="Title 6">
            <a:extLst>
              <a:ext uri="{FF2B5EF4-FFF2-40B4-BE49-F238E27FC236}">
                <a16:creationId xmlns:a16="http://schemas.microsoft.com/office/drawing/2014/main" id="{A8A5EC9E-32C2-497E-E83B-D287FC1975D5}"/>
              </a:ext>
            </a:extLst>
          </p:cNvPr>
          <p:cNvSpPr>
            <a:spLocks noGrp="1"/>
          </p:cNvSpPr>
          <p:nvPr>
            <p:ph type="ctrTitle"/>
          </p:nvPr>
        </p:nvSpPr>
        <p:spPr/>
        <p:txBody>
          <a:bodyPr/>
          <a:lstStyle/>
          <a:p>
            <a:r>
              <a:rPr lang="en-GB" dirty="0"/>
              <a:t>Q1 2026</a:t>
            </a:r>
          </a:p>
        </p:txBody>
      </p:sp>
      <p:sp>
        <p:nvSpPr>
          <p:cNvPr id="4" name="Date Placeholder 3">
            <a:extLst>
              <a:ext uri="{FF2B5EF4-FFF2-40B4-BE49-F238E27FC236}">
                <a16:creationId xmlns:a16="http://schemas.microsoft.com/office/drawing/2014/main" id="{77B93A03-A3A7-405A-A2E8-9354CE8EDF22}"/>
              </a:ext>
            </a:extLst>
          </p:cNvPr>
          <p:cNvSpPr>
            <a:spLocks noGrp="1"/>
          </p:cNvSpPr>
          <p:nvPr>
            <p:ph type="dt" sz="half" idx="10"/>
          </p:nvPr>
        </p:nvSpPr>
        <p:spPr>
          <a:xfrm>
            <a:off x="550863" y="6428232"/>
            <a:ext cx="1264930" cy="216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a:ln>
                  <a:noFill/>
                </a:ln>
                <a:solidFill>
                  <a:srgbClr val="FFFFFF">
                    <a:lumMod val="65000"/>
                  </a:srgbClr>
                </a:solidFill>
                <a:effectLst/>
                <a:uLnTx/>
                <a:uFillTx/>
                <a:latin typeface="Archivo"/>
                <a:ea typeface="+mn-ea"/>
                <a:cs typeface="+mn-cs"/>
              </a:rPr>
              <a:t>June, 2026</a:t>
            </a:r>
            <a:endParaRPr kumimoji="0" lang="en-US" sz="800" b="0" i="1" u="none" strike="noStrike" kern="1200" cap="none" spc="0" normalizeH="0" baseline="0" noProof="0" dirty="0">
              <a:ln>
                <a:noFill/>
              </a:ln>
              <a:solidFill>
                <a:srgbClr val="FFFFFF">
                  <a:lumMod val="65000"/>
                </a:srgbClr>
              </a:solidFill>
              <a:effectLst/>
              <a:uLnTx/>
              <a:uFillTx/>
              <a:latin typeface="Archivo"/>
              <a:ea typeface="+mn-ea"/>
              <a:cs typeface="+mn-cs"/>
            </a:endParaRPr>
          </a:p>
        </p:txBody>
      </p:sp>
      <p:sp>
        <p:nvSpPr>
          <p:cNvPr id="5" name="Footer Placeholder 4">
            <a:extLst>
              <a:ext uri="{FF2B5EF4-FFF2-40B4-BE49-F238E27FC236}">
                <a16:creationId xmlns:a16="http://schemas.microsoft.com/office/drawing/2014/main" id="{6FDB5F78-CE25-325B-0175-2C0F306E8E9B}"/>
              </a:ext>
            </a:extLst>
          </p:cNvPr>
          <p:cNvSpPr>
            <a:spLocks noGrp="1"/>
          </p:cNvSpPr>
          <p:nvPr>
            <p:ph type="ftr" sz="quarter" idx="11"/>
          </p:nvPr>
        </p:nvSpPr>
        <p:spPr>
          <a:xfrm>
            <a:off x="1907465" y="6428232"/>
            <a:ext cx="3240000" cy="216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a:ln>
                  <a:noFill/>
                </a:ln>
                <a:solidFill>
                  <a:srgbClr val="FFFFFF">
                    <a:lumMod val="65000"/>
                  </a:srgbClr>
                </a:solidFill>
                <a:effectLst/>
                <a:uLnTx/>
                <a:uFillTx/>
                <a:latin typeface="Archivo"/>
                <a:ea typeface="+mn-ea"/>
                <a:cs typeface="+mn-cs"/>
              </a:rPr>
              <a:t>ALV – June Roadshow 2026</a:t>
            </a:r>
            <a:endParaRPr kumimoji="0" lang="en-US" sz="800" b="0" i="1" u="none" strike="noStrike" kern="1200" cap="none" spc="0" normalizeH="0" baseline="0" noProof="0" dirty="0">
              <a:ln>
                <a:noFill/>
              </a:ln>
              <a:solidFill>
                <a:srgbClr val="FFFFFF">
                  <a:lumMod val="65000"/>
                </a:srgbClr>
              </a:solidFill>
              <a:effectLst/>
              <a:uLnTx/>
              <a:uFillTx/>
              <a:latin typeface="Archivo"/>
              <a:ea typeface="+mn-ea"/>
              <a:cs typeface="+mn-cs"/>
            </a:endParaRPr>
          </a:p>
        </p:txBody>
      </p:sp>
      <p:sp>
        <p:nvSpPr>
          <p:cNvPr id="8" name="Text Placeholder 7">
            <a:extLst>
              <a:ext uri="{FF2B5EF4-FFF2-40B4-BE49-F238E27FC236}">
                <a16:creationId xmlns:a16="http://schemas.microsoft.com/office/drawing/2014/main" id="{0403B97B-1B66-F460-51DB-F241B8054039}"/>
              </a:ext>
            </a:extLst>
          </p:cNvPr>
          <p:cNvSpPr>
            <a:spLocks noGrp="1"/>
          </p:cNvSpPr>
          <p:nvPr>
            <p:ph type="body" sz="quarter" idx="16"/>
          </p:nvPr>
        </p:nvSpPr>
        <p:spPr/>
        <p:txBody>
          <a:bodyPr/>
          <a:lstStyle/>
          <a:p>
            <a:endParaRPr lang="en-GB"/>
          </a:p>
        </p:txBody>
      </p:sp>
    </p:spTree>
    <p:extLst>
      <p:ext uri="{BB962C8B-B14F-4D97-AF65-F5344CB8AC3E}">
        <p14:creationId xmlns:p14="http://schemas.microsoft.com/office/powerpoint/2010/main" val="14177559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7C76D1-4FEB-E46E-C06B-A2DE8D3338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E97017-F699-7006-8219-533CB759FF12}"/>
              </a:ext>
            </a:extLst>
          </p:cNvPr>
          <p:cNvSpPr>
            <a:spLocks noGrp="1"/>
          </p:cNvSpPr>
          <p:nvPr>
            <p:ph type="title"/>
          </p:nvPr>
        </p:nvSpPr>
        <p:spPr>
          <a:xfrm>
            <a:off x="591792" y="210324"/>
            <a:ext cx="11475882" cy="813851"/>
          </a:xfrm>
        </p:spPr>
        <p:txBody>
          <a:bodyPr/>
          <a:lstStyle/>
          <a:p>
            <a:r>
              <a:rPr lang="sv-SE" dirty="0"/>
              <a:t>Q1’26 </a:t>
            </a:r>
            <a:r>
              <a:rPr lang="sv-SE" dirty="0" err="1"/>
              <a:t>Key</a:t>
            </a:r>
            <a:r>
              <a:rPr lang="sv-SE" dirty="0"/>
              <a:t> </a:t>
            </a:r>
            <a:r>
              <a:rPr lang="sv-SE" dirty="0" err="1"/>
              <a:t>Highlights</a:t>
            </a:r>
            <a:r>
              <a:rPr lang="sv-SE" dirty="0"/>
              <a:t> </a:t>
            </a:r>
            <a:r>
              <a:rPr lang="en-US" dirty="0"/>
              <a:t>– Record First Quarter Sales Supported by Growth in Asia and Positive Currency Effects</a:t>
            </a:r>
          </a:p>
        </p:txBody>
      </p:sp>
      <p:sp>
        <p:nvSpPr>
          <p:cNvPr id="4" name="Date Placeholder 3">
            <a:extLst>
              <a:ext uri="{FF2B5EF4-FFF2-40B4-BE49-F238E27FC236}">
                <a16:creationId xmlns:a16="http://schemas.microsoft.com/office/drawing/2014/main" id="{6F2BDF8F-8696-6C51-7EB8-39736BE2D848}"/>
              </a:ext>
            </a:extLst>
          </p:cNvPr>
          <p:cNvSpPr>
            <a:spLocks noGrp="1"/>
          </p:cNvSpPr>
          <p:nvPr>
            <p:ph type="dt" sz="half" idx="10"/>
          </p:nvPr>
        </p:nvSpPr>
        <p:spPr/>
        <p:txBody>
          <a:bodyPr/>
          <a:lstStyle/>
          <a:p>
            <a:r>
              <a:rPr lang="en-US" noProof="0"/>
              <a:t>June, 2026</a:t>
            </a:r>
            <a:endParaRPr lang="en-US" noProof="0" dirty="0"/>
          </a:p>
        </p:txBody>
      </p:sp>
      <p:sp>
        <p:nvSpPr>
          <p:cNvPr id="5" name="Footer Placeholder 4">
            <a:extLst>
              <a:ext uri="{FF2B5EF4-FFF2-40B4-BE49-F238E27FC236}">
                <a16:creationId xmlns:a16="http://schemas.microsoft.com/office/drawing/2014/main" id="{DE49EEC4-A7A2-2109-EC9E-72DD8C95E62F}"/>
              </a:ext>
            </a:extLst>
          </p:cNvPr>
          <p:cNvSpPr>
            <a:spLocks noGrp="1"/>
          </p:cNvSpPr>
          <p:nvPr>
            <p:ph type="ftr" sz="quarter" idx="11"/>
          </p:nvPr>
        </p:nvSpPr>
        <p:spPr/>
        <p:txBody>
          <a:bodyPr/>
          <a:lstStyle/>
          <a:p>
            <a:r>
              <a:rPr lang="en-US" noProof="0"/>
              <a:t>ALV – June Roadshow 2026</a:t>
            </a:r>
            <a:endParaRPr lang="en-US" noProof="0" dirty="0"/>
          </a:p>
        </p:txBody>
      </p:sp>
      <p:sp>
        <p:nvSpPr>
          <p:cNvPr id="7" name="Content Placeholder 2">
            <a:extLst>
              <a:ext uri="{FF2B5EF4-FFF2-40B4-BE49-F238E27FC236}">
                <a16:creationId xmlns:a16="http://schemas.microsoft.com/office/drawing/2014/main" id="{E29594A5-31D2-E41E-AD65-5B65764FB33B}"/>
              </a:ext>
            </a:extLst>
          </p:cNvPr>
          <p:cNvSpPr>
            <a:spLocks noGrp="1"/>
          </p:cNvSpPr>
          <p:nvPr>
            <p:ph idx="1"/>
          </p:nvPr>
        </p:nvSpPr>
        <p:spPr>
          <a:xfrm>
            <a:off x="427937" y="1581625"/>
            <a:ext cx="7244575" cy="4962476"/>
          </a:xfrm>
        </p:spPr>
        <p:txBody>
          <a:bodyPr/>
          <a:lstStyle/>
          <a:p>
            <a:pPr>
              <a:spcBef>
                <a:spcPts val="600"/>
              </a:spcBef>
              <a:spcAft>
                <a:spcPts val="0"/>
              </a:spcAft>
            </a:pPr>
            <a:r>
              <a:rPr lang="en-US" sz="1400" b="1" dirty="0">
                <a:solidFill>
                  <a:schemeClr val="tx2"/>
                </a:solidFill>
              </a:rPr>
              <a:t>Strong Quarterly Sales – Driven by Strong Growth in India and China as well as positive currency effects</a:t>
            </a:r>
          </a:p>
          <a:p>
            <a:pPr lvl="1">
              <a:spcBef>
                <a:spcPts val="1200"/>
              </a:spcBef>
              <a:spcAft>
                <a:spcPts val="0"/>
              </a:spcAft>
            </a:pPr>
            <a:r>
              <a:rPr lang="en-US" sz="1200" dirty="0">
                <a:solidFill>
                  <a:schemeClr val="tx2"/>
                </a:solidFill>
              </a:rPr>
              <a:t>Sales exceeded expectations in most regions, led by a particularly strong March</a:t>
            </a:r>
          </a:p>
          <a:p>
            <a:pPr lvl="1">
              <a:spcBef>
                <a:spcPts val="600"/>
              </a:spcBef>
              <a:spcAft>
                <a:spcPts val="0"/>
              </a:spcAft>
            </a:pPr>
            <a:r>
              <a:rPr lang="en-US" sz="1200" dirty="0">
                <a:solidFill>
                  <a:schemeClr val="tx2"/>
                </a:solidFill>
              </a:rPr>
              <a:t>India was the largest contributor to growth</a:t>
            </a:r>
          </a:p>
          <a:p>
            <a:pPr lvl="1">
              <a:spcBef>
                <a:spcPts val="600"/>
              </a:spcBef>
              <a:spcAft>
                <a:spcPts val="0"/>
              </a:spcAft>
            </a:pPr>
            <a:r>
              <a:rPr lang="en-US" sz="1200" dirty="0">
                <a:solidFill>
                  <a:schemeClr val="tx2"/>
                </a:solidFill>
              </a:rPr>
              <a:t>Sales to Chinese OEMs increased by almost 30% </a:t>
            </a:r>
            <a:r>
              <a:rPr lang="en-US" sz="1200" b="1" dirty="0">
                <a:solidFill>
                  <a:schemeClr val="tx2"/>
                </a:solidFill>
              </a:rPr>
              <a:t>– </a:t>
            </a:r>
            <a:r>
              <a:rPr lang="en-US" sz="1200" dirty="0">
                <a:solidFill>
                  <a:schemeClr val="tx2"/>
                </a:solidFill>
              </a:rPr>
              <a:t>driven by recent launches</a:t>
            </a:r>
          </a:p>
          <a:p>
            <a:pPr>
              <a:spcBef>
                <a:spcPts val="1200"/>
              </a:spcBef>
              <a:spcAft>
                <a:spcPts val="0"/>
              </a:spcAft>
            </a:pPr>
            <a:r>
              <a:rPr lang="en-US" sz="1400" b="1" dirty="0">
                <a:solidFill>
                  <a:schemeClr val="tx2"/>
                </a:solidFill>
              </a:rPr>
              <a:t>Underlying profitability improved, </a:t>
            </a:r>
            <a:r>
              <a:rPr lang="en-US" sz="1400" dirty="0">
                <a:solidFill>
                  <a:schemeClr val="tx2"/>
                </a:solidFill>
              </a:rPr>
              <a:t>reflected in stronger gross profit relative to sales, while the  adjusted operating income* declined slightly Y-o-Y</a:t>
            </a:r>
          </a:p>
          <a:p>
            <a:pPr lvl="1">
              <a:spcBef>
                <a:spcPts val="1200"/>
              </a:spcBef>
              <a:spcAft>
                <a:spcPts val="0"/>
              </a:spcAft>
            </a:pPr>
            <a:r>
              <a:rPr lang="en-US" sz="1200" dirty="0">
                <a:solidFill>
                  <a:schemeClr val="tx2"/>
                </a:solidFill>
              </a:rPr>
              <a:t>The adjusted operating margin* development negatively affected by lower customer RD&amp;E reimbursements and the divestiture of assets in Russia in Q1´25 </a:t>
            </a:r>
          </a:p>
          <a:p>
            <a:pPr>
              <a:spcBef>
                <a:spcPts val="1200"/>
              </a:spcBef>
              <a:spcAft>
                <a:spcPts val="0"/>
              </a:spcAft>
            </a:pPr>
            <a:r>
              <a:rPr lang="en-US" sz="1400" b="1" dirty="0">
                <a:solidFill>
                  <a:schemeClr val="tx2"/>
                </a:solidFill>
              </a:rPr>
              <a:t>Cash flow was temporarily impacted by working capital effects</a:t>
            </a:r>
            <a:r>
              <a:rPr lang="en-US" sz="1400" dirty="0">
                <a:solidFill>
                  <a:schemeClr val="tx2"/>
                </a:solidFill>
              </a:rPr>
              <a:t>, primarily driven by strong March sales and other short‑term factors</a:t>
            </a:r>
          </a:p>
          <a:p>
            <a:pPr>
              <a:spcBef>
                <a:spcPts val="1200"/>
              </a:spcBef>
              <a:spcAft>
                <a:spcPts val="0"/>
              </a:spcAft>
            </a:pPr>
            <a:r>
              <a:rPr lang="en-US" sz="1400" b="1" dirty="0">
                <a:solidFill>
                  <a:schemeClr val="tx2"/>
                </a:solidFill>
              </a:rPr>
              <a:t>We paid a dividend of $0.87 per share, </a:t>
            </a:r>
            <a:r>
              <a:rPr lang="en-US" sz="1400" dirty="0">
                <a:solidFill>
                  <a:schemeClr val="tx2"/>
                </a:solidFill>
              </a:rPr>
              <a:t>representing a total payout of $65 million</a:t>
            </a:r>
          </a:p>
          <a:p>
            <a:pPr>
              <a:spcBef>
                <a:spcPts val="1200"/>
              </a:spcBef>
              <a:spcAft>
                <a:spcPts val="0"/>
              </a:spcAft>
            </a:pPr>
            <a:r>
              <a:rPr lang="en-US" sz="1400" b="1" dirty="0">
                <a:solidFill>
                  <a:schemeClr val="tx2"/>
                </a:solidFill>
              </a:rPr>
              <a:t>Limited impact from the hostilities around the Persian Gulf this quarter. </a:t>
            </a:r>
            <a:r>
              <a:rPr lang="en-US" sz="1400" dirty="0">
                <a:solidFill>
                  <a:schemeClr val="tx2"/>
                </a:solidFill>
              </a:rPr>
              <a:t>We are monitoring any potential wide-reaching impact on the industry</a:t>
            </a:r>
          </a:p>
          <a:p>
            <a:pPr>
              <a:spcBef>
                <a:spcPts val="1200"/>
              </a:spcBef>
              <a:spcAft>
                <a:spcPts val="0"/>
              </a:spcAft>
            </a:pPr>
            <a:r>
              <a:rPr lang="en-US" sz="1400" dirty="0">
                <a:solidFill>
                  <a:schemeClr val="tx2"/>
                </a:solidFill>
              </a:rPr>
              <a:t>FY 2026 </a:t>
            </a:r>
            <a:r>
              <a:rPr lang="en-US" sz="1400" b="1" dirty="0">
                <a:solidFill>
                  <a:schemeClr val="tx2"/>
                </a:solidFill>
              </a:rPr>
              <a:t>Adjusted operating margin* guidance unchanged</a:t>
            </a:r>
          </a:p>
          <a:p>
            <a:pPr>
              <a:spcBef>
                <a:spcPts val="1200"/>
              </a:spcBef>
              <a:spcAft>
                <a:spcPts val="0"/>
              </a:spcAft>
            </a:pPr>
            <a:r>
              <a:rPr lang="en-US" sz="1400" dirty="0">
                <a:solidFill>
                  <a:schemeClr val="tx2"/>
                </a:solidFill>
              </a:rPr>
              <a:t>Introduced the first commercially ready </a:t>
            </a:r>
            <a:r>
              <a:rPr lang="en-US" sz="1400" b="1" dirty="0">
                <a:solidFill>
                  <a:schemeClr val="tx2"/>
                </a:solidFill>
              </a:rPr>
              <a:t>airbag for motorcycles</a:t>
            </a:r>
          </a:p>
        </p:txBody>
      </p:sp>
      <p:sp>
        <p:nvSpPr>
          <p:cNvPr id="8" name="Text Box 3" descr="Winter">
            <a:extLst>
              <a:ext uri="{FF2B5EF4-FFF2-40B4-BE49-F238E27FC236}">
                <a16:creationId xmlns:a16="http://schemas.microsoft.com/office/drawing/2014/main" id="{4004E164-BD2D-F02D-5A5D-5A35811742AC}"/>
              </a:ext>
            </a:extLst>
          </p:cNvPr>
          <p:cNvSpPr txBox="1">
            <a:spLocks noChangeAspect="1" noChangeArrowheads="1"/>
          </p:cNvSpPr>
          <p:nvPr/>
        </p:nvSpPr>
        <p:spPr bwMode="auto">
          <a:xfrm>
            <a:off x="590400" y="6103678"/>
            <a:ext cx="9891835" cy="369332"/>
          </a:xfrm>
          <a:prstGeom prst="rect">
            <a:avLst/>
          </a:prstGeom>
          <a:noFill/>
          <a:ln>
            <a:noFill/>
          </a:ln>
          <a:effectLst/>
          <a:extLst>
            <a:ext uri="{909E8E84-426E-40DD-AFC4-6F175D3DCCD1}">
              <a14:hiddenFill xmlns:a14="http://schemas.microsoft.com/office/drawing/2010/main">
                <a:blipFill dpi="0" rotWithShape="1">
                  <a:blip r:embed="rId3"/>
                  <a:srcRect/>
                  <a:stretch>
                    <a:fillRect/>
                  </a:stretch>
                </a:blip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nchor="b">
            <a:noAutofit/>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50000"/>
              </a:spcBef>
              <a:spcAft>
                <a:spcPct val="0"/>
              </a:spcAft>
              <a:defRPr sz="1200">
                <a:solidFill>
                  <a:schemeClr val="tx1"/>
                </a:solidFill>
                <a:latin typeface="Calibri" pitchFamily="34" charset="0"/>
              </a:defRPr>
            </a:lvl6pPr>
            <a:lvl7pPr marL="2971800" indent="-228600" eaLnBrk="0" fontAlgn="base" hangingPunct="0">
              <a:spcBef>
                <a:spcPct val="50000"/>
              </a:spcBef>
              <a:spcAft>
                <a:spcPct val="0"/>
              </a:spcAft>
              <a:defRPr sz="1200">
                <a:solidFill>
                  <a:schemeClr val="tx1"/>
                </a:solidFill>
                <a:latin typeface="Calibri" pitchFamily="34" charset="0"/>
              </a:defRPr>
            </a:lvl7pPr>
            <a:lvl8pPr marL="3429000" indent="-228600" eaLnBrk="0" fontAlgn="base" hangingPunct="0">
              <a:spcBef>
                <a:spcPct val="50000"/>
              </a:spcBef>
              <a:spcAft>
                <a:spcPct val="0"/>
              </a:spcAft>
              <a:defRPr sz="1200">
                <a:solidFill>
                  <a:schemeClr val="tx1"/>
                </a:solidFill>
                <a:latin typeface="Calibri" pitchFamily="34" charset="0"/>
              </a:defRPr>
            </a:lvl8pPr>
            <a:lvl9pPr marL="3886200" indent="-228600" eaLnBrk="0" fontAlgn="base" hangingPunct="0">
              <a:spcBef>
                <a:spcPct val="50000"/>
              </a:spcBef>
              <a:spcAft>
                <a:spcPct val="0"/>
              </a:spcAft>
              <a:defRPr sz="1200">
                <a:solidFill>
                  <a:schemeClr val="tx1"/>
                </a:solidFill>
                <a:latin typeface="Calibri" pitchFamily="34" charset="0"/>
              </a:defRPr>
            </a:lvl9pPr>
          </a:lstStyle>
          <a:p>
            <a:r>
              <a:rPr lang="en-US" sz="900" i="1" dirty="0">
                <a:latin typeface="Archivo Light" pitchFamily="2" charset="0"/>
                <a:cs typeface="Arial" panose="020B0604020202020204" pitchFamily="34" charset="0"/>
              </a:rPr>
              <a:t>* Non-US GAAP excluding effects from capacity alignment and antitrust related matters</a:t>
            </a:r>
          </a:p>
          <a:p>
            <a:r>
              <a:rPr lang="en-US" sz="900" i="1" dirty="0">
                <a:latin typeface="Archivo Light" pitchFamily="2" charset="0"/>
                <a:cs typeface="Arial" panose="020B0604020202020204" pitchFamily="34" charset="0"/>
              </a:rPr>
              <a:t>** Light Vehicle Production (LVP up to 3.5 tons)  according to </a:t>
            </a:r>
            <a:r>
              <a:rPr lang="en-US" sz="900" i="1" dirty="0">
                <a:latin typeface="Archivo Light" pitchFamily="2" charset="0"/>
              </a:rPr>
              <a:t>S&amp;P Global </a:t>
            </a:r>
            <a:r>
              <a:rPr lang="en-US" sz="900" i="1" dirty="0">
                <a:latin typeface="Archivo Light" pitchFamily="2" charset="0"/>
                <a:cs typeface="Arial" panose="020B0604020202020204" pitchFamily="34" charset="0"/>
              </a:rPr>
              <a:t>@ April 2026 </a:t>
            </a:r>
          </a:p>
        </p:txBody>
      </p:sp>
      <p:sp>
        <p:nvSpPr>
          <p:cNvPr id="17" name="TextBox 16">
            <a:extLst>
              <a:ext uri="{FF2B5EF4-FFF2-40B4-BE49-F238E27FC236}">
                <a16:creationId xmlns:a16="http://schemas.microsoft.com/office/drawing/2014/main" id="{37BD3196-48F5-D999-2E15-A5B6077DF8F9}"/>
              </a:ext>
            </a:extLst>
          </p:cNvPr>
          <p:cNvSpPr txBox="1"/>
          <p:nvPr/>
        </p:nvSpPr>
        <p:spPr>
          <a:xfrm>
            <a:off x="7732356" y="4566676"/>
            <a:ext cx="4317953" cy="707886"/>
          </a:xfrm>
          <a:prstGeom prst="rect">
            <a:avLst/>
          </a:prstGeom>
          <a:noFill/>
        </p:spPr>
        <p:txBody>
          <a:bodyPr wrap="square">
            <a:spAutoFit/>
          </a:bodyPr>
          <a:lstStyle/>
          <a:p>
            <a:r>
              <a:rPr lang="en-US" sz="1000" i="1" dirty="0">
                <a:solidFill>
                  <a:srgbClr val="323130"/>
                </a:solidFill>
                <a:latin typeface="Archivo" pitchFamily="2" charset="0"/>
              </a:rPr>
              <a:t>Autoliv has taken a significant step forward in motorcycle rider protection, reinforcing its vision of Saving More Lives by launching the first airbag specifically developed for commuter scooters, alongside a comprehensive on‑rider wearable inflatable protection system.</a:t>
            </a:r>
            <a:endParaRPr lang="sv-SE" sz="1000" i="1" dirty="0">
              <a:solidFill>
                <a:srgbClr val="323130"/>
              </a:solidFill>
              <a:latin typeface="Archivo" pitchFamily="2" charset="0"/>
            </a:endParaRPr>
          </a:p>
        </p:txBody>
      </p:sp>
      <p:cxnSp>
        <p:nvCxnSpPr>
          <p:cNvPr id="6" name="Straight Connector 5">
            <a:extLst>
              <a:ext uri="{FF2B5EF4-FFF2-40B4-BE49-F238E27FC236}">
                <a16:creationId xmlns:a16="http://schemas.microsoft.com/office/drawing/2014/main" id="{58ECC7D0-8ECF-331E-B0F7-37EA06E4E606}"/>
              </a:ext>
            </a:extLst>
          </p:cNvPr>
          <p:cNvCxnSpPr>
            <a:cxnSpLocks/>
          </p:cNvCxnSpPr>
          <p:nvPr/>
        </p:nvCxnSpPr>
        <p:spPr>
          <a:xfrm flipH="1">
            <a:off x="10064867" y="2503564"/>
            <a:ext cx="2307" cy="2168553"/>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6610033E-DB62-10C4-8951-EE941683A2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3480" y="2305115"/>
            <a:ext cx="2056053" cy="2056053"/>
          </a:xfrm>
          <a:prstGeom prst="rect">
            <a:avLst/>
          </a:prstGeom>
        </p:spPr>
      </p:pic>
      <p:pic>
        <p:nvPicPr>
          <p:cNvPr id="14" name="Picture 13">
            <a:extLst>
              <a:ext uri="{FF2B5EF4-FFF2-40B4-BE49-F238E27FC236}">
                <a16:creationId xmlns:a16="http://schemas.microsoft.com/office/drawing/2014/main" id="{A83E7265-FD64-0F0D-5E4C-182DE78F6E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78732" y="2255062"/>
            <a:ext cx="2106106" cy="2106106"/>
          </a:xfrm>
          <a:prstGeom prst="rect">
            <a:avLst/>
          </a:prstGeom>
        </p:spPr>
      </p:pic>
    </p:spTree>
    <p:extLst>
      <p:ext uri="{BB962C8B-B14F-4D97-AF65-F5344CB8AC3E}">
        <p14:creationId xmlns:p14="http://schemas.microsoft.com/office/powerpoint/2010/main" val="1880306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D0F24-28FC-0A53-FFB4-2CC71DBEF875}"/>
              </a:ext>
            </a:extLst>
          </p:cNvPr>
          <p:cNvSpPr>
            <a:spLocks noGrp="1"/>
          </p:cNvSpPr>
          <p:nvPr>
            <p:ph type="title"/>
          </p:nvPr>
        </p:nvSpPr>
        <p:spPr/>
        <p:txBody>
          <a:bodyPr/>
          <a:lstStyle/>
          <a:p>
            <a:r>
              <a:rPr lang="en-US"/>
              <a:t>Q1’26 Sales Growth and Regional Sales Split</a:t>
            </a:r>
            <a:endParaRPr lang="sv-SE" b="0" dirty="0"/>
          </a:p>
        </p:txBody>
      </p:sp>
      <p:sp>
        <p:nvSpPr>
          <p:cNvPr id="4" name="Date Placeholder 3">
            <a:extLst>
              <a:ext uri="{FF2B5EF4-FFF2-40B4-BE49-F238E27FC236}">
                <a16:creationId xmlns:a16="http://schemas.microsoft.com/office/drawing/2014/main" id="{109B1ECD-E4DC-D080-F3EE-AE086D77CAC4}"/>
              </a:ext>
            </a:extLst>
          </p:cNvPr>
          <p:cNvSpPr>
            <a:spLocks noGrp="1"/>
          </p:cNvSpPr>
          <p:nvPr>
            <p:ph type="dt" sz="half" idx="10"/>
          </p:nvPr>
        </p:nvSpPr>
        <p:spPr/>
        <p:txBody>
          <a:bodyPr/>
          <a:lstStyle/>
          <a:p>
            <a:r>
              <a:rPr lang="en-US" noProof="0"/>
              <a:t>June, 2026</a:t>
            </a:r>
            <a:endParaRPr lang="en-US" noProof="0" dirty="0"/>
          </a:p>
        </p:txBody>
      </p:sp>
      <p:sp>
        <p:nvSpPr>
          <p:cNvPr id="5" name="Footer Placeholder 4">
            <a:extLst>
              <a:ext uri="{FF2B5EF4-FFF2-40B4-BE49-F238E27FC236}">
                <a16:creationId xmlns:a16="http://schemas.microsoft.com/office/drawing/2014/main" id="{900DC95E-8B76-4F71-18DA-35482836E765}"/>
              </a:ext>
            </a:extLst>
          </p:cNvPr>
          <p:cNvSpPr>
            <a:spLocks noGrp="1"/>
          </p:cNvSpPr>
          <p:nvPr>
            <p:ph type="ftr" sz="quarter" idx="11"/>
          </p:nvPr>
        </p:nvSpPr>
        <p:spPr/>
        <p:txBody>
          <a:bodyPr/>
          <a:lstStyle/>
          <a:p>
            <a:r>
              <a:rPr lang="en-US" noProof="0"/>
              <a:t>ALV – June Roadshow 2026</a:t>
            </a:r>
            <a:endParaRPr lang="en-US" noProof="0" dirty="0"/>
          </a:p>
        </p:txBody>
      </p:sp>
      <p:sp>
        <p:nvSpPr>
          <p:cNvPr id="7" name="Text Box 3" descr="Winter">
            <a:extLst>
              <a:ext uri="{FF2B5EF4-FFF2-40B4-BE49-F238E27FC236}">
                <a16:creationId xmlns:a16="http://schemas.microsoft.com/office/drawing/2014/main" id="{A9D9B21D-242E-162F-F06A-0AD3BC61EF31}"/>
              </a:ext>
            </a:extLst>
          </p:cNvPr>
          <p:cNvSpPr txBox="1">
            <a:spLocks noChangeAspect="1" noChangeArrowheads="1"/>
          </p:cNvSpPr>
          <p:nvPr/>
        </p:nvSpPr>
        <p:spPr bwMode="auto">
          <a:xfrm>
            <a:off x="521054" y="5927666"/>
            <a:ext cx="9848681" cy="681016"/>
          </a:xfrm>
          <a:prstGeom prst="rect">
            <a:avLst/>
          </a:prstGeom>
          <a:noFill/>
          <a:ln>
            <a:noFill/>
          </a:ln>
          <a:effectLst/>
          <a:extLst>
            <a:ext uri="{909E8E84-426E-40DD-AFC4-6F175D3DCCD1}">
              <a14:hiddenFill xmlns:a14="http://schemas.microsoft.com/office/drawing/2010/main">
                <a:blipFill dpi="0" rotWithShape="1">
                  <a:blip r:embed="rId3"/>
                  <a:srcRect/>
                  <a:stretch>
                    <a:fillRect/>
                  </a:stretch>
                </a:blip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nchor="b">
            <a:noAutofit/>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50000"/>
              </a:spcBef>
              <a:spcAft>
                <a:spcPct val="0"/>
              </a:spcAft>
              <a:defRPr sz="1200">
                <a:solidFill>
                  <a:schemeClr val="tx1"/>
                </a:solidFill>
                <a:latin typeface="Calibri" pitchFamily="34" charset="0"/>
              </a:defRPr>
            </a:lvl6pPr>
            <a:lvl7pPr marL="2971800" indent="-228600" eaLnBrk="0" fontAlgn="base" hangingPunct="0">
              <a:spcBef>
                <a:spcPct val="50000"/>
              </a:spcBef>
              <a:spcAft>
                <a:spcPct val="0"/>
              </a:spcAft>
              <a:defRPr sz="1200">
                <a:solidFill>
                  <a:schemeClr val="tx1"/>
                </a:solidFill>
                <a:latin typeface="Calibri" pitchFamily="34" charset="0"/>
              </a:defRPr>
            </a:lvl7pPr>
            <a:lvl8pPr marL="3429000" indent="-228600" eaLnBrk="0" fontAlgn="base" hangingPunct="0">
              <a:spcBef>
                <a:spcPct val="50000"/>
              </a:spcBef>
              <a:spcAft>
                <a:spcPct val="0"/>
              </a:spcAft>
              <a:defRPr sz="1200">
                <a:solidFill>
                  <a:schemeClr val="tx1"/>
                </a:solidFill>
                <a:latin typeface="Calibri" pitchFamily="34" charset="0"/>
              </a:defRPr>
            </a:lvl8pPr>
            <a:lvl9pPr marL="3886200" indent="-228600" eaLnBrk="0" fontAlgn="base" hangingPunct="0">
              <a:spcBef>
                <a:spcPct val="50000"/>
              </a:spcBef>
              <a:spcAft>
                <a:spcPct val="0"/>
              </a:spcAft>
              <a:defRPr sz="1200">
                <a:solidFill>
                  <a:schemeClr val="tx1"/>
                </a:solidFill>
                <a:latin typeface="Calibri" pitchFamily="34" charset="0"/>
              </a:defRPr>
            </a:lvl9pPr>
          </a:lstStyle>
          <a:p>
            <a:pPr marL="228600" indent="-228600">
              <a:buAutoNum type="arabicParenR"/>
            </a:pPr>
            <a:r>
              <a:rPr lang="en-US" sz="900" i="1" dirty="0">
                <a:latin typeface="Archivo Light" pitchFamily="2" charset="0"/>
                <a:cs typeface="Arial" panose="020B0604020202020204" pitchFamily="34" charset="0"/>
              </a:rPr>
              <a:t>Non-US GAAP measure</a:t>
            </a:r>
          </a:p>
          <a:p>
            <a:pPr marL="228600" indent="-228600">
              <a:buAutoNum type="arabicParenR"/>
            </a:pPr>
            <a:r>
              <a:rPr lang="en-US" sz="900" i="1" dirty="0">
                <a:latin typeface="Archivo Light" pitchFamily="2" charset="0"/>
                <a:cs typeface="Arial" panose="020B0604020202020204" pitchFamily="34" charset="0"/>
              </a:rPr>
              <a:t>Light Vehicle Production (LVP up to 3.5 tons)  according to </a:t>
            </a:r>
            <a:r>
              <a:rPr lang="en-US" sz="900" i="1" dirty="0">
                <a:latin typeface="Archivo Light" pitchFamily="2" charset="0"/>
              </a:rPr>
              <a:t>S&amp;P Global </a:t>
            </a:r>
            <a:r>
              <a:rPr lang="en-US" sz="900" i="1" dirty="0">
                <a:latin typeface="Archivo Light" pitchFamily="2" charset="0"/>
                <a:cs typeface="Arial" panose="020B0604020202020204" pitchFamily="34" charset="0"/>
              </a:rPr>
              <a:t>@ April 2026. </a:t>
            </a:r>
          </a:p>
          <a:p>
            <a:pPr marL="228600" indent="-228600">
              <a:buAutoNum type="arabicParenR"/>
            </a:pPr>
            <a:r>
              <a:rPr lang="en-US" sz="900" i="1" dirty="0">
                <a:latin typeface="Archivo Light" pitchFamily="2" charset="0"/>
                <a:cs typeface="Arial" panose="020B0604020202020204" pitchFamily="34" charset="0"/>
              </a:rPr>
              <a:t>COEMs: Chinese OEMs excluding Volvo and Polestar ;  GOEMs: other vehicle manufacturers operating in China</a:t>
            </a:r>
          </a:p>
          <a:p>
            <a:endParaRPr lang="en-US" sz="900" i="1" dirty="0">
              <a:latin typeface="Archivo Light" pitchFamily="2" charset="0"/>
              <a:cs typeface="Arial" panose="020B0604020202020204" pitchFamily="34" charset="0"/>
            </a:endParaRPr>
          </a:p>
        </p:txBody>
      </p:sp>
      <p:pic>
        <p:nvPicPr>
          <p:cNvPr id="12" name="Picture 11">
            <a:extLst>
              <a:ext uri="{FF2B5EF4-FFF2-40B4-BE49-F238E27FC236}">
                <a16:creationId xmlns:a16="http://schemas.microsoft.com/office/drawing/2014/main" id="{1341186A-CFEE-96F1-81FE-8F58CB4F53A3}"/>
              </a:ext>
            </a:extLst>
          </p:cNvPr>
          <p:cNvPicPr>
            <a:picLocks noChangeAspect="1"/>
          </p:cNvPicPr>
          <p:nvPr/>
        </p:nvPicPr>
        <p:blipFill>
          <a:blip r:embed="rId4"/>
          <a:stretch>
            <a:fillRect/>
          </a:stretch>
        </p:blipFill>
        <p:spPr>
          <a:xfrm>
            <a:off x="277862" y="1153359"/>
            <a:ext cx="11363275" cy="4579097"/>
          </a:xfrm>
          <a:prstGeom prst="rect">
            <a:avLst/>
          </a:prstGeom>
        </p:spPr>
      </p:pic>
    </p:spTree>
    <p:extLst>
      <p:ext uri="{BB962C8B-B14F-4D97-AF65-F5344CB8AC3E}">
        <p14:creationId xmlns:p14="http://schemas.microsoft.com/office/powerpoint/2010/main" val="3636498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8290D9-7DF6-00C0-FC0B-D855E7C2A2B0}"/>
            </a:ext>
          </a:extLst>
        </p:cNvPr>
        <p:cNvGrpSpPr/>
        <p:nvPr/>
      </p:nvGrpSpPr>
      <p:grpSpPr>
        <a:xfrm>
          <a:off x="0" y="0"/>
          <a:ext cx="0" cy="0"/>
          <a:chOff x="0" y="0"/>
          <a:chExt cx="0" cy="0"/>
        </a:xfrm>
      </p:grpSpPr>
      <p:graphicFrame>
        <p:nvGraphicFramePr>
          <p:cNvPr id="11" name="think-cell data - do not delete" hidden="1">
            <a:extLst>
              <a:ext uri="{FF2B5EF4-FFF2-40B4-BE49-F238E27FC236}">
                <a16:creationId xmlns:a16="http://schemas.microsoft.com/office/drawing/2014/main" id="{CF0C40C2-15E0-BDBF-F5D9-0389B901C16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11" name="think-cell data - do not delete" hidden="1">
                        <a:extLst>
                          <a:ext uri="{FF2B5EF4-FFF2-40B4-BE49-F238E27FC236}">
                            <a16:creationId xmlns:a16="http://schemas.microsoft.com/office/drawing/2014/main" id="{DEB74342-29CC-C587-3540-D58A6D6F0A0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Date Placeholder 3">
            <a:extLst>
              <a:ext uri="{FF2B5EF4-FFF2-40B4-BE49-F238E27FC236}">
                <a16:creationId xmlns:a16="http://schemas.microsoft.com/office/drawing/2014/main" id="{1244C89C-13AE-E1EB-525D-194C046B23F9}"/>
              </a:ext>
            </a:extLst>
          </p:cNvPr>
          <p:cNvSpPr>
            <a:spLocks noGrp="1"/>
          </p:cNvSpPr>
          <p:nvPr>
            <p:ph type="dt" sz="half" idx="10"/>
          </p:nvPr>
        </p:nvSpPr>
        <p:spPr>
          <a:xfrm>
            <a:off x="550863" y="6431676"/>
            <a:ext cx="1264930" cy="216000"/>
          </a:xfrm>
        </p:spPr>
        <p:txBody>
          <a:bodyPr/>
          <a:lstStyle/>
          <a:p>
            <a:r>
              <a:rPr lang="en-US" noProof="0"/>
              <a:t>June, 2026</a:t>
            </a:r>
          </a:p>
        </p:txBody>
      </p:sp>
      <p:sp>
        <p:nvSpPr>
          <p:cNvPr id="5" name="Footer Placeholder 4">
            <a:extLst>
              <a:ext uri="{FF2B5EF4-FFF2-40B4-BE49-F238E27FC236}">
                <a16:creationId xmlns:a16="http://schemas.microsoft.com/office/drawing/2014/main" id="{AC467B49-301F-0D55-1434-064ECA30F2D1}"/>
              </a:ext>
            </a:extLst>
          </p:cNvPr>
          <p:cNvSpPr>
            <a:spLocks noGrp="1"/>
          </p:cNvSpPr>
          <p:nvPr>
            <p:ph type="ftr" sz="quarter" idx="11"/>
          </p:nvPr>
        </p:nvSpPr>
        <p:spPr>
          <a:xfrm>
            <a:off x="1907465" y="6431676"/>
            <a:ext cx="3240000" cy="216000"/>
          </a:xfrm>
        </p:spPr>
        <p:txBody>
          <a:bodyPr/>
          <a:lstStyle/>
          <a:p>
            <a:r>
              <a:rPr lang="en-US" noProof="0"/>
              <a:t>ALV – June Roadshow 2026</a:t>
            </a:r>
          </a:p>
        </p:txBody>
      </p:sp>
      <p:sp>
        <p:nvSpPr>
          <p:cNvPr id="2" name="Title 1">
            <a:extLst>
              <a:ext uri="{FF2B5EF4-FFF2-40B4-BE49-F238E27FC236}">
                <a16:creationId xmlns:a16="http://schemas.microsoft.com/office/drawing/2014/main" id="{D430706D-64D6-20A5-1F65-5074DF961B13}"/>
              </a:ext>
            </a:extLst>
          </p:cNvPr>
          <p:cNvSpPr>
            <a:spLocks noGrp="1"/>
          </p:cNvSpPr>
          <p:nvPr>
            <p:ph type="title"/>
          </p:nvPr>
        </p:nvSpPr>
        <p:spPr>
          <a:xfrm>
            <a:off x="590400" y="208799"/>
            <a:ext cx="11577294" cy="813600"/>
          </a:xfrm>
        </p:spPr>
        <p:txBody>
          <a:bodyPr vert="horz">
            <a:normAutofit/>
          </a:bodyPr>
          <a:lstStyle/>
          <a:p>
            <a:r>
              <a:rPr lang="en-US" altLang="zh-CN" dirty="0"/>
              <a:t>Raw Materials: Resilient Cost Structure with Pricing and Indexation Support</a:t>
            </a:r>
            <a:endParaRPr lang="en-US" altLang="zh-CN" b="0" dirty="0">
              <a:solidFill>
                <a:schemeClr val="tx1"/>
              </a:solidFill>
              <a:latin typeface="+mn-lt"/>
            </a:endParaRPr>
          </a:p>
        </p:txBody>
      </p:sp>
      <p:sp>
        <p:nvSpPr>
          <p:cNvPr id="15" name="Rubrik 11">
            <a:extLst>
              <a:ext uri="{FF2B5EF4-FFF2-40B4-BE49-F238E27FC236}">
                <a16:creationId xmlns:a16="http://schemas.microsoft.com/office/drawing/2014/main" id="{5C010247-84E6-CBB7-F639-5EC74D0F8457}"/>
              </a:ext>
            </a:extLst>
          </p:cNvPr>
          <p:cNvSpPr txBox="1">
            <a:spLocks/>
          </p:cNvSpPr>
          <p:nvPr/>
        </p:nvSpPr>
        <p:spPr>
          <a:xfrm>
            <a:off x="989881" y="1528051"/>
            <a:ext cx="4366947" cy="449308"/>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3000" b="1" kern="1200">
                <a:solidFill>
                  <a:schemeClr val="accent1"/>
                </a:solidFill>
                <a:latin typeface="+mj-lt"/>
                <a:ea typeface="+mj-ea"/>
                <a:cs typeface="+mj-cs"/>
              </a:defRPr>
            </a:lvl1pPr>
          </a:lstStyle>
          <a:p>
            <a:pPr>
              <a:lnSpc>
                <a:spcPct val="100000"/>
              </a:lnSpc>
            </a:pPr>
            <a:r>
              <a:rPr lang="en-US" sz="1600" dirty="0">
                <a:latin typeface="Archivo Light" pitchFamily="2" charset="0"/>
                <a:cs typeface="Archivo ExtraBold" pitchFamily="2" charset="0"/>
              </a:rPr>
              <a:t>Direct Material Purchase Split 2025  </a:t>
            </a:r>
          </a:p>
          <a:p>
            <a:pPr>
              <a:lnSpc>
                <a:spcPct val="100000"/>
              </a:lnSpc>
            </a:pPr>
            <a:r>
              <a:rPr lang="en-US" sz="1400" b="0" dirty="0">
                <a:latin typeface="Archivo Light" pitchFamily="2" charset="0"/>
                <a:cs typeface="Archivo ExtraBold" pitchFamily="2" charset="0"/>
              </a:rPr>
              <a:t>~54% of sales</a:t>
            </a:r>
            <a:endParaRPr lang="en-US" sz="1100" b="0" dirty="0">
              <a:latin typeface="Archivo Light" pitchFamily="2" charset="0"/>
              <a:cs typeface="Archivo ExtraBold" pitchFamily="2" charset="0"/>
            </a:endParaRPr>
          </a:p>
        </p:txBody>
      </p:sp>
      <p:cxnSp>
        <p:nvCxnSpPr>
          <p:cNvPr id="17" name="Straight Connector 16">
            <a:extLst>
              <a:ext uri="{FF2B5EF4-FFF2-40B4-BE49-F238E27FC236}">
                <a16:creationId xmlns:a16="http://schemas.microsoft.com/office/drawing/2014/main" id="{4E558A73-1996-BE30-E7EA-4A8DF8E7614B}"/>
              </a:ext>
            </a:extLst>
          </p:cNvPr>
          <p:cNvCxnSpPr>
            <a:cxnSpLocks/>
          </p:cNvCxnSpPr>
          <p:nvPr/>
        </p:nvCxnSpPr>
        <p:spPr>
          <a:xfrm>
            <a:off x="988054" y="1996051"/>
            <a:ext cx="27000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Content Placeholder 2">
            <a:extLst>
              <a:ext uri="{FF2B5EF4-FFF2-40B4-BE49-F238E27FC236}">
                <a16:creationId xmlns:a16="http://schemas.microsoft.com/office/drawing/2014/main" id="{72D51565-0FB4-DC6F-C734-A413B634F1C4}"/>
              </a:ext>
            </a:extLst>
          </p:cNvPr>
          <p:cNvSpPr txBox="1">
            <a:spLocks/>
          </p:cNvSpPr>
          <p:nvPr/>
        </p:nvSpPr>
        <p:spPr>
          <a:xfrm>
            <a:off x="5619480" y="1656459"/>
            <a:ext cx="5141074" cy="3978855"/>
          </a:xfrm>
          <a:prstGeom prst="rect">
            <a:avLst/>
          </a:prstGeom>
        </p:spPr>
        <p:txBody>
          <a:bodyPr vert="horz" lIns="0" tIns="0" rIns="0" bIns="0" rtlCol="0">
            <a:noAutofit/>
          </a:bodyPr>
          <a:lstStyle>
            <a:lvl1pPr marL="228600" indent="-228600" algn="l" defTabSz="914400" rtl="0" eaLnBrk="1" latinLnBrk="0" hangingPunct="1">
              <a:lnSpc>
                <a:spcPct val="95000"/>
              </a:lnSpc>
              <a:spcBef>
                <a:spcPts val="900"/>
              </a:spcBef>
              <a:spcAft>
                <a:spcPts val="600"/>
              </a:spcAft>
              <a:buClr>
                <a:schemeClr val="accent1"/>
              </a:buClr>
              <a:buFont typeface="Wingdings" panose="05000000000000000000" pitchFamily="2" charset="2"/>
              <a:buChar char="§"/>
              <a:defRPr sz="2400" kern="1200">
                <a:solidFill>
                  <a:schemeClr val="tx1">
                    <a:lumMod val="50000"/>
                  </a:schemeClr>
                </a:solidFill>
                <a:latin typeface="Archivo  "/>
                <a:ea typeface="+mn-ea"/>
                <a:cs typeface="Archivo ExtraBold" pitchFamily="2" charset="0"/>
              </a:defRPr>
            </a:lvl1pPr>
            <a:lvl2pPr marL="590400" indent="-228600" algn="l" defTabSz="914400" rtl="0" eaLnBrk="1" latinLnBrk="0" hangingPunct="1">
              <a:lnSpc>
                <a:spcPct val="95000"/>
              </a:lnSpc>
              <a:spcBef>
                <a:spcPts val="0"/>
              </a:spcBef>
              <a:spcAft>
                <a:spcPts val="300"/>
              </a:spcAft>
              <a:buClr>
                <a:schemeClr val="accent1"/>
              </a:buClr>
              <a:buFont typeface="Archivo" pitchFamily="2" charset="0"/>
              <a:buChar char="−"/>
              <a:defRPr sz="2000" kern="1200">
                <a:solidFill>
                  <a:schemeClr val="tx1">
                    <a:lumMod val="50000"/>
                  </a:schemeClr>
                </a:solidFill>
                <a:latin typeface="Archivo  "/>
                <a:ea typeface="+mn-ea"/>
                <a:cs typeface="Archivo ExtraBold" pitchFamily="2" charset="0"/>
              </a:defRPr>
            </a:lvl2pPr>
            <a:lvl3pPr marL="928800" indent="-228600" algn="l" defTabSz="914400" rtl="0" eaLnBrk="1" latinLnBrk="0" hangingPunct="1">
              <a:lnSpc>
                <a:spcPct val="95000"/>
              </a:lnSpc>
              <a:spcBef>
                <a:spcPts val="0"/>
              </a:spcBef>
              <a:spcAft>
                <a:spcPts val="300"/>
              </a:spcAft>
              <a:buClr>
                <a:schemeClr val="accent1"/>
              </a:buClr>
              <a:buFont typeface="Archivo" pitchFamily="2" charset="0"/>
              <a:buChar char="−"/>
              <a:defRPr sz="1800" kern="1200">
                <a:solidFill>
                  <a:schemeClr val="tx1">
                    <a:lumMod val="50000"/>
                  </a:schemeClr>
                </a:solidFill>
                <a:latin typeface="Archivo  "/>
                <a:ea typeface="+mn-ea"/>
                <a:cs typeface="Archivo ExtraBold" pitchFamily="2" charset="0"/>
              </a:defRPr>
            </a:lvl3pPr>
            <a:lvl4pPr marL="1270800" indent="-228600" algn="l" defTabSz="914400" rtl="0" eaLnBrk="1" latinLnBrk="0" hangingPunct="1">
              <a:lnSpc>
                <a:spcPct val="95000"/>
              </a:lnSpc>
              <a:spcBef>
                <a:spcPts val="0"/>
              </a:spcBef>
              <a:spcAft>
                <a:spcPts val="300"/>
              </a:spcAft>
              <a:buClr>
                <a:schemeClr val="accent1"/>
              </a:buClr>
              <a:buFont typeface="Archivo" pitchFamily="2" charset="0"/>
              <a:buChar char="−"/>
              <a:defRPr sz="1400" kern="1200">
                <a:solidFill>
                  <a:schemeClr val="tx1">
                    <a:lumMod val="50000"/>
                  </a:schemeClr>
                </a:solidFill>
                <a:latin typeface="Archivo  "/>
                <a:ea typeface="+mn-ea"/>
                <a:cs typeface="Archivo ExtraBold" pitchFamily="2" charset="0"/>
              </a:defRPr>
            </a:lvl4pPr>
            <a:lvl5pPr marL="1602000" indent="-228600" algn="l" defTabSz="914400" rtl="0" eaLnBrk="1" latinLnBrk="0" hangingPunct="1">
              <a:lnSpc>
                <a:spcPct val="95000"/>
              </a:lnSpc>
              <a:spcBef>
                <a:spcPts val="0"/>
              </a:spcBef>
              <a:spcAft>
                <a:spcPts val="300"/>
              </a:spcAft>
              <a:buClr>
                <a:schemeClr val="accent1"/>
              </a:buClr>
              <a:buFont typeface="Archivo" pitchFamily="2" charset="0"/>
              <a:buChar char="−"/>
              <a:defRPr sz="1400" kern="1200">
                <a:solidFill>
                  <a:schemeClr val="tx1">
                    <a:lumMod val="50000"/>
                  </a:schemeClr>
                </a:solidFill>
                <a:latin typeface="Archivo  "/>
                <a:ea typeface="+mn-ea"/>
                <a:cs typeface="Archivo ExtraBold"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en-US" sz="1600" dirty="0">
                <a:solidFill>
                  <a:schemeClr val="tx1"/>
                </a:solidFill>
                <a:latin typeface="Archivo Light" pitchFamily="2" charset="0"/>
              </a:rPr>
              <a:t>Primarily purchasing </a:t>
            </a:r>
            <a:r>
              <a:rPr lang="en-US" sz="1600" b="1" dirty="0">
                <a:solidFill>
                  <a:schemeClr val="tx1"/>
                </a:solidFill>
                <a:latin typeface="Archivo Light" pitchFamily="2" charset="0"/>
              </a:rPr>
              <a:t>components rather than raw materials</a:t>
            </a:r>
          </a:p>
          <a:p>
            <a:pPr>
              <a:spcAft>
                <a:spcPts val="0"/>
              </a:spcAft>
            </a:pPr>
            <a:r>
              <a:rPr lang="en-US" sz="1600" dirty="0">
                <a:solidFill>
                  <a:schemeClr val="tx1"/>
                </a:solidFill>
                <a:latin typeface="Archivo Light" pitchFamily="2" charset="0"/>
              </a:rPr>
              <a:t>The hostilities in and around the Persian Gulf </a:t>
            </a:r>
            <a:r>
              <a:rPr lang="en-US" sz="1600" b="1" dirty="0">
                <a:solidFill>
                  <a:schemeClr val="tx1"/>
                </a:solidFill>
                <a:latin typeface="Archivo Light" pitchFamily="2" charset="0"/>
              </a:rPr>
              <a:t>impact Textiles and Plastic – but also Aluminum, Helium and Steel</a:t>
            </a:r>
          </a:p>
          <a:p>
            <a:pPr>
              <a:spcAft>
                <a:spcPts val="0"/>
              </a:spcAft>
            </a:pPr>
            <a:r>
              <a:rPr lang="en-US" sz="1600" b="1" dirty="0">
                <a:solidFill>
                  <a:schemeClr val="tx1"/>
                </a:solidFill>
                <a:latin typeface="Archivo Light" pitchFamily="2" charset="0"/>
              </a:rPr>
              <a:t>Plastic and Chemicals prices </a:t>
            </a:r>
            <a:r>
              <a:rPr lang="en-US" sz="1600" dirty="0">
                <a:solidFill>
                  <a:schemeClr val="tx1"/>
                </a:solidFill>
                <a:latin typeface="Archivo Light" pitchFamily="2" charset="0"/>
              </a:rPr>
              <a:t>largely correlates with oil prices over time</a:t>
            </a:r>
          </a:p>
          <a:p>
            <a:pPr>
              <a:spcAft>
                <a:spcPts val="0"/>
              </a:spcAft>
            </a:pPr>
            <a:r>
              <a:rPr lang="en-US" sz="1600" dirty="0">
                <a:solidFill>
                  <a:schemeClr val="tx1"/>
                </a:solidFill>
                <a:latin typeface="Archivo Light" pitchFamily="2" charset="0"/>
              </a:rPr>
              <a:t>Supplier pricing typically reflects a </a:t>
            </a:r>
            <a:r>
              <a:rPr lang="en-US" sz="1600" b="1" dirty="0">
                <a:solidFill>
                  <a:schemeClr val="tx1"/>
                </a:solidFill>
                <a:latin typeface="Archivo Light" pitchFamily="2" charset="0"/>
              </a:rPr>
              <a:t>3 to 6-month lag </a:t>
            </a:r>
            <a:r>
              <a:rPr lang="en-US" sz="1600" dirty="0">
                <a:solidFill>
                  <a:schemeClr val="tx1"/>
                </a:solidFill>
                <a:latin typeface="Archivo Light" pitchFamily="2" charset="0"/>
              </a:rPr>
              <a:t>versus spot prices</a:t>
            </a:r>
          </a:p>
          <a:p>
            <a:pPr>
              <a:spcAft>
                <a:spcPts val="0"/>
              </a:spcAft>
            </a:pPr>
            <a:r>
              <a:rPr lang="en-US" sz="1600" b="1" dirty="0">
                <a:solidFill>
                  <a:schemeClr val="tx1"/>
                </a:solidFill>
                <a:latin typeface="Archivo Light" pitchFamily="2" charset="0"/>
              </a:rPr>
              <a:t>Mitigations</a:t>
            </a:r>
          </a:p>
          <a:p>
            <a:pPr lvl="1">
              <a:spcBef>
                <a:spcPts val="600"/>
              </a:spcBef>
              <a:spcAft>
                <a:spcPts val="0"/>
              </a:spcAft>
            </a:pPr>
            <a:r>
              <a:rPr lang="en-US" sz="1200" b="1" dirty="0">
                <a:solidFill>
                  <a:schemeClr val="tx1"/>
                </a:solidFill>
                <a:latin typeface="Archivo Light" pitchFamily="2" charset="0"/>
              </a:rPr>
              <a:t>Productivity and cost reduction initiatives </a:t>
            </a:r>
          </a:p>
          <a:p>
            <a:pPr lvl="1">
              <a:spcBef>
                <a:spcPts val="600"/>
              </a:spcBef>
              <a:spcAft>
                <a:spcPts val="0"/>
              </a:spcAft>
            </a:pPr>
            <a:r>
              <a:rPr lang="en-US" sz="1200" b="1" dirty="0">
                <a:solidFill>
                  <a:schemeClr val="tx1"/>
                </a:solidFill>
                <a:latin typeface="Archivo Light" pitchFamily="2" charset="0"/>
              </a:rPr>
              <a:t>Customer compensation mechanisms are expected to offset a meaningful portion</a:t>
            </a:r>
            <a:r>
              <a:rPr lang="en-US" sz="1200" dirty="0">
                <a:solidFill>
                  <a:schemeClr val="tx1"/>
                </a:solidFill>
                <a:latin typeface="Archivo Light" pitchFamily="2" charset="0"/>
              </a:rPr>
              <a:t>, though with a timing delay</a:t>
            </a:r>
          </a:p>
          <a:p>
            <a:pPr lvl="1">
              <a:spcBef>
                <a:spcPts val="600"/>
              </a:spcBef>
              <a:spcAft>
                <a:spcPts val="0"/>
              </a:spcAft>
            </a:pPr>
            <a:r>
              <a:rPr lang="en-US" sz="1200" dirty="0">
                <a:solidFill>
                  <a:schemeClr val="tx1"/>
                </a:solidFill>
                <a:latin typeface="Archivo Light" pitchFamily="2" charset="0"/>
              </a:rPr>
              <a:t>Approximately </a:t>
            </a:r>
            <a:r>
              <a:rPr lang="en-US" sz="1200" b="1" dirty="0">
                <a:solidFill>
                  <a:schemeClr val="tx1"/>
                </a:solidFill>
                <a:latin typeface="Archivo Light" pitchFamily="2" charset="0"/>
              </a:rPr>
              <a:t>50% of raw material exposure is indexed</a:t>
            </a:r>
          </a:p>
          <a:p>
            <a:pPr lvl="1">
              <a:spcBef>
                <a:spcPts val="1200"/>
              </a:spcBef>
              <a:spcAft>
                <a:spcPts val="0"/>
              </a:spcAft>
            </a:pPr>
            <a:endParaRPr lang="en-US" sz="1200" dirty="0">
              <a:solidFill>
                <a:schemeClr val="tx1"/>
              </a:solidFill>
              <a:latin typeface="Archivo Light" pitchFamily="2" charset="0"/>
            </a:endParaRPr>
          </a:p>
          <a:p>
            <a:pPr>
              <a:spcBef>
                <a:spcPts val="600"/>
              </a:spcBef>
              <a:spcAft>
                <a:spcPts val="0"/>
              </a:spcAft>
            </a:pPr>
            <a:endParaRPr lang="en-US" sz="1600" dirty="0">
              <a:solidFill>
                <a:schemeClr val="tx1"/>
              </a:solidFill>
              <a:latin typeface="Archivo Light" pitchFamily="2" charset="0"/>
            </a:endParaRPr>
          </a:p>
          <a:p>
            <a:pPr marL="0" indent="0">
              <a:buNone/>
            </a:pPr>
            <a:endParaRPr lang="en-US" sz="1400" b="1" dirty="0">
              <a:solidFill>
                <a:schemeClr val="tx1"/>
              </a:solidFill>
              <a:latin typeface="Archivo Light" pitchFamily="2" charset="0"/>
            </a:endParaRPr>
          </a:p>
          <a:p>
            <a:endParaRPr lang="en-US" sz="1200" dirty="0">
              <a:solidFill>
                <a:schemeClr val="tx1"/>
              </a:solidFill>
              <a:latin typeface="Archivo Light" pitchFamily="2" charset="0"/>
            </a:endParaRPr>
          </a:p>
          <a:p>
            <a:pPr marL="0" indent="0">
              <a:buNone/>
            </a:pPr>
            <a:endParaRPr lang="en-US" sz="1200" dirty="0">
              <a:solidFill>
                <a:schemeClr val="tx1"/>
              </a:solidFill>
              <a:latin typeface="Archivo Light" pitchFamily="2" charset="0"/>
            </a:endParaRPr>
          </a:p>
        </p:txBody>
      </p:sp>
      <p:sp>
        <p:nvSpPr>
          <p:cNvPr id="7" name="Rectangle: Rounded Corners 6">
            <a:extLst>
              <a:ext uri="{FF2B5EF4-FFF2-40B4-BE49-F238E27FC236}">
                <a16:creationId xmlns:a16="http://schemas.microsoft.com/office/drawing/2014/main" id="{32577C26-6AE0-E824-87E8-52DA9DE5CFCB}"/>
              </a:ext>
            </a:extLst>
          </p:cNvPr>
          <p:cNvSpPr/>
          <p:nvPr/>
        </p:nvSpPr>
        <p:spPr>
          <a:xfrm>
            <a:off x="2672581" y="5618076"/>
            <a:ext cx="7529556" cy="813600"/>
          </a:xfrm>
          <a:prstGeom prst="roundRect">
            <a:avLst/>
          </a:prstGeom>
          <a:solidFill>
            <a:schemeClr val="accent3"/>
          </a:solidFill>
          <a:ln>
            <a:noFill/>
          </a:ln>
          <a:effectLst>
            <a:outerShdw blurRad="50800" dist="38100" dir="2700000" algn="tl"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0" tIns="0" rIns="0" bIns="36000" numCol="1" spcCol="0" rtlCol="0" fromWordArt="0" anchor="ctr" anchorCtr="1" forceAA="0" compatLnSpc="1">
            <a:prstTxWarp prst="textNoShape">
              <a:avLst/>
            </a:prstTxWarp>
            <a:noAutofit/>
          </a:bodyPr>
          <a:lstStyle/>
          <a:p>
            <a:pPr marL="88900">
              <a:lnSpc>
                <a:spcPct val="95000"/>
              </a:lnSpc>
              <a:spcBef>
                <a:spcPts val="600"/>
              </a:spcBef>
              <a:buClr>
                <a:schemeClr val="accent1"/>
              </a:buClr>
            </a:pPr>
            <a:r>
              <a:rPr lang="en-US" sz="1400" dirty="0">
                <a:solidFill>
                  <a:schemeClr val="accent1"/>
                </a:solidFill>
                <a:latin typeface="Archivo Light" pitchFamily="2" charset="0"/>
                <a:cs typeface="Archivo ExtraBold" pitchFamily="2" charset="0"/>
              </a:rPr>
              <a:t>2026 guidance assumes ~$90m gross raw material impact, with most headwinds expected to be mitigated through commercial actions and internal cost reduction initiatives </a:t>
            </a:r>
          </a:p>
        </p:txBody>
      </p:sp>
      <p:pic>
        <p:nvPicPr>
          <p:cNvPr id="9" name="Picture 8">
            <a:extLst>
              <a:ext uri="{FF2B5EF4-FFF2-40B4-BE49-F238E27FC236}">
                <a16:creationId xmlns:a16="http://schemas.microsoft.com/office/drawing/2014/main" id="{FA9773B9-0B1E-6767-591F-FBEB44BB2584}"/>
              </a:ext>
            </a:extLst>
          </p:cNvPr>
          <p:cNvPicPr>
            <a:picLocks noChangeAspect="1"/>
          </p:cNvPicPr>
          <p:nvPr/>
        </p:nvPicPr>
        <p:blipFill>
          <a:blip r:embed="rId6"/>
          <a:stretch>
            <a:fillRect/>
          </a:stretch>
        </p:blipFill>
        <p:spPr>
          <a:xfrm>
            <a:off x="74648" y="2068711"/>
            <a:ext cx="4264090" cy="3451883"/>
          </a:xfrm>
          <a:prstGeom prst="rect">
            <a:avLst/>
          </a:prstGeom>
        </p:spPr>
      </p:pic>
    </p:spTree>
    <p:extLst>
      <p:ext uri="{BB962C8B-B14F-4D97-AF65-F5344CB8AC3E}">
        <p14:creationId xmlns:p14="http://schemas.microsoft.com/office/powerpoint/2010/main" val="586924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6" descr="Close-up of a car steering wheel&#10;&#10;AI-generated content may be incorrect.">
            <a:extLst>
              <a:ext uri="{FF2B5EF4-FFF2-40B4-BE49-F238E27FC236}">
                <a16:creationId xmlns:a16="http://schemas.microsoft.com/office/drawing/2014/main" id="{D49B43E4-2A29-23FC-FBAC-46A013EC4B9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56266" y="1825681"/>
            <a:ext cx="5210055" cy="3477711"/>
          </a:xfrm>
          <a:prstGeom prst="rect">
            <a:avLst/>
          </a:prstGeom>
          <a:ln>
            <a:noFill/>
          </a:ln>
          <a:effectLst/>
        </p:spPr>
      </p:pic>
      <p:sp>
        <p:nvSpPr>
          <p:cNvPr id="2" name="Title 1">
            <a:extLst>
              <a:ext uri="{FF2B5EF4-FFF2-40B4-BE49-F238E27FC236}">
                <a16:creationId xmlns:a16="http://schemas.microsoft.com/office/drawing/2014/main" id="{CE779A46-FDBD-E454-4436-8DAC94E32D65}"/>
              </a:ext>
            </a:extLst>
          </p:cNvPr>
          <p:cNvSpPr>
            <a:spLocks noGrp="1"/>
          </p:cNvSpPr>
          <p:nvPr>
            <p:ph type="title"/>
          </p:nvPr>
        </p:nvSpPr>
        <p:spPr/>
        <p:txBody>
          <a:bodyPr/>
          <a:lstStyle/>
          <a:p>
            <a:r>
              <a:rPr lang="sv-SE" dirty="0" err="1"/>
              <a:t>Updated</a:t>
            </a:r>
            <a:r>
              <a:rPr lang="sv-SE" dirty="0"/>
              <a:t> Full </a:t>
            </a:r>
            <a:r>
              <a:rPr lang="sv-SE" dirty="0" err="1"/>
              <a:t>Year</a:t>
            </a:r>
            <a:r>
              <a:rPr lang="sv-SE" dirty="0"/>
              <a:t> 2026 Guidance</a:t>
            </a:r>
            <a:r>
              <a:rPr lang="sv-SE" baseline="30000" dirty="0"/>
              <a:t>1 </a:t>
            </a:r>
            <a:r>
              <a:rPr lang="sv-SE" dirty="0"/>
              <a:t>&amp; </a:t>
            </a:r>
            <a:r>
              <a:rPr lang="sv-SE" dirty="0" err="1"/>
              <a:t>Assumptions</a:t>
            </a:r>
            <a:r>
              <a:rPr lang="sv-SE" dirty="0"/>
              <a:t> as </a:t>
            </a:r>
            <a:r>
              <a:rPr lang="sv-SE" dirty="0" err="1"/>
              <a:t>expressed</a:t>
            </a:r>
            <a:r>
              <a:rPr lang="sv-SE" dirty="0"/>
              <a:t> on April 17, 2026</a:t>
            </a:r>
          </a:p>
        </p:txBody>
      </p:sp>
      <p:sp>
        <p:nvSpPr>
          <p:cNvPr id="4" name="Date Placeholder 3">
            <a:extLst>
              <a:ext uri="{FF2B5EF4-FFF2-40B4-BE49-F238E27FC236}">
                <a16:creationId xmlns:a16="http://schemas.microsoft.com/office/drawing/2014/main" id="{C78FF461-18DA-3D2F-1F56-2ECE14B911D5}"/>
              </a:ext>
            </a:extLst>
          </p:cNvPr>
          <p:cNvSpPr>
            <a:spLocks noGrp="1"/>
          </p:cNvSpPr>
          <p:nvPr>
            <p:ph type="dt" sz="half" idx="10"/>
          </p:nvPr>
        </p:nvSpPr>
        <p:spPr/>
        <p:txBody>
          <a:bodyPr/>
          <a:lstStyle/>
          <a:p>
            <a:r>
              <a:rPr lang="en-US" noProof="0"/>
              <a:t>June, 2026</a:t>
            </a:r>
            <a:endParaRPr lang="en-US" noProof="0" dirty="0"/>
          </a:p>
        </p:txBody>
      </p:sp>
      <p:sp>
        <p:nvSpPr>
          <p:cNvPr id="5" name="Footer Placeholder 4">
            <a:extLst>
              <a:ext uri="{FF2B5EF4-FFF2-40B4-BE49-F238E27FC236}">
                <a16:creationId xmlns:a16="http://schemas.microsoft.com/office/drawing/2014/main" id="{CC16CC45-BB91-C2D9-4874-473D9AD7AFBF}"/>
              </a:ext>
            </a:extLst>
          </p:cNvPr>
          <p:cNvSpPr>
            <a:spLocks noGrp="1"/>
          </p:cNvSpPr>
          <p:nvPr>
            <p:ph type="ftr" sz="quarter" idx="11"/>
          </p:nvPr>
        </p:nvSpPr>
        <p:spPr/>
        <p:txBody>
          <a:bodyPr/>
          <a:lstStyle/>
          <a:p>
            <a:r>
              <a:rPr lang="en-US" noProof="0"/>
              <a:t>ALV – June Roadshow 2026</a:t>
            </a:r>
            <a:endParaRPr lang="en-US" noProof="0" dirty="0"/>
          </a:p>
        </p:txBody>
      </p:sp>
      <p:sp>
        <p:nvSpPr>
          <p:cNvPr id="13" name="Rektangel 17">
            <a:extLst>
              <a:ext uri="{FF2B5EF4-FFF2-40B4-BE49-F238E27FC236}">
                <a16:creationId xmlns:a16="http://schemas.microsoft.com/office/drawing/2014/main" id="{4BE27B38-9763-F16B-3EDD-6B6B3F64D2B7}"/>
              </a:ext>
            </a:extLst>
          </p:cNvPr>
          <p:cNvSpPr/>
          <p:nvPr/>
        </p:nvSpPr>
        <p:spPr>
          <a:xfrm rot="5400000">
            <a:off x="7477142" y="604164"/>
            <a:ext cx="4176697" cy="5221758"/>
          </a:xfrm>
          <a:prstGeom prst="rect">
            <a:avLst/>
          </a:prstGeom>
          <a:gradFill>
            <a:gsLst>
              <a:gs pos="0">
                <a:schemeClr val="bg1">
                  <a:alpha val="1600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endParaRPr lang="en-US" sz="2000" dirty="0">
              <a:solidFill>
                <a:schemeClr val="bg1"/>
              </a:solidFill>
              <a:latin typeface="Archivo Light" pitchFamily="2" charset="0"/>
            </a:endParaRPr>
          </a:p>
        </p:txBody>
      </p:sp>
      <p:graphicFrame>
        <p:nvGraphicFramePr>
          <p:cNvPr id="9" name="Table 8">
            <a:extLst>
              <a:ext uri="{FF2B5EF4-FFF2-40B4-BE49-F238E27FC236}">
                <a16:creationId xmlns:a16="http://schemas.microsoft.com/office/drawing/2014/main" id="{C55493C8-5E5B-D3F8-AAFB-E6317991D133}"/>
              </a:ext>
            </a:extLst>
          </p:cNvPr>
          <p:cNvGraphicFramePr>
            <a:graphicFrameLocks noGrp="1"/>
          </p:cNvGraphicFramePr>
          <p:nvPr>
            <p:extLst>
              <p:ext uri="{D42A27DB-BD31-4B8C-83A1-F6EECF244321}">
                <p14:modId xmlns:p14="http://schemas.microsoft.com/office/powerpoint/2010/main" val="4247658595"/>
              </p:ext>
            </p:extLst>
          </p:nvPr>
        </p:nvGraphicFramePr>
        <p:xfrm>
          <a:off x="5021995" y="4120316"/>
          <a:ext cx="1809678" cy="1362264"/>
        </p:xfrm>
        <a:graphic>
          <a:graphicData uri="http://schemas.openxmlformats.org/drawingml/2006/table">
            <a:tbl>
              <a:tblPr firstRow="1">
                <a:tableStyleId>{F5AB1C69-6EDB-4FF4-983F-18BD219EF322}</a:tableStyleId>
              </a:tblPr>
              <a:tblGrid>
                <a:gridCol w="1238846">
                  <a:extLst>
                    <a:ext uri="{9D8B030D-6E8A-4147-A177-3AD203B41FA5}">
                      <a16:colId xmlns:a16="http://schemas.microsoft.com/office/drawing/2014/main" val="20000"/>
                    </a:ext>
                  </a:extLst>
                </a:gridCol>
                <a:gridCol w="570832">
                  <a:extLst>
                    <a:ext uri="{9D8B030D-6E8A-4147-A177-3AD203B41FA5}">
                      <a16:colId xmlns:a16="http://schemas.microsoft.com/office/drawing/2014/main" val="20002"/>
                    </a:ext>
                  </a:extLst>
                </a:gridCol>
              </a:tblGrid>
              <a:tr h="225977">
                <a:tc>
                  <a:txBody>
                    <a:bodyPr/>
                    <a:lstStyle/>
                    <a:p>
                      <a:pPr algn="l" fontAlgn="b"/>
                      <a:r>
                        <a:rPr lang="en-US" sz="1050" b="1" u="none" strike="noStrike" dirty="0">
                          <a:effectLst/>
                        </a:rPr>
                        <a:t>Exchange</a:t>
                      </a:r>
                      <a:r>
                        <a:rPr lang="en-US" sz="1050" b="1" u="none" strike="noStrike" baseline="0" dirty="0">
                          <a:effectLst/>
                        </a:rPr>
                        <a:t>  Rates </a:t>
                      </a:r>
                      <a:endParaRPr lang="en-US" sz="1050" b="1" i="0" u="none" strike="noStrike" baseline="30000" dirty="0">
                        <a:effectLst/>
                        <a:latin typeface="Archivo Light" pitchFamily="2" charset="0"/>
                        <a:cs typeface="Arial" panose="020B0604020202020204" pitchFamily="34" charset="0"/>
                      </a:endParaRPr>
                    </a:p>
                  </a:txBody>
                  <a:tcPr marL="111710" marR="111710" marT="33512" marB="33512" anchor="b"/>
                </a:tc>
                <a:tc>
                  <a:txBody>
                    <a:bodyPr/>
                    <a:lstStyle/>
                    <a:p>
                      <a:pPr algn="r" fontAlgn="b"/>
                      <a:endParaRPr lang="en-US" sz="1050" b="1" i="0" u="none" strike="noStrike" dirty="0">
                        <a:effectLst/>
                        <a:latin typeface="Archivo Light" pitchFamily="2" charset="0"/>
                        <a:cs typeface="Arial" panose="020B0604020202020204" pitchFamily="34" charset="0"/>
                      </a:endParaRPr>
                    </a:p>
                  </a:txBody>
                  <a:tcPr marL="111710" marR="111710" marT="33512" marB="33512" anchor="b"/>
                </a:tc>
                <a:extLst>
                  <a:ext uri="{0D108BD9-81ED-4DB2-BD59-A6C34878D82A}">
                    <a16:rowId xmlns:a16="http://schemas.microsoft.com/office/drawing/2014/main" val="10000"/>
                  </a:ext>
                </a:extLst>
              </a:tr>
              <a:tr h="209111">
                <a:tc>
                  <a:txBody>
                    <a:bodyPr/>
                    <a:lstStyle/>
                    <a:p>
                      <a:pPr algn="l" fontAlgn="b"/>
                      <a:r>
                        <a:rPr lang="en-US" sz="1050" u="none" strike="noStrike" dirty="0">
                          <a:solidFill>
                            <a:schemeClr val="tx1"/>
                          </a:solidFill>
                          <a:effectLst/>
                        </a:rPr>
                        <a:t>US$/EUR</a:t>
                      </a:r>
                      <a:endParaRPr lang="en-US" sz="1050" b="1" i="0" u="none" strike="noStrike" dirty="0">
                        <a:solidFill>
                          <a:schemeClr val="tx1"/>
                        </a:solidFill>
                        <a:effectLst/>
                        <a:latin typeface="Archivo Light" pitchFamily="2" charset="0"/>
                        <a:cs typeface="Arial" panose="020B0604020202020204" pitchFamily="34" charset="0"/>
                      </a:endParaRPr>
                    </a:p>
                  </a:txBody>
                  <a:tcPr marL="111710" marR="111710" marT="33512" marB="33512" anchor="b"/>
                </a:tc>
                <a:tc>
                  <a:txBody>
                    <a:bodyPr/>
                    <a:lstStyle/>
                    <a:p>
                      <a:pPr>
                        <a:buNone/>
                      </a:pPr>
                      <a:r>
                        <a:rPr lang="sv-SE" sz="1200" dirty="0">
                          <a:effectLst/>
                          <a:latin typeface="Aptos" panose="020B0004020202020204" pitchFamily="34" charset="0"/>
                          <a:ea typeface="Aptos" panose="020B0004020202020204" pitchFamily="34" charset="0"/>
                          <a:cs typeface="Aptos" panose="020B0004020202020204" pitchFamily="34" charset="0"/>
                        </a:rPr>
                        <a:t>0.8472</a:t>
                      </a:r>
                    </a:p>
                  </a:txBody>
                  <a:tcPr marL="0" marR="0" marT="0" marB="0"/>
                </a:tc>
                <a:extLst>
                  <a:ext uri="{0D108BD9-81ED-4DB2-BD59-A6C34878D82A}">
                    <a16:rowId xmlns:a16="http://schemas.microsoft.com/office/drawing/2014/main" val="10001"/>
                  </a:ext>
                </a:extLst>
              </a:tr>
              <a:tr h="209111">
                <a:tc>
                  <a:txBody>
                    <a:bodyPr/>
                    <a:lstStyle/>
                    <a:p>
                      <a:pPr algn="l" fontAlgn="b"/>
                      <a:r>
                        <a:rPr lang="en-US" sz="1050" u="none" strike="noStrike" dirty="0">
                          <a:solidFill>
                            <a:schemeClr val="tx1"/>
                          </a:solidFill>
                          <a:effectLst/>
                        </a:rPr>
                        <a:t>US$/JPY</a:t>
                      </a:r>
                      <a:endParaRPr lang="en-US" sz="1050" b="1" i="0" u="none" strike="noStrike" dirty="0">
                        <a:solidFill>
                          <a:schemeClr val="tx1"/>
                        </a:solidFill>
                        <a:effectLst/>
                        <a:latin typeface="Archivo Light" pitchFamily="2" charset="0"/>
                        <a:cs typeface="Arial" panose="020B0604020202020204" pitchFamily="34" charset="0"/>
                      </a:endParaRPr>
                    </a:p>
                  </a:txBody>
                  <a:tcPr marL="111710" marR="111710" marT="33512" marB="33512" anchor="b"/>
                </a:tc>
                <a:tc>
                  <a:txBody>
                    <a:bodyPr/>
                    <a:lstStyle/>
                    <a:p>
                      <a:pPr>
                        <a:buNone/>
                      </a:pPr>
                      <a:r>
                        <a:rPr lang="sv-SE" sz="1200" dirty="0">
                          <a:effectLst/>
                          <a:latin typeface="Aptos" panose="020B0004020202020204" pitchFamily="34" charset="0"/>
                          <a:ea typeface="Aptos" panose="020B0004020202020204" pitchFamily="34" charset="0"/>
                          <a:cs typeface="Aptos" panose="020B0004020202020204" pitchFamily="34" charset="0"/>
                        </a:rPr>
                        <a:t>155.91</a:t>
                      </a:r>
                    </a:p>
                  </a:txBody>
                  <a:tcPr marL="0" marR="0" marT="0" marB="0"/>
                </a:tc>
                <a:extLst>
                  <a:ext uri="{0D108BD9-81ED-4DB2-BD59-A6C34878D82A}">
                    <a16:rowId xmlns:a16="http://schemas.microsoft.com/office/drawing/2014/main" val="10002"/>
                  </a:ext>
                </a:extLst>
              </a:tr>
              <a:tr h="227026">
                <a:tc>
                  <a:txBody>
                    <a:bodyPr/>
                    <a:lstStyle/>
                    <a:p>
                      <a:pPr algn="l" fontAlgn="b"/>
                      <a:r>
                        <a:rPr lang="en-US" sz="1050" u="none" strike="noStrike" dirty="0">
                          <a:solidFill>
                            <a:schemeClr val="tx1"/>
                          </a:solidFill>
                          <a:effectLst/>
                        </a:rPr>
                        <a:t>US$/KRW</a:t>
                      </a:r>
                      <a:endParaRPr lang="en-US" sz="1050" b="1" i="0" u="none" strike="noStrike" dirty="0">
                        <a:solidFill>
                          <a:schemeClr val="tx1"/>
                        </a:solidFill>
                        <a:effectLst/>
                        <a:latin typeface="Archivo Light" pitchFamily="2" charset="0"/>
                        <a:cs typeface="Arial" panose="020B0604020202020204" pitchFamily="34" charset="0"/>
                      </a:endParaRPr>
                    </a:p>
                  </a:txBody>
                  <a:tcPr marL="111710" marR="111710" marT="33512" marB="33512" anchor="b"/>
                </a:tc>
                <a:tc>
                  <a:txBody>
                    <a:bodyPr/>
                    <a:lstStyle/>
                    <a:p>
                      <a:pPr>
                        <a:buNone/>
                      </a:pPr>
                      <a:r>
                        <a:rPr lang="sv-SE" sz="1200" dirty="0">
                          <a:effectLst/>
                          <a:latin typeface="Aptos" panose="020B0004020202020204" pitchFamily="34" charset="0"/>
                          <a:ea typeface="Aptos" panose="020B0004020202020204" pitchFamily="34" charset="0"/>
                          <a:cs typeface="Aptos" panose="020B0004020202020204" pitchFamily="34" charset="0"/>
                        </a:rPr>
                        <a:t>1440.5</a:t>
                      </a:r>
                    </a:p>
                  </a:txBody>
                  <a:tcPr marL="0" marR="0" marT="0" marB="0"/>
                </a:tc>
                <a:extLst>
                  <a:ext uri="{0D108BD9-81ED-4DB2-BD59-A6C34878D82A}">
                    <a16:rowId xmlns:a16="http://schemas.microsoft.com/office/drawing/2014/main" val="10003"/>
                  </a:ext>
                </a:extLst>
              </a:tr>
              <a:tr h="0">
                <a:tc>
                  <a:txBody>
                    <a:bodyPr/>
                    <a:lstStyle/>
                    <a:p>
                      <a:pPr algn="l" fontAlgn="b"/>
                      <a:r>
                        <a:rPr lang="en-US" sz="1050" u="none" strike="noStrike" dirty="0">
                          <a:solidFill>
                            <a:schemeClr val="tx1"/>
                          </a:solidFill>
                          <a:effectLst/>
                        </a:rPr>
                        <a:t>US$/MXN</a:t>
                      </a:r>
                      <a:endParaRPr lang="en-US" sz="1050" b="1" i="0" u="none" strike="noStrike" dirty="0">
                        <a:solidFill>
                          <a:schemeClr val="tx1"/>
                        </a:solidFill>
                        <a:effectLst/>
                        <a:latin typeface="Archivo Light" pitchFamily="2" charset="0"/>
                        <a:cs typeface="Arial" panose="020B0604020202020204" pitchFamily="34" charset="0"/>
                      </a:endParaRPr>
                    </a:p>
                  </a:txBody>
                  <a:tcPr marL="111710" marR="111710" marT="33512" marB="33512" anchor="b"/>
                </a:tc>
                <a:tc>
                  <a:txBody>
                    <a:bodyPr/>
                    <a:lstStyle/>
                    <a:p>
                      <a:pPr>
                        <a:buNone/>
                      </a:pPr>
                      <a:r>
                        <a:rPr lang="sv-SE" sz="1200" dirty="0">
                          <a:effectLst/>
                          <a:latin typeface="Aptos" panose="020B0004020202020204" pitchFamily="34" charset="0"/>
                          <a:ea typeface="Aptos" panose="020B0004020202020204" pitchFamily="34" charset="0"/>
                          <a:cs typeface="Aptos" panose="020B0004020202020204" pitchFamily="34" charset="0"/>
                        </a:rPr>
                        <a:t>17.198</a:t>
                      </a:r>
                    </a:p>
                  </a:txBody>
                  <a:tcPr marL="0" marR="0" marT="0" marB="0"/>
                </a:tc>
                <a:extLst>
                  <a:ext uri="{0D108BD9-81ED-4DB2-BD59-A6C34878D82A}">
                    <a16:rowId xmlns:a16="http://schemas.microsoft.com/office/drawing/2014/main" val="10004"/>
                  </a:ext>
                </a:extLst>
              </a:tr>
              <a:tr h="209111">
                <a:tc>
                  <a:txBody>
                    <a:bodyPr/>
                    <a:lstStyle/>
                    <a:p>
                      <a:pPr algn="l" fontAlgn="b"/>
                      <a:r>
                        <a:rPr lang="en-US" sz="1050" u="none" strike="noStrike" dirty="0">
                          <a:solidFill>
                            <a:schemeClr val="tx1"/>
                          </a:solidFill>
                          <a:effectLst/>
                        </a:rPr>
                        <a:t>US$/CNY</a:t>
                      </a:r>
                      <a:endParaRPr lang="en-US" sz="1050" b="1" i="0" u="none" strike="noStrike" dirty="0">
                        <a:solidFill>
                          <a:schemeClr val="tx1"/>
                        </a:solidFill>
                        <a:effectLst/>
                        <a:latin typeface="Archivo Light" pitchFamily="2" charset="0"/>
                        <a:cs typeface="Arial" panose="020B0604020202020204" pitchFamily="34" charset="0"/>
                      </a:endParaRPr>
                    </a:p>
                  </a:txBody>
                  <a:tcPr marL="111710" marR="111710" marT="33512" marB="33512" anchor="b"/>
                </a:tc>
                <a:tc>
                  <a:txBody>
                    <a:bodyPr/>
                    <a:lstStyle/>
                    <a:p>
                      <a:pPr>
                        <a:buNone/>
                      </a:pPr>
                      <a:r>
                        <a:rPr lang="sv-SE" sz="1200" dirty="0">
                          <a:effectLst/>
                          <a:latin typeface="Aptos" panose="020B0004020202020204" pitchFamily="34" charset="0"/>
                          <a:ea typeface="Aptos" panose="020B0004020202020204" pitchFamily="34" charset="0"/>
                          <a:cs typeface="Aptos" panose="020B0004020202020204" pitchFamily="34" charset="0"/>
                        </a:rPr>
                        <a:t>6.8571</a:t>
                      </a:r>
                    </a:p>
                  </a:txBody>
                  <a:tcPr marL="0" marR="0" marT="0" marB="0"/>
                </a:tc>
                <a:extLst>
                  <a:ext uri="{0D108BD9-81ED-4DB2-BD59-A6C34878D82A}">
                    <a16:rowId xmlns:a16="http://schemas.microsoft.com/office/drawing/2014/main" val="10005"/>
                  </a:ext>
                </a:extLst>
              </a:tr>
            </a:tbl>
          </a:graphicData>
        </a:graphic>
      </p:graphicFrame>
      <p:graphicFrame>
        <p:nvGraphicFramePr>
          <p:cNvPr id="8" name="Table 7">
            <a:extLst>
              <a:ext uri="{FF2B5EF4-FFF2-40B4-BE49-F238E27FC236}">
                <a16:creationId xmlns:a16="http://schemas.microsoft.com/office/drawing/2014/main" id="{F67E00DF-0B08-3566-3C84-20C7B2E162BE}"/>
              </a:ext>
            </a:extLst>
          </p:cNvPr>
          <p:cNvGraphicFramePr>
            <a:graphicFrameLocks noGrp="1"/>
          </p:cNvGraphicFramePr>
          <p:nvPr>
            <p:extLst>
              <p:ext uri="{D42A27DB-BD31-4B8C-83A1-F6EECF244321}">
                <p14:modId xmlns:p14="http://schemas.microsoft.com/office/powerpoint/2010/main" val="2950728506"/>
              </p:ext>
            </p:extLst>
          </p:nvPr>
        </p:nvGraphicFramePr>
        <p:xfrm>
          <a:off x="705752" y="4120316"/>
          <a:ext cx="4221848" cy="1362785"/>
        </p:xfrm>
        <a:graphic>
          <a:graphicData uri="http://schemas.openxmlformats.org/drawingml/2006/table">
            <a:tbl>
              <a:tblPr firstRow="1" bandRow="1">
                <a:tableStyleId>{F5AB1C69-6EDB-4FF4-983F-18BD219EF322}</a:tableStyleId>
              </a:tblPr>
              <a:tblGrid>
                <a:gridCol w="1234096">
                  <a:extLst>
                    <a:ext uri="{9D8B030D-6E8A-4147-A177-3AD203B41FA5}">
                      <a16:colId xmlns:a16="http://schemas.microsoft.com/office/drawing/2014/main" val="3309496700"/>
                    </a:ext>
                  </a:extLst>
                </a:gridCol>
                <a:gridCol w="1738286">
                  <a:extLst>
                    <a:ext uri="{9D8B030D-6E8A-4147-A177-3AD203B41FA5}">
                      <a16:colId xmlns:a16="http://schemas.microsoft.com/office/drawing/2014/main" val="3064934874"/>
                    </a:ext>
                  </a:extLst>
                </a:gridCol>
                <a:gridCol w="1249466">
                  <a:extLst>
                    <a:ext uri="{9D8B030D-6E8A-4147-A177-3AD203B41FA5}">
                      <a16:colId xmlns:a16="http://schemas.microsoft.com/office/drawing/2014/main" val="3469837060"/>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noProof="0" dirty="0">
                        <a:latin typeface="Arial" panose="020B0604020202020204" pitchFamily="34" charset="0"/>
                        <a:cs typeface="Arial" panose="020B0604020202020204" pitchFamily="34" charset="0"/>
                      </a:endParaRP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2">
                  <a:txBody>
                    <a:bodyPr/>
                    <a:lstStyle/>
                    <a:p>
                      <a:r>
                        <a:rPr lang="en-US" sz="1100" b="0" noProof="0" dirty="0">
                          <a:latin typeface="Archivo Light" pitchFamily="2" charset="0"/>
                        </a:rPr>
                        <a:t>Assumptions</a:t>
                      </a:r>
                      <a:endParaRPr sz="1600" b="0" dirty="0"/>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noProof="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664468948"/>
                  </a:ext>
                </a:extLst>
              </a:tr>
              <a:tr h="370840">
                <a:tc>
                  <a:txBody>
                    <a:bodyPr/>
                    <a:lstStyle/>
                    <a:p>
                      <a:r>
                        <a:rPr lang="en-US" sz="1100" b="1" noProof="0" dirty="0">
                          <a:solidFill>
                            <a:schemeClr val="tx1"/>
                          </a:solidFill>
                          <a:latin typeface="Archivo Light" pitchFamily="2" charset="0"/>
                        </a:rPr>
                        <a:t>LVP Growth</a:t>
                      </a:r>
                      <a:endParaRPr lang="en-US" sz="1100" b="1" baseline="30000" noProof="0" dirty="0">
                        <a:solidFill>
                          <a:schemeClr val="tx1"/>
                        </a:solidFill>
                        <a:latin typeface="Arial" panose="020B0604020202020204" pitchFamily="34" charset="0"/>
                        <a:cs typeface="Arial" panose="020B0604020202020204" pitchFamily="34" charset="0"/>
                      </a:endParaRPr>
                    </a:p>
                  </a:txBody>
                  <a:tcPr anchor="ctr">
                    <a:lnR w="12700" cmpd="sng">
                      <a:noFill/>
                    </a:lnR>
                    <a:lnT w="12700" cap="flat" cmpd="sng" algn="ctr">
                      <a:noFill/>
                      <a:prstDash val="solid"/>
                      <a:round/>
                      <a:headEnd type="none" w="med" len="med"/>
                      <a:tailEnd type="none" w="med" len="med"/>
                    </a:lnT>
                  </a:tcPr>
                </a:tc>
                <a:tc>
                  <a:txBody>
                    <a:bodyPr/>
                    <a:lstStyle/>
                    <a:p>
                      <a:pPr marL="0" marR="0" lvl="0" indent="0" algn="l" defTabSz="898525" rtl="0" eaLnBrk="1" fontAlgn="auto" latinLnBrk="0" hangingPunct="1">
                        <a:lnSpc>
                          <a:spcPct val="100000"/>
                        </a:lnSpc>
                        <a:spcBef>
                          <a:spcPts val="0"/>
                        </a:spcBef>
                        <a:spcAft>
                          <a:spcPts val="0"/>
                        </a:spcAft>
                        <a:buClrTx/>
                        <a:buSzTx/>
                        <a:buFontTx/>
                        <a:buNone/>
                        <a:tabLst>
                          <a:tab pos="1431925" algn="l"/>
                        </a:tabLst>
                        <a:defRPr/>
                      </a:pPr>
                      <a:r>
                        <a:rPr lang="en-US" sz="1100" b="1" baseline="0" noProof="0" dirty="0">
                          <a:solidFill>
                            <a:schemeClr val="tx1"/>
                          </a:solidFill>
                          <a:latin typeface="Archivo Light" pitchFamily="2" charset="0"/>
                        </a:rPr>
                        <a:t>Around 1% negative</a:t>
                      </a:r>
                      <a:endParaRPr lang="en-US" sz="1100" b="1" baseline="0" noProof="0" dirty="0">
                        <a:solidFill>
                          <a:schemeClr val="tx1"/>
                        </a:solidFill>
                        <a:latin typeface="Arial" panose="020B0604020202020204" pitchFamily="34" charset="0"/>
                        <a:cs typeface="Arial" panose="020B0604020202020204" pitchFamily="34" charset="0"/>
                      </a:endParaRPr>
                    </a:p>
                  </a:txBody>
                  <a:tcPr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0" marR="0" lvl="0" indent="0" algn="l" defTabSz="898525" rtl="0" eaLnBrk="1" fontAlgn="auto" latinLnBrk="0" hangingPunct="1">
                        <a:lnSpc>
                          <a:spcPct val="100000"/>
                        </a:lnSpc>
                        <a:spcBef>
                          <a:spcPts val="0"/>
                        </a:spcBef>
                        <a:spcAft>
                          <a:spcPts val="0"/>
                        </a:spcAft>
                        <a:buClrTx/>
                        <a:buSzTx/>
                        <a:buFontTx/>
                        <a:buNone/>
                        <a:tabLst>
                          <a:tab pos="1431925" algn="l"/>
                        </a:tabLst>
                        <a:defRPr/>
                      </a:pPr>
                      <a:r>
                        <a:rPr lang="en-US" sz="1100" b="0" kern="1200" baseline="0" noProof="0" dirty="0">
                          <a:solidFill>
                            <a:schemeClr val="tx1"/>
                          </a:solidFill>
                          <a:latin typeface="Archivo Light" pitchFamily="2" charset="0"/>
                          <a:ea typeface="+mn-ea"/>
                          <a:cs typeface="+mn-cs"/>
                        </a:rPr>
                        <a:t>unchanged</a:t>
                      </a:r>
                    </a:p>
                  </a:txBody>
                  <a:tcPr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823556850"/>
                  </a:ext>
                </a:extLst>
              </a:tr>
              <a:tr h="370840">
                <a:tc>
                  <a:txBody>
                    <a:bodyPr/>
                    <a:lstStyle/>
                    <a:p>
                      <a:pPr marL="0" indent="0"/>
                      <a:r>
                        <a:rPr lang="en-US" sz="1100" b="1" noProof="0" dirty="0">
                          <a:solidFill>
                            <a:schemeClr val="tx1"/>
                          </a:solidFill>
                          <a:latin typeface="Archivo Light" pitchFamily="2" charset="0"/>
                        </a:rPr>
                        <a:t>FX</a:t>
                      </a:r>
                      <a:endParaRPr lang="en-US" sz="1100" b="1" noProof="0" dirty="0">
                        <a:solidFill>
                          <a:schemeClr val="tx1"/>
                        </a:solidFill>
                        <a:latin typeface="Arial" panose="020B0604020202020204" pitchFamily="34" charset="0"/>
                        <a:cs typeface="Arial" panose="020B0604020202020204" pitchFamily="34" charset="0"/>
                      </a:endParaRPr>
                    </a:p>
                  </a:txBody>
                  <a:tcPr anchor="ctr">
                    <a:lnR w="12700" cmpd="sng">
                      <a:noFill/>
                    </a:lnR>
                  </a:tcPr>
                </a:tc>
                <a:tc>
                  <a:txBody>
                    <a:bodyPr/>
                    <a:lstStyle/>
                    <a:p>
                      <a:pPr marL="0" indent="0" algn="l"/>
                      <a:r>
                        <a:rPr lang="en-US" sz="1100" b="1" noProof="0" dirty="0">
                          <a:solidFill>
                            <a:schemeClr val="tx1"/>
                          </a:solidFill>
                          <a:latin typeface="Archivo Light" pitchFamily="2" charset="0"/>
                        </a:rPr>
                        <a:t>Around 3% positive</a:t>
                      </a:r>
                      <a:endParaRPr lang="en-US" sz="1100" b="1" noProof="0" dirty="0">
                        <a:solidFill>
                          <a:schemeClr val="tx1"/>
                        </a:solidFill>
                        <a:latin typeface="Arial" panose="020B0604020202020204" pitchFamily="34" charset="0"/>
                        <a:cs typeface="Arial" panose="020B0604020202020204" pitchFamily="34" charset="0"/>
                      </a:endParaRPr>
                    </a:p>
                  </a:txBody>
                  <a:tcPr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indent="0" algn="l"/>
                      <a:r>
                        <a:rPr lang="en-US" sz="1100" b="0" kern="1200" baseline="0" noProof="0" dirty="0">
                          <a:solidFill>
                            <a:schemeClr val="tx1"/>
                          </a:solidFill>
                          <a:latin typeface="Archivo Light" pitchFamily="2" charset="0"/>
                          <a:ea typeface="+mn-ea"/>
                          <a:cs typeface="+mn-cs"/>
                        </a:rPr>
                        <a:t>Previously 1% </a:t>
                      </a:r>
                    </a:p>
                  </a:txBody>
                  <a:tcPr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999845605"/>
                  </a:ext>
                </a:extLst>
              </a:tr>
              <a:tr h="362025">
                <a:tc>
                  <a:txBody>
                    <a:bodyPr/>
                    <a:lstStyle/>
                    <a:p>
                      <a:r>
                        <a:rPr lang="en-US" sz="1100" b="1" kern="1200" noProof="0" dirty="0">
                          <a:solidFill>
                            <a:schemeClr val="tx1"/>
                          </a:solidFill>
                          <a:latin typeface="Archivo Light" pitchFamily="2" charset="0"/>
                        </a:rPr>
                        <a:t>Tax rate</a:t>
                      </a:r>
                      <a:r>
                        <a:rPr lang="en-US" sz="1100" b="1" baseline="30000" noProof="0" dirty="0">
                          <a:solidFill>
                            <a:schemeClr val="tx1"/>
                          </a:solidFill>
                        </a:rPr>
                        <a:t>4</a:t>
                      </a:r>
                      <a:endParaRPr lang="en-US" sz="1100" b="1" kern="1200" noProof="0" dirty="0">
                        <a:solidFill>
                          <a:schemeClr val="tx1"/>
                        </a:solidFill>
                        <a:latin typeface="Arial" panose="020B0604020202020204" pitchFamily="34" charset="0"/>
                        <a:ea typeface="+mn-ea"/>
                        <a:cs typeface="Arial" panose="020B0604020202020204" pitchFamily="34" charset="0"/>
                      </a:endParaRPr>
                    </a:p>
                  </a:txBody>
                  <a:tcPr anchor="ctr">
                    <a:lnR w="12700" cmpd="sng">
                      <a:noFill/>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kern="1200" baseline="0" noProof="0" dirty="0">
                          <a:solidFill>
                            <a:schemeClr val="tx1"/>
                          </a:solidFill>
                          <a:latin typeface="Archivo Light" pitchFamily="2" charset="0"/>
                        </a:rPr>
                        <a:t>Around 28%</a:t>
                      </a:r>
                      <a:endParaRPr lang="en-US" sz="1100" b="1" noProof="0" dirty="0">
                        <a:solidFill>
                          <a:schemeClr val="tx1"/>
                        </a:solidFill>
                        <a:latin typeface="Arial" panose="020B0604020202020204" pitchFamily="34" charset="0"/>
                        <a:cs typeface="Arial" panose="020B0604020202020204" pitchFamily="34" charset="0"/>
                      </a:endParaRPr>
                    </a:p>
                  </a:txBody>
                  <a:tcPr anchor="ct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kern="1200" baseline="0" noProof="0" dirty="0">
                          <a:solidFill>
                            <a:schemeClr val="tx1"/>
                          </a:solidFill>
                          <a:latin typeface="Archivo Light" pitchFamily="2" charset="0"/>
                          <a:ea typeface="+mn-ea"/>
                          <a:cs typeface="+mn-cs"/>
                        </a:rPr>
                        <a:t>unchanged</a:t>
                      </a:r>
                      <a:endParaRPr lang="en-US" sz="1100" b="0" noProof="0" dirty="0">
                        <a:solidFill>
                          <a:schemeClr val="tx1"/>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614061387"/>
                  </a:ext>
                </a:extLst>
              </a:tr>
            </a:tbl>
          </a:graphicData>
        </a:graphic>
      </p:graphicFrame>
      <p:sp>
        <p:nvSpPr>
          <p:cNvPr id="3" name="Title 4">
            <a:extLst>
              <a:ext uri="{FF2B5EF4-FFF2-40B4-BE49-F238E27FC236}">
                <a16:creationId xmlns:a16="http://schemas.microsoft.com/office/drawing/2014/main" id="{A1033AAD-D8A9-5736-F164-8CD2AAFDC007}"/>
              </a:ext>
            </a:extLst>
          </p:cNvPr>
          <p:cNvSpPr txBox="1">
            <a:spLocks/>
          </p:cNvSpPr>
          <p:nvPr/>
        </p:nvSpPr>
        <p:spPr>
          <a:xfrm>
            <a:off x="713797" y="1053352"/>
            <a:ext cx="11006669" cy="24388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000" b="1" kern="1200">
                <a:solidFill>
                  <a:schemeClr val="accent1"/>
                </a:solidFill>
                <a:latin typeface="+mj-lt"/>
                <a:ea typeface="+mj-ea"/>
                <a:cs typeface="+mj-cs"/>
              </a:defRPr>
            </a:lvl1pPr>
          </a:lstStyle>
          <a:p>
            <a:pPr>
              <a:spcBef>
                <a:spcPts val="300"/>
              </a:spcBef>
            </a:pPr>
            <a:endParaRPr lang="en-US" sz="1600" b="0" dirty="0">
              <a:latin typeface="Archivo Light" pitchFamily="2" charset="0"/>
              <a:ea typeface="+mn-ea"/>
              <a:cs typeface="Archivo ExtraBold" pitchFamily="2" charset="0"/>
            </a:endParaRPr>
          </a:p>
        </p:txBody>
      </p:sp>
      <p:sp>
        <p:nvSpPr>
          <p:cNvPr id="14" name="Text Box 3" descr="Winter">
            <a:extLst>
              <a:ext uri="{FF2B5EF4-FFF2-40B4-BE49-F238E27FC236}">
                <a16:creationId xmlns:a16="http://schemas.microsoft.com/office/drawing/2014/main" id="{1DC3EECB-BB3D-397C-9FC8-5553CB24367E}"/>
              </a:ext>
            </a:extLst>
          </p:cNvPr>
          <p:cNvSpPr txBox="1">
            <a:spLocks noChangeAspect="1" noChangeArrowheads="1"/>
          </p:cNvSpPr>
          <p:nvPr/>
        </p:nvSpPr>
        <p:spPr bwMode="auto">
          <a:xfrm>
            <a:off x="732014" y="5744328"/>
            <a:ext cx="8970674" cy="694716"/>
          </a:xfrm>
          <a:prstGeom prst="rect">
            <a:avLst/>
          </a:prstGeom>
          <a:noFill/>
          <a:ln>
            <a:noFill/>
          </a:ln>
          <a:effectLst/>
          <a:extLst>
            <a:ext uri="{909E8E84-426E-40DD-AFC4-6F175D3DCCD1}">
              <a14:hiddenFill xmlns:a14="http://schemas.microsoft.com/office/drawing/2010/main">
                <a:blipFill dpi="0" rotWithShape="1">
                  <a:blip r:embed="rId4"/>
                  <a:srcRect/>
                  <a:stretch>
                    <a:fillRect/>
                  </a:stretch>
                </a:blip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nchor="b">
            <a:noAutofit/>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50000"/>
              </a:spcBef>
              <a:spcAft>
                <a:spcPct val="0"/>
              </a:spcAft>
              <a:defRPr sz="1200">
                <a:solidFill>
                  <a:schemeClr val="tx1"/>
                </a:solidFill>
                <a:latin typeface="Calibri" pitchFamily="34" charset="0"/>
              </a:defRPr>
            </a:lvl6pPr>
            <a:lvl7pPr marL="2971800" indent="-228600" eaLnBrk="0" fontAlgn="base" hangingPunct="0">
              <a:spcBef>
                <a:spcPct val="50000"/>
              </a:spcBef>
              <a:spcAft>
                <a:spcPct val="0"/>
              </a:spcAft>
              <a:defRPr sz="1200">
                <a:solidFill>
                  <a:schemeClr val="tx1"/>
                </a:solidFill>
                <a:latin typeface="Calibri" pitchFamily="34" charset="0"/>
              </a:defRPr>
            </a:lvl7pPr>
            <a:lvl8pPr marL="3429000" indent="-228600" eaLnBrk="0" fontAlgn="base" hangingPunct="0">
              <a:spcBef>
                <a:spcPct val="50000"/>
              </a:spcBef>
              <a:spcAft>
                <a:spcPct val="0"/>
              </a:spcAft>
              <a:defRPr sz="1200">
                <a:solidFill>
                  <a:schemeClr val="tx1"/>
                </a:solidFill>
                <a:latin typeface="Calibri" pitchFamily="34" charset="0"/>
              </a:defRPr>
            </a:lvl8pPr>
            <a:lvl9pPr marL="3886200" indent="-228600" eaLnBrk="0" fontAlgn="base" hangingPunct="0">
              <a:spcBef>
                <a:spcPct val="50000"/>
              </a:spcBef>
              <a:spcAft>
                <a:spcPct val="0"/>
              </a:spcAft>
              <a:defRPr sz="1200">
                <a:solidFill>
                  <a:schemeClr val="tx1"/>
                </a:solidFill>
                <a:latin typeface="Calibri" pitchFamily="34" charset="0"/>
              </a:defRPr>
            </a:lvl9pPr>
          </a:lstStyle>
          <a:p>
            <a:pPr>
              <a:tabLst>
                <a:tab pos="182563" algn="l"/>
              </a:tabLst>
            </a:pPr>
            <a:r>
              <a:rPr lang="en-US" sz="900" i="1" baseline="30000" dirty="0">
                <a:latin typeface="Archivo Light" pitchFamily="2" charset="0"/>
              </a:rPr>
              <a:t>(1)</a:t>
            </a:r>
            <a:r>
              <a:rPr lang="en-US" sz="900" i="1" dirty="0">
                <a:latin typeface="Archivo Light" pitchFamily="2" charset="0"/>
              </a:rPr>
              <a:t> Our full year 2026 guidance is based on our customer call-offs, as well as the achievement of our targeted cost compensation adjustments with our customers including for the new tariffs, no further material changes to tariffs or trade restrictions that are in effect as of April 10, 2026 , as well as no significant changes in the macro-economic environment, changes in customer call-off volatility or significant supply chain disruptions. </a:t>
            </a:r>
            <a:endParaRPr lang="sv-SE" sz="900" i="1" dirty="0">
              <a:latin typeface="Archivo Light" pitchFamily="2" charset="0"/>
            </a:endParaRPr>
          </a:p>
          <a:p>
            <a:pPr>
              <a:tabLst>
                <a:tab pos="182563" algn="l"/>
              </a:tabLst>
            </a:pPr>
            <a:r>
              <a:rPr lang="en-US" sz="900" i="1" baseline="30000" dirty="0">
                <a:latin typeface="Archivo Light" pitchFamily="2" charset="0"/>
                <a:cs typeface="Arial" panose="020B0604020202020204" pitchFamily="34" charset="0"/>
              </a:rPr>
              <a:t>(2) </a:t>
            </a:r>
            <a:r>
              <a:rPr lang="en-US" sz="900" i="1" dirty="0">
                <a:latin typeface="Archivo Light" pitchFamily="2" charset="0"/>
                <a:cs typeface="Arial" panose="020B0604020202020204" pitchFamily="34" charset="0"/>
              </a:rPr>
              <a:t>Non-US GAAP excluding effects from capacity alignment and antitrust related matters </a:t>
            </a:r>
            <a:r>
              <a:rPr lang="en-US" sz="900" i="1" baseline="30000" dirty="0">
                <a:latin typeface="Archivo Light" pitchFamily="2" charset="0"/>
                <a:cs typeface="Arial" panose="020B0604020202020204" pitchFamily="34" charset="0"/>
              </a:rPr>
              <a:t>(3) </a:t>
            </a:r>
            <a:r>
              <a:rPr lang="en-US" sz="900" i="1" dirty="0">
                <a:latin typeface="Archivo Light" pitchFamily="2" charset="0"/>
                <a:cs typeface="Arial" panose="020B0604020202020204" pitchFamily="34" charset="0"/>
              </a:rPr>
              <a:t>Excluding unusual items </a:t>
            </a:r>
            <a:r>
              <a:rPr lang="en-US" sz="900" i="1" baseline="30000" dirty="0">
                <a:latin typeface="Archivo Light" pitchFamily="2" charset="0"/>
                <a:cs typeface="Arial" panose="020B0604020202020204" pitchFamily="34" charset="0"/>
              </a:rPr>
              <a:t>(4) </a:t>
            </a:r>
            <a:r>
              <a:rPr lang="en-US" sz="900" i="1" dirty="0">
                <a:latin typeface="Archivo Light" pitchFamily="2" charset="0"/>
                <a:cs typeface="Arial" panose="020B0604020202020204" pitchFamily="34" charset="0"/>
              </a:rPr>
              <a:t>Excluding unusual tax items  </a:t>
            </a:r>
          </a:p>
        </p:txBody>
      </p:sp>
      <p:graphicFrame>
        <p:nvGraphicFramePr>
          <p:cNvPr id="6" name="Table 5">
            <a:extLst>
              <a:ext uri="{FF2B5EF4-FFF2-40B4-BE49-F238E27FC236}">
                <a16:creationId xmlns:a16="http://schemas.microsoft.com/office/drawing/2014/main" id="{E18A8D92-0B92-63A4-3018-301F7FD6D6DF}"/>
              </a:ext>
            </a:extLst>
          </p:cNvPr>
          <p:cNvGraphicFramePr>
            <a:graphicFrameLocks noGrp="1"/>
          </p:cNvGraphicFramePr>
          <p:nvPr>
            <p:extLst>
              <p:ext uri="{D42A27DB-BD31-4B8C-83A1-F6EECF244321}">
                <p14:modId xmlns:p14="http://schemas.microsoft.com/office/powerpoint/2010/main" val="2945753425"/>
              </p:ext>
            </p:extLst>
          </p:nvPr>
        </p:nvGraphicFramePr>
        <p:xfrm>
          <a:off x="691122" y="1763102"/>
          <a:ext cx="6023444" cy="1851986"/>
        </p:xfrm>
        <a:graphic>
          <a:graphicData uri="http://schemas.openxmlformats.org/drawingml/2006/table">
            <a:tbl>
              <a:tblPr firstRow="1" bandRow="1">
                <a:tableStyleId>{85BE263C-DBD7-4A20-BB59-AAB30ACAA65A}</a:tableStyleId>
              </a:tblPr>
              <a:tblGrid>
                <a:gridCol w="2168896">
                  <a:extLst>
                    <a:ext uri="{9D8B030D-6E8A-4147-A177-3AD203B41FA5}">
                      <a16:colId xmlns:a16="http://schemas.microsoft.com/office/drawing/2014/main" val="3309496700"/>
                    </a:ext>
                  </a:extLst>
                </a:gridCol>
                <a:gridCol w="1927274">
                  <a:extLst>
                    <a:ext uri="{9D8B030D-6E8A-4147-A177-3AD203B41FA5}">
                      <a16:colId xmlns:a16="http://schemas.microsoft.com/office/drawing/2014/main" val="3064934874"/>
                    </a:ext>
                  </a:extLst>
                </a:gridCol>
                <a:gridCol w="1927274">
                  <a:extLst>
                    <a:ext uri="{9D8B030D-6E8A-4147-A177-3AD203B41FA5}">
                      <a16:colId xmlns:a16="http://schemas.microsoft.com/office/drawing/2014/main" val="1485119701"/>
                    </a:ext>
                  </a:extLst>
                </a:gridCol>
              </a:tblGrid>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noProof="0" dirty="0">
                        <a:latin typeface="Arial" panose="020B0604020202020204" pitchFamily="34" charset="0"/>
                        <a:cs typeface="Arial" panose="020B0604020202020204" pitchFamily="34" charset="0"/>
                      </a:endParaRPr>
                    </a:p>
                  </a:txBody>
                  <a:tcPr anchor="ctr"/>
                </a:tc>
                <a:tc gridSpan="2">
                  <a:txBody>
                    <a:bodyPr/>
                    <a:lstStyle/>
                    <a:p>
                      <a:pPr algn="ctr"/>
                      <a:r>
                        <a:rPr lang="en-US" sz="1200" noProof="0" dirty="0">
                          <a:latin typeface="Archivo Light" pitchFamily="2" charset="0"/>
                        </a:rPr>
                        <a:t>Full Year 2026 Guidance</a:t>
                      </a:r>
                      <a:endParaRPr dirty="0"/>
                    </a:p>
                  </a:txBody>
                  <a:tcPr anchor="ctr"/>
                </a:tc>
                <a:tc hMerge="1">
                  <a:txBody>
                    <a:bodyPr/>
                    <a:lstStyle/>
                    <a:p>
                      <a:pPr algn="ctr"/>
                      <a:endParaRPr dirty="0"/>
                    </a:p>
                  </a:txBody>
                  <a:tcPr anchor="ctr"/>
                </a:tc>
                <a:extLst>
                  <a:ext uri="{0D108BD9-81ED-4DB2-BD59-A6C34878D82A}">
                    <a16:rowId xmlns:a16="http://schemas.microsoft.com/office/drawing/2014/main" val="1664468948"/>
                  </a:ext>
                </a:extLst>
              </a:tr>
              <a:tr h="465146">
                <a:tc>
                  <a:txBody>
                    <a:bodyPr/>
                    <a:lstStyle/>
                    <a:p>
                      <a:r>
                        <a:rPr lang="en-US" sz="1200" b="1" noProof="0" dirty="0">
                          <a:solidFill>
                            <a:schemeClr val="tx1"/>
                          </a:solidFill>
                          <a:latin typeface="Archivo Light" pitchFamily="2" charset="0"/>
                        </a:rPr>
                        <a:t>Organic sales increase</a:t>
                      </a:r>
                      <a:r>
                        <a:rPr lang="en-US" sz="1200" b="1" baseline="30000" noProof="0" dirty="0">
                          <a:solidFill>
                            <a:schemeClr val="tx1"/>
                          </a:solidFill>
                        </a:rPr>
                        <a:t>2</a:t>
                      </a:r>
                      <a:endParaRPr lang="en-US" sz="1200" b="1" baseline="30000" noProof="0" dirty="0">
                        <a:solidFill>
                          <a:schemeClr val="tx1"/>
                        </a:solidFill>
                        <a:latin typeface="Arial" panose="020B0604020202020204" pitchFamily="34" charset="0"/>
                        <a:cs typeface="Arial" panose="020B0604020202020204" pitchFamily="34" charset="0"/>
                      </a:endParaRPr>
                    </a:p>
                  </a:txBody>
                  <a:tcPr anchor="ctr"/>
                </a:tc>
                <a:tc>
                  <a:txBody>
                    <a:bodyPr/>
                    <a:lstStyle/>
                    <a:p>
                      <a:pPr marL="0" marR="0" lvl="0" indent="360363" algn="l" defTabSz="898525" rtl="0" eaLnBrk="1" fontAlgn="auto" latinLnBrk="0" hangingPunct="1">
                        <a:lnSpc>
                          <a:spcPct val="100000"/>
                        </a:lnSpc>
                        <a:spcBef>
                          <a:spcPts val="0"/>
                        </a:spcBef>
                        <a:spcAft>
                          <a:spcPts val="0"/>
                        </a:spcAft>
                        <a:buClrTx/>
                        <a:buSzTx/>
                        <a:buFontTx/>
                        <a:buNone/>
                        <a:tabLst>
                          <a:tab pos="1431925" algn="l"/>
                        </a:tabLst>
                        <a:defRPr/>
                      </a:pPr>
                      <a:r>
                        <a:rPr lang="en-US" sz="1200" b="1" baseline="0" noProof="0" dirty="0">
                          <a:solidFill>
                            <a:schemeClr val="tx1"/>
                          </a:solidFill>
                          <a:latin typeface="Archivo Light" pitchFamily="2" charset="0"/>
                        </a:rPr>
                        <a:t>Around 0</a:t>
                      </a:r>
                      <a:endParaRPr lang="en-US" sz="1200" b="0" baseline="0" noProof="0" dirty="0">
                        <a:solidFill>
                          <a:schemeClr val="tx1"/>
                        </a:solidFill>
                        <a:latin typeface="Arial" panose="020B0604020202020204" pitchFamily="34" charset="0"/>
                        <a:cs typeface="Arial" panose="020B0604020202020204" pitchFamily="34" charset="0"/>
                      </a:endParaRPr>
                    </a:p>
                  </a:txBody>
                  <a:tcPr marL="0" marR="0" anchor="ctr"/>
                </a:tc>
                <a:tc>
                  <a:txBody>
                    <a:bodyPr/>
                    <a:lstStyle/>
                    <a:p>
                      <a:pPr marL="0" marR="0" lvl="0" indent="360363" algn="l" defTabSz="898525" rtl="0" eaLnBrk="1" fontAlgn="auto" latinLnBrk="0" hangingPunct="1">
                        <a:lnSpc>
                          <a:spcPct val="100000"/>
                        </a:lnSpc>
                        <a:spcBef>
                          <a:spcPts val="0"/>
                        </a:spcBef>
                        <a:spcAft>
                          <a:spcPts val="0"/>
                        </a:spcAft>
                        <a:buClrTx/>
                        <a:buSzTx/>
                        <a:buFontTx/>
                        <a:buNone/>
                        <a:tabLst>
                          <a:tab pos="1431925" algn="l"/>
                        </a:tabLst>
                        <a:defRPr/>
                      </a:pPr>
                      <a:r>
                        <a:rPr lang="en-US" sz="1200" b="0" baseline="0" noProof="0" dirty="0">
                          <a:solidFill>
                            <a:schemeClr val="tx1"/>
                          </a:solidFill>
                          <a:latin typeface="Arial" panose="020B0604020202020204" pitchFamily="34" charset="0"/>
                          <a:cs typeface="Arial" panose="020B0604020202020204" pitchFamily="34" charset="0"/>
                        </a:rPr>
                        <a:t>Previously ~0%</a:t>
                      </a:r>
                    </a:p>
                  </a:txBody>
                  <a:tcPr marL="0" marR="0" anchor="ctr"/>
                </a:tc>
                <a:extLst>
                  <a:ext uri="{0D108BD9-81ED-4DB2-BD59-A6C34878D82A}">
                    <a16:rowId xmlns:a16="http://schemas.microsoft.com/office/drawing/2014/main" val="823556850"/>
                  </a:ext>
                </a:extLst>
              </a:tr>
              <a:tr h="370840">
                <a:tc>
                  <a:txBody>
                    <a:bodyPr/>
                    <a:lstStyle/>
                    <a:p>
                      <a:r>
                        <a:rPr lang="en-US" sz="1200" b="1" noProof="0" dirty="0">
                          <a:solidFill>
                            <a:schemeClr val="tx1"/>
                          </a:solidFill>
                          <a:latin typeface="Archivo Light" pitchFamily="2" charset="0"/>
                        </a:rPr>
                        <a:t>Adjusted Operating margin</a:t>
                      </a:r>
                      <a:r>
                        <a:rPr lang="en-US" sz="1200" b="1" baseline="30000" noProof="0" dirty="0">
                          <a:solidFill>
                            <a:schemeClr val="tx1"/>
                          </a:solidFill>
                        </a:rPr>
                        <a:t>2</a:t>
                      </a:r>
                      <a:endParaRPr lang="en-US" sz="1200" b="1" baseline="30000" noProof="0" dirty="0">
                        <a:solidFill>
                          <a:schemeClr val="tx1"/>
                        </a:solidFill>
                        <a:latin typeface="Arial" panose="020B0604020202020204" pitchFamily="34" charset="0"/>
                        <a:cs typeface="Arial" panose="020B0604020202020204" pitchFamily="34" charset="0"/>
                      </a:endParaRPr>
                    </a:p>
                  </a:txBody>
                  <a:tcPr anchor="ctr"/>
                </a:tc>
                <a:tc>
                  <a:txBody>
                    <a:bodyPr/>
                    <a:lstStyle/>
                    <a:p>
                      <a:pPr marL="0" marR="0" lvl="0" indent="360363" algn="l" defTabSz="914400" rtl="0" eaLnBrk="1" fontAlgn="auto" latinLnBrk="0" hangingPunct="1">
                        <a:lnSpc>
                          <a:spcPct val="100000"/>
                        </a:lnSpc>
                        <a:spcBef>
                          <a:spcPts val="0"/>
                        </a:spcBef>
                        <a:spcAft>
                          <a:spcPts val="0"/>
                        </a:spcAft>
                        <a:buClrTx/>
                        <a:buSzTx/>
                        <a:buFontTx/>
                        <a:buNone/>
                        <a:tabLst/>
                        <a:defRPr/>
                      </a:pPr>
                      <a:r>
                        <a:rPr lang="en-US" sz="1200" b="1" kern="1200" noProof="0" dirty="0">
                          <a:solidFill>
                            <a:schemeClr val="tx1"/>
                          </a:solidFill>
                          <a:latin typeface="Archivo Light" pitchFamily="2" charset="0"/>
                        </a:rPr>
                        <a:t>Around </a:t>
                      </a:r>
                      <a:r>
                        <a:rPr lang="en-US" sz="1200" b="1" kern="1200" baseline="0" noProof="0" dirty="0">
                          <a:solidFill>
                            <a:schemeClr val="tx1"/>
                          </a:solidFill>
                        </a:rPr>
                        <a:t>10.5</a:t>
                      </a:r>
                      <a:r>
                        <a:rPr lang="en-US" sz="1200" b="1" baseline="0" noProof="0" dirty="0">
                          <a:solidFill>
                            <a:schemeClr val="tx1"/>
                          </a:solidFill>
                        </a:rPr>
                        <a:t> to 11%</a:t>
                      </a:r>
                      <a:endParaRPr lang="en-US" sz="1200" b="1" baseline="0" noProof="0" dirty="0">
                        <a:solidFill>
                          <a:schemeClr val="tx1"/>
                        </a:solidFill>
                        <a:latin typeface="Arial" panose="020B0604020202020204" pitchFamily="34" charset="0"/>
                        <a:cs typeface="Arial" panose="020B0604020202020204" pitchFamily="34" charset="0"/>
                      </a:endParaRPr>
                    </a:p>
                  </a:txBody>
                  <a:tcPr marL="0" marR="0" anchor="ctr"/>
                </a:tc>
                <a:tc>
                  <a:txBody>
                    <a:bodyPr/>
                    <a:lstStyle/>
                    <a:p>
                      <a:pPr marL="0" marR="0" lvl="0" indent="360363" algn="l" defTabSz="914400" rtl="0" eaLnBrk="1" fontAlgn="auto" latinLnBrk="0" hangingPunct="1">
                        <a:lnSpc>
                          <a:spcPct val="100000"/>
                        </a:lnSpc>
                        <a:spcBef>
                          <a:spcPts val="0"/>
                        </a:spcBef>
                        <a:spcAft>
                          <a:spcPts val="0"/>
                        </a:spcAft>
                        <a:buClrTx/>
                        <a:buSzTx/>
                        <a:buFontTx/>
                        <a:buNone/>
                        <a:tabLst/>
                        <a:defRPr/>
                      </a:pPr>
                      <a:r>
                        <a:rPr lang="en-US" sz="1200" b="0" noProof="0" dirty="0">
                          <a:solidFill>
                            <a:schemeClr val="tx1"/>
                          </a:solidFill>
                          <a:latin typeface="Arial" panose="020B0604020202020204" pitchFamily="34" charset="0"/>
                          <a:cs typeface="Arial" panose="020B0604020202020204" pitchFamily="34" charset="0"/>
                        </a:rPr>
                        <a:t>unchanged</a:t>
                      </a:r>
                    </a:p>
                  </a:txBody>
                  <a:tcPr marL="0" marR="0" anchor="ctr"/>
                </a:tc>
                <a:extLst>
                  <a:ext uri="{0D108BD9-81ED-4DB2-BD59-A6C34878D82A}">
                    <a16:rowId xmlns:a16="http://schemas.microsoft.com/office/drawing/2014/main" val="542076665"/>
                  </a:ext>
                </a:extLst>
              </a:tr>
              <a:tr h="370840">
                <a:tc>
                  <a:txBody>
                    <a:bodyPr/>
                    <a:lstStyle/>
                    <a:p>
                      <a:r>
                        <a:rPr lang="en-US" sz="1200" b="1" kern="1200" noProof="0" dirty="0">
                          <a:solidFill>
                            <a:schemeClr val="tx1"/>
                          </a:solidFill>
                          <a:latin typeface="Archivo Light" pitchFamily="2" charset="0"/>
                        </a:rPr>
                        <a:t>Operating Cash flow</a:t>
                      </a:r>
                      <a:r>
                        <a:rPr lang="en-US" sz="1200" b="1" baseline="30000" noProof="0" dirty="0">
                          <a:solidFill>
                            <a:schemeClr val="tx1"/>
                          </a:solidFill>
                        </a:rPr>
                        <a:t>3</a:t>
                      </a:r>
                      <a:endParaRPr lang="en-US" sz="1200" b="1" kern="1200" noProof="0" dirty="0">
                        <a:solidFill>
                          <a:schemeClr val="tx1"/>
                        </a:solidFill>
                        <a:latin typeface="Arial" panose="020B0604020202020204" pitchFamily="34" charset="0"/>
                        <a:ea typeface="+mn-ea"/>
                        <a:cs typeface="Arial" panose="020B0604020202020204" pitchFamily="34" charset="0"/>
                      </a:endParaRPr>
                    </a:p>
                  </a:txBody>
                  <a:tcPr anchor="ctr"/>
                </a:tc>
                <a:tc>
                  <a:txBody>
                    <a:bodyPr/>
                    <a:lstStyle/>
                    <a:p>
                      <a:pPr marL="0" marR="0" lvl="0" indent="360363" algn="l" defTabSz="914400" rtl="0" eaLnBrk="1" fontAlgn="auto" latinLnBrk="0" hangingPunct="1">
                        <a:lnSpc>
                          <a:spcPct val="100000"/>
                        </a:lnSpc>
                        <a:spcBef>
                          <a:spcPts val="0"/>
                        </a:spcBef>
                        <a:spcAft>
                          <a:spcPts val="0"/>
                        </a:spcAft>
                        <a:buClrTx/>
                        <a:buSzTx/>
                        <a:buFontTx/>
                        <a:buNone/>
                        <a:tabLst/>
                        <a:defRPr/>
                      </a:pPr>
                      <a:r>
                        <a:rPr lang="en-US" sz="1200" b="1" baseline="0" noProof="0" dirty="0">
                          <a:solidFill>
                            <a:schemeClr val="tx1"/>
                          </a:solidFill>
                          <a:latin typeface="Archivo Light" pitchFamily="2" charset="0"/>
                        </a:rPr>
                        <a:t>Around $1.2 billion</a:t>
                      </a:r>
                      <a:endParaRPr lang="en-US" sz="1200" b="0" noProof="0" dirty="0">
                        <a:solidFill>
                          <a:schemeClr val="tx1"/>
                        </a:solidFill>
                        <a:latin typeface="Arial" panose="020B0604020202020204" pitchFamily="34" charset="0"/>
                        <a:cs typeface="Arial" panose="020B0604020202020204" pitchFamily="34" charset="0"/>
                      </a:endParaRPr>
                    </a:p>
                  </a:txBody>
                  <a:tcPr marL="0" marR="0" anchor="ctr"/>
                </a:tc>
                <a:tc>
                  <a:txBody>
                    <a:bodyPr/>
                    <a:lstStyle/>
                    <a:p>
                      <a:pPr marL="0" marR="0" lvl="0" indent="360363" algn="l" defTabSz="914400" rtl="0" eaLnBrk="1" fontAlgn="auto" latinLnBrk="0" hangingPunct="1">
                        <a:lnSpc>
                          <a:spcPct val="100000"/>
                        </a:lnSpc>
                        <a:spcBef>
                          <a:spcPts val="0"/>
                        </a:spcBef>
                        <a:spcAft>
                          <a:spcPts val="0"/>
                        </a:spcAft>
                        <a:buClrTx/>
                        <a:buSzTx/>
                        <a:buFontTx/>
                        <a:buNone/>
                        <a:tabLst/>
                        <a:defRPr/>
                      </a:pPr>
                      <a:r>
                        <a:rPr lang="en-US" sz="1200" b="0" noProof="0" dirty="0">
                          <a:solidFill>
                            <a:schemeClr val="tx1"/>
                          </a:solidFill>
                          <a:latin typeface="Arial" panose="020B0604020202020204" pitchFamily="34" charset="0"/>
                          <a:cs typeface="Arial" panose="020B0604020202020204" pitchFamily="34" charset="0"/>
                        </a:rPr>
                        <a:t>unchanged</a:t>
                      </a:r>
                    </a:p>
                  </a:txBody>
                  <a:tcPr marL="0" marR="0" anchor="ctr"/>
                </a:tc>
                <a:extLst>
                  <a:ext uri="{0D108BD9-81ED-4DB2-BD59-A6C34878D82A}">
                    <a16:rowId xmlns:a16="http://schemas.microsoft.com/office/drawing/2014/main" val="2660685817"/>
                  </a:ext>
                </a:extLst>
              </a:tr>
              <a:tr h="370840">
                <a:tc>
                  <a:txBody>
                    <a:bodyPr/>
                    <a:lstStyle/>
                    <a:p>
                      <a:r>
                        <a:rPr lang="en-US" sz="1200" b="1" noProof="0" dirty="0">
                          <a:solidFill>
                            <a:schemeClr val="tx1"/>
                          </a:solidFill>
                          <a:latin typeface="Archivo Light" pitchFamily="2" charset="0"/>
                        </a:rPr>
                        <a:t>Capex, net % of sales</a:t>
                      </a:r>
                      <a:endParaRPr lang="en-US" sz="1200" b="1" noProof="0" dirty="0">
                        <a:solidFill>
                          <a:schemeClr val="tx1"/>
                        </a:solidFill>
                        <a:latin typeface="Arial" panose="020B0604020202020204" pitchFamily="34" charset="0"/>
                        <a:cs typeface="Arial" panose="020B0604020202020204" pitchFamily="34" charset="0"/>
                      </a:endParaRPr>
                    </a:p>
                  </a:txBody>
                  <a:tcPr anchor="ctr"/>
                </a:tc>
                <a:tc>
                  <a:txBody>
                    <a:bodyPr/>
                    <a:lstStyle/>
                    <a:p>
                      <a:pPr marL="0" marR="0" lvl="0" indent="360363" algn="l" defTabSz="914400" rtl="0" eaLnBrk="1" fontAlgn="auto" latinLnBrk="0" hangingPunct="1">
                        <a:lnSpc>
                          <a:spcPct val="100000"/>
                        </a:lnSpc>
                        <a:spcBef>
                          <a:spcPts val="0"/>
                        </a:spcBef>
                        <a:spcAft>
                          <a:spcPts val="0"/>
                        </a:spcAft>
                        <a:buClrTx/>
                        <a:buSzTx/>
                        <a:buFontTx/>
                        <a:buNone/>
                        <a:tabLst/>
                        <a:defRPr/>
                      </a:pPr>
                      <a:r>
                        <a:rPr lang="en-US" sz="1200" b="1" noProof="0" dirty="0">
                          <a:solidFill>
                            <a:schemeClr val="tx1"/>
                          </a:solidFill>
                          <a:latin typeface="Archivo Light" pitchFamily="2" charset="0"/>
                        </a:rPr>
                        <a:t>Less than 5%</a:t>
                      </a:r>
                      <a:endParaRPr lang="en-US" sz="1200" b="1" noProof="0" dirty="0">
                        <a:solidFill>
                          <a:schemeClr val="tx1"/>
                        </a:solidFill>
                        <a:latin typeface="Arial" panose="020B0604020202020204" pitchFamily="34" charset="0"/>
                        <a:cs typeface="Arial" panose="020B0604020202020204" pitchFamily="34" charset="0"/>
                      </a:endParaRPr>
                    </a:p>
                  </a:txBody>
                  <a:tcPr marL="0" marR="0" anchor="ctr"/>
                </a:tc>
                <a:tc>
                  <a:txBody>
                    <a:bodyPr/>
                    <a:lstStyle/>
                    <a:p>
                      <a:pPr marL="0" marR="0" lvl="0" indent="360363" algn="l" defTabSz="914400" rtl="0" eaLnBrk="1" fontAlgn="auto" latinLnBrk="0" hangingPunct="1">
                        <a:lnSpc>
                          <a:spcPct val="100000"/>
                        </a:lnSpc>
                        <a:spcBef>
                          <a:spcPts val="0"/>
                        </a:spcBef>
                        <a:spcAft>
                          <a:spcPts val="0"/>
                        </a:spcAft>
                        <a:buClrTx/>
                        <a:buSzTx/>
                        <a:buFontTx/>
                        <a:buNone/>
                        <a:tabLst/>
                        <a:defRPr/>
                      </a:pPr>
                      <a:r>
                        <a:rPr lang="en-US" sz="1200" b="0" noProof="0" dirty="0">
                          <a:solidFill>
                            <a:schemeClr val="tx1"/>
                          </a:solidFill>
                          <a:latin typeface="Arial" panose="020B0604020202020204" pitchFamily="34" charset="0"/>
                          <a:cs typeface="Arial" panose="020B0604020202020204" pitchFamily="34" charset="0"/>
                        </a:rPr>
                        <a:t>unchanged</a:t>
                      </a:r>
                    </a:p>
                  </a:txBody>
                  <a:tcPr marL="0" marR="0" anchor="ctr"/>
                </a:tc>
                <a:extLst>
                  <a:ext uri="{0D108BD9-81ED-4DB2-BD59-A6C34878D82A}">
                    <a16:rowId xmlns:a16="http://schemas.microsoft.com/office/drawing/2014/main" val="3822089434"/>
                  </a:ext>
                </a:extLst>
              </a:tr>
            </a:tbl>
          </a:graphicData>
        </a:graphic>
      </p:graphicFrame>
    </p:spTree>
    <p:extLst>
      <p:ext uri="{BB962C8B-B14F-4D97-AF65-F5344CB8AC3E}">
        <p14:creationId xmlns:p14="http://schemas.microsoft.com/office/powerpoint/2010/main" val="768080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9AA531A1-DA95-9668-F1BE-A95CCA9FABD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92000" cy="6073775"/>
          </a:xfrm>
          <a:prstGeom prst="rect">
            <a:avLst/>
          </a:prstGeom>
          <a:noFill/>
          <a:extLst>
            <a:ext uri="{909E8E84-426E-40DD-AFC4-6F175D3DCCD1}">
              <a14:hiddenFill xmlns:a14="http://schemas.microsoft.com/office/drawing/2010/main">
                <a:solidFill>
                  <a:srgbClr val="FFFFFF"/>
                </a:solidFill>
              </a14:hiddenFill>
            </a:ext>
          </a:extLst>
        </p:spPr>
      </p:pic>
      <p:sp>
        <p:nvSpPr>
          <p:cNvPr id="14" name="Title 2">
            <a:extLst>
              <a:ext uri="{FF2B5EF4-FFF2-40B4-BE49-F238E27FC236}">
                <a16:creationId xmlns:a16="http://schemas.microsoft.com/office/drawing/2014/main" id="{8AA4B33C-FB21-7232-485E-3664018B5938}"/>
              </a:ext>
            </a:extLst>
          </p:cNvPr>
          <p:cNvSpPr>
            <a:spLocks noGrp="1"/>
          </p:cNvSpPr>
          <p:nvPr>
            <p:ph type="ctrTitle"/>
          </p:nvPr>
        </p:nvSpPr>
        <p:spPr/>
        <p:txBody>
          <a:bodyPr/>
          <a:lstStyle/>
          <a:p>
            <a:r>
              <a:rPr lang="en-US" dirty="0"/>
              <a:t>Appendix</a:t>
            </a:r>
          </a:p>
        </p:txBody>
      </p:sp>
      <p:sp>
        <p:nvSpPr>
          <p:cNvPr id="4" name="Date Placeholder 3">
            <a:extLst>
              <a:ext uri="{FF2B5EF4-FFF2-40B4-BE49-F238E27FC236}">
                <a16:creationId xmlns:a16="http://schemas.microsoft.com/office/drawing/2014/main" id="{77B93A03-A3A7-405A-A2E8-9354CE8EDF22}"/>
              </a:ext>
            </a:extLst>
          </p:cNvPr>
          <p:cNvSpPr>
            <a:spLocks noGrp="1"/>
          </p:cNvSpPr>
          <p:nvPr>
            <p:ph type="dt" sz="half" idx="10"/>
          </p:nvPr>
        </p:nvSpPr>
        <p:spPr/>
        <p:txBody>
          <a:bodyPr anchor="b">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800" b="0" i="1" u="none" strike="noStrike" kern="1200" cap="none" spc="0" normalizeH="0" baseline="0" noProof="0">
                <a:ln>
                  <a:noFill/>
                </a:ln>
                <a:solidFill>
                  <a:srgbClr val="FFFFFF">
                    <a:lumMod val="65000"/>
                  </a:srgbClr>
                </a:solidFill>
                <a:effectLst/>
                <a:uLnTx/>
                <a:uFillTx/>
                <a:latin typeface="Archivo"/>
                <a:ea typeface="+mn-ea"/>
                <a:cs typeface="+mn-cs"/>
              </a:rPr>
              <a:t>June, 2026</a:t>
            </a:r>
          </a:p>
        </p:txBody>
      </p:sp>
      <p:sp>
        <p:nvSpPr>
          <p:cNvPr id="5" name="Footer Placeholder 4">
            <a:extLst>
              <a:ext uri="{FF2B5EF4-FFF2-40B4-BE49-F238E27FC236}">
                <a16:creationId xmlns:a16="http://schemas.microsoft.com/office/drawing/2014/main" id="{6FDB5F78-CE25-325B-0175-2C0F306E8E9B}"/>
              </a:ext>
            </a:extLst>
          </p:cNvPr>
          <p:cNvSpPr>
            <a:spLocks noGrp="1"/>
          </p:cNvSpPr>
          <p:nvPr>
            <p:ph type="ftr" sz="quarter" idx="11"/>
          </p:nvPr>
        </p:nvSpPr>
        <p:spPr/>
        <p:txBody>
          <a:bodyPr anchor="b">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800" b="0" i="1" u="none" strike="noStrike" kern="1200" cap="none" spc="0" normalizeH="0" baseline="0" noProof="0">
                <a:ln>
                  <a:noFill/>
                </a:ln>
                <a:solidFill>
                  <a:srgbClr val="FFFFFF">
                    <a:lumMod val="65000"/>
                  </a:srgbClr>
                </a:solidFill>
                <a:effectLst/>
                <a:uLnTx/>
                <a:uFillTx/>
                <a:latin typeface="Archivo"/>
                <a:ea typeface="+mn-ea"/>
                <a:cs typeface="+mn-cs"/>
              </a:rPr>
              <a:t>ALV – June Roadshow 2026</a:t>
            </a:r>
          </a:p>
        </p:txBody>
      </p:sp>
      <p:sp>
        <p:nvSpPr>
          <p:cNvPr id="16" name="Text Placeholder 5">
            <a:extLst>
              <a:ext uri="{FF2B5EF4-FFF2-40B4-BE49-F238E27FC236}">
                <a16:creationId xmlns:a16="http://schemas.microsoft.com/office/drawing/2014/main" id="{25F33308-F889-AA43-114B-F99D92101A5A}"/>
              </a:ext>
            </a:extLst>
          </p:cNvPr>
          <p:cNvSpPr>
            <a:spLocks noGrp="1"/>
          </p:cNvSpPr>
          <p:nvPr>
            <p:ph type="body" sz="quarter" idx="16"/>
          </p:nvPr>
        </p:nvSpPr>
        <p:spPr>
          <a:solidFill>
            <a:schemeClr val="bg1"/>
          </a:solidFill>
        </p:spPr>
        <p:txBody>
          <a:bodyPr/>
          <a:lstStyle/>
          <a:p>
            <a:endParaRPr lang="en-US" dirty="0"/>
          </a:p>
        </p:txBody>
      </p:sp>
    </p:spTree>
    <p:extLst>
      <p:ext uri="{BB962C8B-B14F-4D97-AF65-F5344CB8AC3E}">
        <p14:creationId xmlns:p14="http://schemas.microsoft.com/office/powerpoint/2010/main" val="3681584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68DEC35-AE31-5EB4-49EC-707BAAC53DBD}"/>
              </a:ext>
            </a:extLst>
          </p:cNvPr>
          <p:cNvSpPr>
            <a:spLocks noGrp="1"/>
          </p:cNvSpPr>
          <p:nvPr>
            <p:ph type="dt" sz="half" idx="10"/>
          </p:nvPr>
        </p:nvSpPr>
        <p:spPr/>
        <p:txBody>
          <a:bodyPr/>
          <a:lstStyle/>
          <a:p>
            <a:r>
              <a:rPr lang="en-US" noProof="0"/>
              <a:t>June, 2026</a:t>
            </a:r>
            <a:endParaRPr lang="en-US" noProof="0" dirty="0"/>
          </a:p>
        </p:txBody>
      </p:sp>
      <p:sp>
        <p:nvSpPr>
          <p:cNvPr id="5" name="Footer Placeholder 4">
            <a:extLst>
              <a:ext uri="{FF2B5EF4-FFF2-40B4-BE49-F238E27FC236}">
                <a16:creationId xmlns:a16="http://schemas.microsoft.com/office/drawing/2014/main" id="{F44D6070-CF44-E477-4E96-B3344B44A468}"/>
              </a:ext>
            </a:extLst>
          </p:cNvPr>
          <p:cNvSpPr>
            <a:spLocks noGrp="1"/>
          </p:cNvSpPr>
          <p:nvPr>
            <p:ph type="ftr" sz="quarter" idx="11"/>
          </p:nvPr>
        </p:nvSpPr>
        <p:spPr/>
        <p:txBody>
          <a:bodyPr/>
          <a:lstStyle/>
          <a:p>
            <a:r>
              <a:rPr lang="en-US" noProof="0"/>
              <a:t>ALV – June Roadshow 2026</a:t>
            </a:r>
            <a:endParaRPr lang="en-US" noProof="0" dirty="0"/>
          </a:p>
        </p:txBody>
      </p:sp>
      <p:sp>
        <p:nvSpPr>
          <p:cNvPr id="6" name="Title 5">
            <a:extLst>
              <a:ext uri="{FF2B5EF4-FFF2-40B4-BE49-F238E27FC236}">
                <a16:creationId xmlns:a16="http://schemas.microsoft.com/office/drawing/2014/main" id="{9E261428-F7CA-2EB7-BE83-D5086B6C1C30}"/>
              </a:ext>
            </a:extLst>
          </p:cNvPr>
          <p:cNvSpPr>
            <a:spLocks noGrp="1"/>
          </p:cNvSpPr>
          <p:nvPr>
            <p:ph type="title"/>
          </p:nvPr>
        </p:nvSpPr>
        <p:spPr>
          <a:xfrm>
            <a:off x="507000" y="526393"/>
            <a:ext cx="11178000" cy="813851"/>
          </a:xfrm>
        </p:spPr>
        <p:txBody>
          <a:bodyPr/>
          <a:lstStyle/>
          <a:p>
            <a:r>
              <a:rPr lang="en-US" dirty="0"/>
              <a:t>Reconciliation of GAAP measure "Operating margin" to Non-GAAP measure "Adjusted Operating margin"</a:t>
            </a:r>
            <a:endParaRPr lang="sv-SE" dirty="0"/>
          </a:p>
        </p:txBody>
      </p:sp>
      <p:graphicFrame>
        <p:nvGraphicFramePr>
          <p:cNvPr id="8" name="Tabell 5">
            <a:extLst>
              <a:ext uri="{FF2B5EF4-FFF2-40B4-BE49-F238E27FC236}">
                <a16:creationId xmlns:a16="http://schemas.microsoft.com/office/drawing/2014/main" id="{E4622B57-707C-1634-E068-65EB8F64C169}"/>
              </a:ext>
            </a:extLst>
          </p:cNvPr>
          <p:cNvGraphicFramePr>
            <a:graphicFrameLocks noGrp="1"/>
          </p:cNvGraphicFramePr>
          <p:nvPr>
            <p:extLst>
              <p:ext uri="{D42A27DB-BD31-4B8C-83A1-F6EECF244321}">
                <p14:modId xmlns:p14="http://schemas.microsoft.com/office/powerpoint/2010/main" val="876953986"/>
              </p:ext>
            </p:extLst>
          </p:nvPr>
        </p:nvGraphicFramePr>
        <p:xfrm>
          <a:off x="591792" y="3087814"/>
          <a:ext cx="10302130" cy="2537144"/>
        </p:xfrm>
        <a:graphic>
          <a:graphicData uri="http://schemas.openxmlformats.org/drawingml/2006/table">
            <a:tbl>
              <a:tblPr firstRow="1" bandRow="1">
                <a:tableStyleId>{21E4AEA4-8DFA-4A89-87EB-49C32662AFE0}</a:tableStyleId>
              </a:tblPr>
              <a:tblGrid>
                <a:gridCol w="2090004">
                  <a:extLst>
                    <a:ext uri="{9D8B030D-6E8A-4147-A177-3AD203B41FA5}">
                      <a16:colId xmlns:a16="http://schemas.microsoft.com/office/drawing/2014/main" val="20000"/>
                    </a:ext>
                  </a:extLst>
                </a:gridCol>
                <a:gridCol w="631702">
                  <a:extLst>
                    <a:ext uri="{9D8B030D-6E8A-4147-A177-3AD203B41FA5}">
                      <a16:colId xmlns:a16="http://schemas.microsoft.com/office/drawing/2014/main" val="1544445922"/>
                    </a:ext>
                  </a:extLst>
                </a:gridCol>
                <a:gridCol w="631702">
                  <a:extLst>
                    <a:ext uri="{9D8B030D-6E8A-4147-A177-3AD203B41FA5}">
                      <a16:colId xmlns:a16="http://schemas.microsoft.com/office/drawing/2014/main" val="1465599690"/>
                    </a:ext>
                  </a:extLst>
                </a:gridCol>
                <a:gridCol w="631702">
                  <a:extLst>
                    <a:ext uri="{9D8B030D-6E8A-4147-A177-3AD203B41FA5}">
                      <a16:colId xmlns:a16="http://schemas.microsoft.com/office/drawing/2014/main" val="20001"/>
                    </a:ext>
                  </a:extLst>
                </a:gridCol>
                <a:gridCol w="631702">
                  <a:extLst>
                    <a:ext uri="{9D8B030D-6E8A-4147-A177-3AD203B41FA5}">
                      <a16:colId xmlns:a16="http://schemas.microsoft.com/office/drawing/2014/main" val="1613051"/>
                    </a:ext>
                  </a:extLst>
                </a:gridCol>
                <a:gridCol w="631702">
                  <a:extLst>
                    <a:ext uri="{9D8B030D-6E8A-4147-A177-3AD203B41FA5}">
                      <a16:colId xmlns:a16="http://schemas.microsoft.com/office/drawing/2014/main" val="1966368097"/>
                    </a:ext>
                  </a:extLst>
                </a:gridCol>
                <a:gridCol w="631702">
                  <a:extLst>
                    <a:ext uri="{9D8B030D-6E8A-4147-A177-3AD203B41FA5}">
                      <a16:colId xmlns:a16="http://schemas.microsoft.com/office/drawing/2014/main" val="2538791950"/>
                    </a:ext>
                  </a:extLst>
                </a:gridCol>
                <a:gridCol w="631702">
                  <a:extLst>
                    <a:ext uri="{9D8B030D-6E8A-4147-A177-3AD203B41FA5}">
                      <a16:colId xmlns:a16="http://schemas.microsoft.com/office/drawing/2014/main" val="3971928859"/>
                    </a:ext>
                  </a:extLst>
                </a:gridCol>
                <a:gridCol w="631702">
                  <a:extLst>
                    <a:ext uri="{9D8B030D-6E8A-4147-A177-3AD203B41FA5}">
                      <a16:colId xmlns:a16="http://schemas.microsoft.com/office/drawing/2014/main" val="15195034"/>
                    </a:ext>
                  </a:extLst>
                </a:gridCol>
                <a:gridCol w="631702">
                  <a:extLst>
                    <a:ext uri="{9D8B030D-6E8A-4147-A177-3AD203B41FA5}">
                      <a16:colId xmlns:a16="http://schemas.microsoft.com/office/drawing/2014/main" val="265901798"/>
                    </a:ext>
                  </a:extLst>
                </a:gridCol>
                <a:gridCol w="631702">
                  <a:extLst>
                    <a:ext uri="{9D8B030D-6E8A-4147-A177-3AD203B41FA5}">
                      <a16:colId xmlns:a16="http://schemas.microsoft.com/office/drawing/2014/main" val="4016346827"/>
                    </a:ext>
                  </a:extLst>
                </a:gridCol>
                <a:gridCol w="631702">
                  <a:extLst>
                    <a:ext uri="{9D8B030D-6E8A-4147-A177-3AD203B41FA5}">
                      <a16:colId xmlns:a16="http://schemas.microsoft.com/office/drawing/2014/main" val="1151104292"/>
                    </a:ext>
                  </a:extLst>
                </a:gridCol>
                <a:gridCol w="631702">
                  <a:extLst>
                    <a:ext uri="{9D8B030D-6E8A-4147-A177-3AD203B41FA5}">
                      <a16:colId xmlns:a16="http://schemas.microsoft.com/office/drawing/2014/main" val="730067835"/>
                    </a:ext>
                  </a:extLst>
                </a:gridCol>
                <a:gridCol w="631702">
                  <a:extLst>
                    <a:ext uri="{9D8B030D-6E8A-4147-A177-3AD203B41FA5}">
                      <a16:colId xmlns:a16="http://schemas.microsoft.com/office/drawing/2014/main" val="20004"/>
                    </a:ext>
                  </a:extLst>
                </a:gridCol>
              </a:tblGrid>
              <a:tr h="379171">
                <a:tc>
                  <a:txBody>
                    <a:bodyPr/>
                    <a:lstStyle/>
                    <a:p>
                      <a:endParaRPr lang="en-US" sz="900" b="0" dirty="0"/>
                    </a:p>
                  </a:txBody>
                  <a:tcPr marT="18288" marB="18288" anchor="ctr"/>
                </a:tc>
                <a:tc>
                  <a:txBody>
                    <a:bodyPr/>
                    <a:lstStyle/>
                    <a:p>
                      <a:pPr algn="ctr"/>
                      <a:r>
                        <a:rPr lang="en-US" sz="1200" b="0" i="0" dirty="0">
                          <a:solidFill>
                            <a:schemeClr val="bg1"/>
                          </a:solidFill>
                          <a:latin typeface="Arial" panose="020B0604020202020204" pitchFamily="34" charset="0"/>
                          <a:cs typeface="Arial" panose="020B0604020202020204" pitchFamily="34" charset="0"/>
                        </a:rPr>
                        <a:t>2026</a:t>
                      </a:r>
                    </a:p>
                  </a:txBody>
                  <a:tcPr marT="18288" marB="18288" anchor="ctr"/>
                </a:tc>
                <a:tc gridSpan="4">
                  <a:txBody>
                    <a:bodyPr/>
                    <a:lstStyle/>
                    <a:p>
                      <a:pPr algn="ctr"/>
                      <a:r>
                        <a:rPr lang="en-US" sz="1200" b="1" i="0" dirty="0">
                          <a:solidFill>
                            <a:schemeClr val="bg1"/>
                          </a:solidFill>
                          <a:latin typeface="+mn-lt"/>
                          <a:cs typeface="+mn-cs"/>
                        </a:rPr>
                        <a:t>2025</a:t>
                      </a:r>
                      <a:endParaRPr lang="en-US" sz="1200" b="0" i="0" dirty="0">
                        <a:solidFill>
                          <a:schemeClr val="bg1"/>
                        </a:solidFill>
                        <a:latin typeface="Arial" panose="020B0604020202020204" pitchFamily="34" charset="0"/>
                        <a:cs typeface="Arial" panose="020B0604020202020204" pitchFamily="34" charset="0"/>
                      </a:endParaRPr>
                    </a:p>
                  </a:txBody>
                  <a:tcPr marT="18288" marB="18288" anchor="ctr"/>
                </a:tc>
                <a:tc hMerge="1">
                  <a:txBody>
                    <a:bodyPr/>
                    <a:lstStyle/>
                    <a:p>
                      <a:endParaRPr dirty="0"/>
                    </a:p>
                  </a:txBody>
                  <a:tcPr marT="18288" marB="18288" anchor="ctr"/>
                </a:tc>
                <a:tc hMerge="1">
                  <a:txBody>
                    <a:bodyPr/>
                    <a:lstStyle/>
                    <a:p>
                      <a:pPr algn="ctr"/>
                      <a:endParaRPr lang="en-US" sz="1200" b="0" i="0" dirty="0">
                        <a:solidFill>
                          <a:schemeClr val="bg1"/>
                        </a:solidFill>
                        <a:latin typeface="Arial" panose="020B0604020202020204" pitchFamily="34" charset="0"/>
                        <a:cs typeface="Arial" panose="020B0604020202020204" pitchFamily="34" charset="0"/>
                      </a:endParaRPr>
                    </a:p>
                  </a:txBody>
                  <a:tcPr marT="18288" marB="18288" anchor="ctr"/>
                </a:tc>
                <a:tc hMerge="1">
                  <a:txBody>
                    <a:bodyPr/>
                    <a:lstStyle/>
                    <a:p>
                      <a:pPr algn="ctr"/>
                      <a:endParaRPr lang="en-US" sz="1200" b="0" i="0" dirty="0">
                        <a:solidFill>
                          <a:schemeClr val="bg1"/>
                        </a:solidFill>
                        <a:latin typeface="Arial" panose="020B0604020202020204" pitchFamily="34" charset="0"/>
                        <a:cs typeface="Arial" panose="020B0604020202020204" pitchFamily="34" charset="0"/>
                      </a:endParaRPr>
                    </a:p>
                  </a:txBody>
                  <a:tcPr marT="18288" marB="18288" anchor="ctr"/>
                </a:tc>
                <a:tc gridSpan="4">
                  <a:txBody>
                    <a:bodyPr/>
                    <a:lstStyle/>
                    <a:p>
                      <a:pPr algn="ctr"/>
                      <a:r>
                        <a:rPr lang="en-US" sz="1200" b="1" i="0" dirty="0">
                          <a:solidFill>
                            <a:schemeClr val="bg1"/>
                          </a:solidFill>
                          <a:latin typeface="Arial" panose="020B0604020202020204" pitchFamily="34" charset="0"/>
                          <a:cs typeface="Arial" panose="020B0604020202020204" pitchFamily="34" charset="0"/>
                        </a:rPr>
                        <a:t>2024</a:t>
                      </a:r>
                    </a:p>
                  </a:txBody>
                  <a:tcPr marT="18288" marB="18288" anchor="ctr"/>
                </a:tc>
                <a:tc hMerge="1">
                  <a:txBody>
                    <a:bodyPr/>
                    <a:lstStyle/>
                    <a:p>
                      <a:pPr algn="ctr"/>
                      <a:endParaRPr lang="en-US" sz="1200" b="0" i="0" dirty="0">
                        <a:solidFill>
                          <a:schemeClr val="bg1"/>
                        </a:solidFill>
                        <a:latin typeface="Arial" panose="020B0604020202020204" pitchFamily="34" charset="0"/>
                        <a:cs typeface="Arial" panose="020B0604020202020204" pitchFamily="34" charset="0"/>
                      </a:endParaRPr>
                    </a:p>
                  </a:txBody>
                  <a:tcPr marT="18288" marB="18288" anchor="ctr"/>
                </a:tc>
                <a:tc hMerge="1">
                  <a:txBody>
                    <a:bodyPr/>
                    <a:lstStyle/>
                    <a:p>
                      <a:pPr algn="ctr"/>
                      <a:endParaRPr lang="en-US" sz="1200" b="0" i="0" dirty="0">
                        <a:solidFill>
                          <a:schemeClr val="bg1"/>
                        </a:solidFill>
                        <a:latin typeface="Arial" panose="020B0604020202020204" pitchFamily="34" charset="0"/>
                        <a:cs typeface="Arial" panose="020B0604020202020204" pitchFamily="34" charset="0"/>
                      </a:endParaRPr>
                    </a:p>
                  </a:txBody>
                  <a:tcPr marT="18288" marB="18288" anchor="ctr"/>
                </a:tc>
                <a:tc hMerge="1">
                  <a:txBody>
                    <a:bodyPr/>
                    <a:lstStyle/>
                    <a:p>
                      <a:pPr algn="ctr"/>
                      <a:endParaRPr lang="en-US" sz="1200" b="0" i="0" dirty="0">
                        <a:solidFill>
                          <a:schemeClr val="bg1"/>
                        </a:solidFill>
                        <a:latin typeface="Arial" panose="020B0604020202020204" pitchFamily="34" charset="0"/>
                        <a:cs typeface="Arial" panose="020B0604020202020204" pitchFamily="34" charset="0"/>
                      </a:endParaRPr>
                    </a:p>
                  </a:txBody>
                  <a:tcPr marT="18288" marB="18288" anchor="ctr"/>
                </a:tc>
                <a:tc gridSpan="4">
                  <a:txBody>
                    <a:bodyPr/>
                    <a:lstStyle/>
                    <a:p>
                      <a:pPr algn="ctr"/>
                      <a:r>
                        <a:rPr lang="en-US" sz="1200" dirty="0">
                          <a:solidFill>
                            <a:schemeClr val="bg1"/>
                          </a:solidFill>
                        </a:rPr>
                        <a:t>2023</a:t>
                      </a:r>
                      <a:endParaRPr lang="en-US" sz="1200" b="0" i="0" dirty="0">
                        <a:solidFill>
                          <a:schemeClr val="bg1"/>
                        </a:solidFill>
                        <a:latin typeface="Arial" panose="020B0604020202020204" pitchFamily="34" charset="0"/>
                        <a:cs typeface="Arial" panose="020B0604020202020204" pitchFamily="34" charset="0"/>
                      </a:endParaRPr>
                    </a:p>
                  </a:txBody>
                  <a:tcPr marT="18288" marB="18288" anchor="ctr"/>
                </a:tc>
                <a:tc hMerge="1">
                  <a:txBody>
                    <a:bodyPr/>
                    <a:lstStyle/>
                    <a:p>
                      <a:pPr algn="ctr"/>
                      <a:endParaRPr lang="en-US" sz="1200" b="0" i="0" dirty="0">
                        <a:solidFill>
                          <a:schemeClr val="bg1"/>
                        </a:solidFill>
                        <a:latin typeface="Arial" panose="020B0604020202020204" pitchFamily="34" charset="0"/>
                        <a:cs typeface="Arial" panose="020B0604020202020204" pitchFamily="34" charset="0"/>
                      </a:endParaRPr>
                    </a:p>
                  </a:txBody>
                  <a:tcPr marT="18288" marB="18288" anchor="ctr"/>
                </a:tc>
                <a:tc hMerge="1">
                  <a:txBody>
                    <a:bodyPr/>
                    <a:lstStyle/>
                    <a:p>
                      <a:pPr algn="ctr"/>
                      <a:endParaRPr lang="en-US" sz="1200" b="0" i="0" dirty="0">
                        <a:solidFill>
                          <a:schemeClr val="bg1"/>
                        </a:solidFill>
                        <a:latin typeface="Arial" panose="020B0604020202020204" pitchFamily="34" charset="0"/>
                        <a:cs typeface="Arial" panose="020B0604020202020204" pitchFamily="34" charset="0"/>
                      </a:endParaRPr>
                    </a:p>
                  </a:txBody>
                  <a:tcPr marT="18288" marB="18288" anchor="ctr"/>
                </a:tc>
                <a:tc hMerge="1">
                  <a:txBody>
                    <a:bodyPr/>
                    <a:lstStyle/>
                    <a:p>
                      <a:endParaRPr dirty="0"/>
                    </a:p>
                  </a:txBody>
                  <a:tcPr marT="18288" marB="18288" anchor="ctr"/>
                </a:tc>
                <a:extLst>
                  <a:ext uri="{0D108BD9-81ED-4DB2-BD59-A6C34878D82A}">
                    <a16:rowId xmlns:a16="http://schemas.microsoft.com/office/drawing/2014/main" val="10000"/>
                  </a:ext>
                </a:extLst>
              </a:tr>
              <a:tr h="233336">
                <a:tc>
                  <a:txBody>
                    <a:bodyPr/>
                    <a:lstStyle/>
                    <a:p>
                      <a:endParaRPr lang="en-US" sz="1200" b="1" dirty="0">
                        <a:solidFill>
                          <a:schemeClr val="accent1"/>
                        </a:solidFill>
                        <a:latin typeface="Archivo Light" pitchFamily="2" charset="0"/>
                        <a:cs typeface="Arial" panose="020B0604020202020204" pitchFamily="34" charset="0"/>
                      </a:endParaRPr>
                    </a:p>
                  </a:txBody>
                  <a:tcPr marT="18288" marB="18288" anchor="ctr"/>
                </a:tc>
                <a:tc>
                  <a:txBody>
                    <a:bodyPr/>
                    <a:lstStyle/>
                    <a:p>
                      <a:pPr algn="ctr" fontAlgn="b"/>
                      <a:r>
                        <a:rPr lang="sv-SE" sz="1100" b="1" i="0" u="none" strike="noStrike" dirty="0">
                          <a:solidFill>
                            <a:schemeClr val="bg1"/>
                          </a:solidFill>
                          <a:effectLst/>
                          <a:latin typeface="Archivo" pitchFamily="2" charset="0"/>
                        </a:rPr>
                        <a:t>Q1</a:t>
                      </a:r>
                    </a:p>
                  </a:txBody>
                  <a:tcPr marL="9525" marR="9525" marT="9525" marB="0" anchor="b">
                    <a:solidFill>
                      <a:schemeClr val="accent2"/>
                    </a:solidFill>
                  </a:tcPr>
                </a:tc>
                <a:tc>
                  <a:txBody>
                    <a:bodyPr/>
                    <a:lstStyle/>
                    <a:p>
                      <a:pPr algn="ctr" fontAlgn="b"/>
                      <a:r>
                        <a:rPr lang="sv-SE" sz="1100" b="1" i="0" u="none" strike="noStrike" dirty="0">
                          <a:solidFill>
                            <a:schemeClr val="bg1"/>
                          </a:solidFill>
                          <a:effectLst/>
                          <a:latin typeface="Archivo" pitchFamily="2" charset="0"/>
                        </a:rPr>
                        <a:t>Q4</a:t>
                      </a:r>
                    </a:p>
                  </a:txBody>
                  <a:tcPr marL="9525" marR="9525" marT="9525" marB="0" anchor="b">
                    <a:solidFill>
                      <a:schemeClr val="accent2"/>
                    </a:solidFill>
                  </a:tcPr>
                </a:tc>
                <a:tc>
                  <a:txBody>
                    <a:bodyPr/>
                    <a:lstStyle/>
                    <a:p>
                      <a:pPr algn="ctr" fontAlgn="b"/>
                      <a:r>
                        <a:rPr lang="sv-SE" sz="1100" b="1" u="none" strike="noStrike" dirty="0">
                          <a:solidFill>
                            <a:schemeClr val="bg1"/>
                          </a:solidFill>
                          <a:effectLst/>
                        </a:rPr>
                        <a:t>Q3</a:t>
                      </a:r>
                      <a:endParaRPr lang="sv-SE" sz="1100" b="1" i="0" u="none" strike="noStrike" dirty="0">
                        <a:solidFill>
                          <a:schemeClr val="bg1"/>
                        </a:solidFill>
                        <a:effectLst/>
                        <a:latin typeface="Archivo" pitchFamily="2" charset="0"/>
                      </a:endParaRPr>
                    </a:p>
                  </a:txBody>
                  <a:tcPr marL="9525" marR="9525" marT="9525" marB="0" anchor="b">
                    <a:solidFill>
                      <a:schemeClr val="accent2"/>
                    </a:solidFill>
                  </a:tcPr>
                </a:tc>
                <a:tc>
                  <a:txBody>
                    <a:bodyPr/>
                    <a:lstStyle/>
                    <a:p>
                      <a:pPr algn="ctr" fontAlgn="b"/>
                      <a:r>
                        <a:rPr lang="sv-SE" sz="1100" b="1" u="none" strike="noStrike" dirty="0">
                          <a:solidFill>
                            <a:schemeClr val="bg1"/>
                          </a:solidFill>
                          <a:effectLst/>
                        </a:rPr>
                        <a:t>Q2</a:t>
                      </a:r>
                      <a:endParaRPr lang="sv-SE" sz="1100" b="1" i="0" u="none" strike="noStrike" dirty="0">
                        <a:solidFill>
                          <a:schemeClr val="bg1"/>
                        </a:solidFill>
                        <a:effectLst/>
                        <a:latin typeface="Archivo" pitchFamily="2" charset="0"/>
                      </a:endParaRPr>
                    </a:p>
                  </a:txBody>
                  <a:tcPr marL="9525" marR="9525" marT="9525" marB="0" anchor="b">
                    <a:solidFill>
                      <a:schemeClr val="accent2"/>
                    </a:solidFill>
                  </a:tcPr>
                </a:tc>
                <a:tc>
                  <a:txBody>
                    <a:bodyPr/>
                    <a:lstStyle/>
                    <a:p>
                      <a:pPr algn="ctr" fontAlgn="b"/>
                      <a:r>
                        <a:rPr lang="sv-SE" sz="1100" b="1" u="none" strike="noStrike" dirty="0">
                          <a:solidFill>
                            <a:schemeClr val="bg1"/>
                          </a:solidFill>
                          <a:effectLst/>
                        </a:rPr>
                        <a:t>Q1</a:t>
                      </a:r>
                      <a:endParaRPr lang="sv-SE" sz="1100" b="1" i="0" u="none" strike="noStrike" dirty="0">
                        <a:solidFill>
                          <a:schemeClr val="bg1"/>
                        </a:solidFill>
                        <a:effectLst/>
                        <a:latin typeface="Archivo" pitchFamily="2" charset="0"/>
                      </a:endParaRPr>
                    </a:p>
                  </a:txBody>
                  <a:tcPr marL="9525" marR="9525" marT="9525" marB="0" anchor="b">
                    <a:solidFill>
                      <a:schemeClr val="accent2"/>
                    </a:solidFill>
                  </a:tcPr>
                </a:tc>
                <a:tc>
                  <a:txBody>
                    <a:bodyPr/>
                    <a:lstStyle/>
                    <a:p>
                      <a:pPr algn="ctr" fontAlgn="b"/>
                      <a:r>
                        <a:rPr lang="sv-SE" sz="1100" b="1" u="none" strike="noStrike" dirty="0">
                          <a:solidFill>
                            <a:schemeClr val="bg1"/>
                          </a:solidFill>
                          <a:effectLst/>
                        </a:rPr>
                        <a:t>Q4</a:t>
                      </a:r>
                      <a:endParaRPr lang="sv-SE" sz="1100" b="1" i="0" u="none" strike="noStrike" dirty="0">
                        <a:solidFill>
                          <a:schemeClr val="bg1"/>
                        </a:solidFill>
                        <a:effectLst/>
                        <a:latin typeface="Archivo" pitchFamily="2" charset="0"/>
                      </a:endParaRPr>
                    </a:p>
                  </a:txBody>
                  <a:tcPr marL="9525" marR="9525" marT="9525" marB="0" anchor="b">
                    <a:solidFill>
                      <a:schemeClr val="accent2"/>
                    </a:solidFill>
                  </a:tcPr>
                </a:tc>
                <a:tc>
                  <a:txBody>
                    <a:bodyPr/>
                    <a:lstStyle/>
                    <a:p>
                      <a:pPr algn="ctr" fontAlgn="b"/>
                      <a:r>
                        <a:rPr lang="sv-SE" sz="1100" b="1" u="none" strike="noStrike" dirty="0">
                          <a:solidFill>
                            <a:schemeClr val="bg1"/>
                          </a:solidFill>
                          <a:effectLst/>
                        </a:rPr>
                        <a:t>Q3</a:t>
                      </a:r>
                      <a:endParaRPr lang="sv-SE" sz="1100" b="1" i="0" u="none" strike="noStrike" dirty="0">
                        <a:solidFill>
                          <a:schemeClr val="bg1"/>
                        </a:solidFill>
                        <a:effectLst/>
                        <a:latin typeface="Archivo" pitchFamily="2" charset="0"/>
                      </a:endParaRPr>
                    </a:p>
                  </a:txBody>
                  <a:tcPr marL="9525" marR="9525" marT="9525" marB="0" anchor="b">
                    <a:solidFill>
                      <a:schemeClr val="accent2"/>
                    </a:solidFill>
                  </a:tcPr>
                </a:tc>
                <a:tc>
                  <a:txBody>
                    <a:bodyPr/>
                    <a:lstStyle/>
                    <a:p>
                      <a:pPr algn="ctr" fontAlgn="b"/>
                      <a:r>
                        <a:rPr lang="sv-SE" sz="1100" b="1" u="none" strike="noStrike" dirty="0">
                          <a:solidFill>
                            <a:schemeClr val="bg1"/>
                          </a:solidFill>
                          <a:effectLst/>
                        </a:rPr>
                        <a:t>Q2</a:t>
                      </a:r>
                      <a:endParaRPr lang="sv-SE" sz="1100" b="1" i="0" u="none" strike="noStrike" dirty="0">
                        <a:solidFill>
                          <a:schemeClr val="bg1"/>
                        </a:solidFill>
                        <a:effectLst/>
                        <a:latin typeface="Archivo" pitchFamily="2" charset="0"/>
                      </a:endParaRPr>
                    </a:p>
                  </a:txBody>
                  <a:tcPr marL="9525" marR="9525" marT="9525" marB="0" anchor="b">
                    <a:solidFill>
                      <a:schemeClr val="accent2"/>
                    </a:solidFill>
                  </a:tcPr>
                </a:tc>
                <a:tc>
                  <a:txBody>
                    <a:bodyPr/>
                    <a:lstStyle/>
                    <a:p>
                      <a:pPr algn="ctr" fontAlgn="b"/>
                      <a:r>
                        <a:rPr lang="sv-SE" sz="1100" b="1" u="none" strike="noStrike" dirty="0">
                          <a:solidFill>
                            <a:schemeClr val="bg1"/>
                          </a:solidFill>
                          <a:effectLst/>
                        </a:rPr>
                        <a:t>Q1</a:t>
                      </a:r>
                      <a:endParaRPr lang="sv-SE" sz="1100" b="1" i="0" u="none" strike="noStrike" dirty="0">
                        <a:solidFill>
                          <a:schemeClr val="bg1"/>
                        </a:solidFill>
                        <a:effectLst/>
                        <a:latin typeface="Archivo" pitchFamily="2" charset="0"/>
                      </a:endParaRPr>
                    </a:p>
                  </a:txBody>
                  <a:tcPr marL="9525" marR="9525" marT="9525" marB="0" anchor="b">
                    <a:solidFill>
                      <a:schemeClr val="accent2"/>
                    </a:solidFill>
                  </a:tcPr>
                </a:tc>
                <a:tc>
                  <a:txBody>
                    <a:bodyPr/>
                    <a:lstStyle/>
                    <a:p>
                      <a:pPr algn="ctr" fontAlgn="b"/>
                      <a:r>
                        <a:rPr lang="sv-SE" sz="1100" b="1" u="none" strike="noStrike" dirty="0">
                          <a:solidFill>
                            <a:schemeClr val="bg1"/>
                          </a:solidFill>
                          <a:effectLst/>
                        </a:rPr>
                        <a:t>Q4</a:t>
                      </a:r>
                      <a:endParaRPr lang="sv-SE" sz="1100" b="1" i="0" u="none" strike="noStrike" dirty="0">
                        <a:solidFill>
                          <a:schemeClr val="bg1"/>
                        </a:solidFill>
                        <a:effectLst/>
                        <a:latin typeface="Archivo" pitchFamily="2" charset="0"/>
                      </a:endParaRPr>
                    </a:p>
                  </a:txBody>
                  <a:tcPr marL="9525" marR="9525" marT="9525" marB="0" anchor="b">
                    <a:solidFill>
                      <a:schemeClr val="accent2"/>
                    </a:solidFill>
                  </a:tcPr>
                </a:tc>
                <a:tc>
                  <a:txBody>
                    <a:bodyPr/>
                    <a:lstStyle/>
                    <a:p>
                      <a:pPr algn="ctr" fontAlgn="b"/>
                      <a:r>
                        <a:rPr lang="sv-SE" sz="1100" b="1" u="none" strike="noStrike" dirty="0">
                          <a:solidFill>
                            <a:schemeClr val="bg1"/>
                          </a:solidFill>
                          <a:effectLst/>
                        </a:rPr>
                        <a:t>Q3</a:t>
                      </a:r>
                      <a:endParaRPr lang="sv-SE" sz="1100" b="1" i="0" u="none" strike="noStrike" dirty="0">
                        <a:solidFill>
                          <a:schemeClr val="bg1"/>
                        </a:solidFill>
                        <a:effectLst/>
                        <a:latin typeface="Archivo" pitchFamily="2" charset="0"/>
                      </a:endParaRPr>
                    </a:p>
                  </a:txBody>
                  <a:tcPr marL="9525" marR="9525" marT="9525" marB="0" anchor="b">
                    <a:solidFill>
                      <a:schemeClr val="accent2"/>
                    </a:solidFill>
                  </a:tcPr>
                </a:tc>
                <a:tc>
                  <a:txBody>
                    <a:bodyPr/>
                    <a:lstStyle/>
                    <a:p>
                      <a:pPr algn="ctr" fontAlgn="b"/>
                      <a:r>
                        <a:rPr lang="sv-SE" sz="1100" b="1" u="none" strike="noStrike" dirty="0">
                          <a:solidFill>
                            <a:schemeClr val="bg1"/>
                          </a:solidFill>
                          <a:effectLst/>
                        </a:rPr>
                        <a:t>Q2</a:t>
                      </a:r>
                      <a:endParaRPr lang="sv-SE" sz="1100" b="1" i="0" u="none" strike="noStrike" dirty="0">
                        <a:solidFill>
                          <a:schemeClr val="bg1"/>
                        </a:solidFill>
                        <a:effectLst/>
                        <a:latin typeface="Archivo" pitchFamily="2" charset="0"/>
                      </a:endParaRPr>
                    </a:p>
                  </a:txBody>
                  <a:tcPr marL="9525" marR="9525" marT="9525" marB="0" anchor="b">
                    <a:solidFill>
                      <a:schemeClr val="accent2"/>
                    </a:solidFill>
                  </a:tcPr>
                </a:tc>
                <a:tc>
                  <a:txBody>
                    <a:bodyPr/>
                    <a:lstStyle/>
                    <a:p>
                      <a:pPr algn="ctr" fontAlgn="b"/>
                      <a:r>
                        <a:rPr lang="sv-SE" sz="1100" b="1" u="none" strike="noStrike" dirty="0">
                          <a:solidFill>
                            <a:schemeClr val="bg1"/>
                          </a:solidFill>
                          <a:effectLst/>
                        </a:rPr>
                        <a:t>Q1</a:t>
                      </a:r>
                      <a:endParaRPr lang="sv-SE" sz="1100" b="1" i="0" u="none" strike="noStrike" dirty="0">
                        <a:solidFill>
                          <a:schemeClr val="bg1"/>
                        </a:solidFill>
                        <a:effectLst/>
                        <a:latin typeface="Archivo" pitchFamily="2" charset="0"/>
                      </a:endParaRPr>
                    </a:p>
                  </a:txBody>
                  <a:tcPr marL="9525" marR="9525" marT="9525" marB="0" anchor="b">
                    <a:solidFill>
                      <a:schemeClr val="accent2"/>
                    </a:solidFill>
                  </a:tcPr>
                </a:tc>
                <a:extLst>
                  <a:ext uri="{0D108BD9-81ED-4DB2-BD59-A6C34878D82A}">
                    <a16:rowId xmlns:a16="http://schemas.microsoft.com/office/drawing/2014/main" val="465695238"/>
                  </a:ext>
                </a:extLst>
              </a:tr>
              <a:tr h="233336">
                <a:tc>
                  <a:txBody>
                    <a:bodyPr/>
                    <a:lstStyle/>
                    <a:p>
                      <a:r>
                        <a:rPr lang="en-US" sz="1200" b="1" dirty="0">
                          <a:solidFill>
                            <a:schemeClr val="tx1">
                              <a:lumMod val="50000"/>
                            </a:schemeClr>
                          </a:solidFill>
                          <a:latin typeface="Archivo Light" pitchFamily="2" charset="0"/>
                        </a:rPr>
                        <a:t>Operating margin (GAAP)</a:t>
                      </a:r>
                    </a:p>
                  </a:txBody>
                  <a:tcPr marT="18288" marB="18288" anchor="ctr"/>
                </a:tc>
                <a:tc>
                  <a:txBody>
                    <a:bodyPr/>
                    <a:lstStyle/>
                    <a:p>
                      <a:pPr algn="r">
                        <a:buNone/>
                      </a:pPr>
                      <a:r>
                        <a:rPr lang="en-US" sz="1050" b="1" dirty="0">
                          <a:solidFill>
                            <a:srgbClr val="000000"/>
                          </a:solidFill>
                          <a:effectLst/>
                          <a:latin typeface="Arial" panose="020B0604020202020204" pitchFamily="34" charset="0"/>
                          <a:ea typeface="Arial" panose="020B0604020202020204" pitchFamily="34" charset="0"/>
                        </a:rPr>
                        <a:t>8.6%</a:t>
                      </a:r>
                      <a:endParaRPr lang="sv-SE" sz="1050" dirty="0">
                        <a:effectLst/>
                        <a:latin typeface="Times New Roman" panose="02020603050405020304" pitchFamily="18" charset="0"/>
                        <a:ea typeface="Times New Roman" panose="02020603050405020304" pitchFamily="18" charset="0"/>
                      </a:endParaRPr>
                    </a:p>
                  </a:txBody>
                  <a:tcPr marL="0" marR="8890" marT="8890" marB="0" anchor="ctr"/>
                </a:tc>
                <a:tc>
                  <a:txBody>
                    <a:bodyPr/>
                    <a:lstStyle/>
                    <a:p>
                      <a:pPr algn="r">
                        <a:buNone/>
                      </a:pPr>
                      <a:r>
                        <a:rPr lang="en-US" sz="1050" b="1" dirty="0">
                          <a:solidFill>
                            <a:srgbClr val="000000"/>
                          </a:solidFill>
                          <a:effectLst/>
                          <a:latin typeface="+mn-lt"/>
                          <a:ea typeface="Arial" panose="020B0604020202020204" pitchFamily="34" charset="0"/>
                        </a:rPr>
                        <a:t>11.3%</a:t>
                      </a:r>
                      <a:endParaRPr lang="sv-SE" sz="1050" dirty="0">
                        <a:effectLst/>
                        <a:latin typeface="+mn-lt"/>
                        <a:ea typeface="Times New Roman" panose="02020603050405020304" pitchFamily="18" charset="0"/>
                      </a:endParaRPr>
                    </a:p>
                  </a:txBody>
                  <a:tcPr marL="0" marR="8890" marT="8890" marB="0" anchor="ctr"/>
                </a:tc>
                <a:tc>
                  <a:txBody>
                    <a:bodyPr/>
                    <a:lstStyle/>
                    <a:p>
                      <a:pPr algn="r" fontAlgn="ctr"/>
                      <a:r>
                        <a:rPr lang="en-US" sz="1050" b="1" u="none" strike="noStrike" dirty="0">
                          <a:effectLst/>
                        </a:rPr>
                        <a:t>9.9%</a:t>
                      </a:r>
                      <a:endParaRPr lang="en-US" sz="1050" b="1" i="0" u="none" strike="noStrike" dirty="0">
                        <a:solidFill>
                          <a:srgbClr val="000000"/>
                        </a:solidFill>
                        <a:effectLst/>
                        <a:latin typeface="Arial" panose="020B0604020202020204" pitchFamily="34" charset="0"/>
                      </a:endParaRPr>
                    </a:p>
                  </a:txBody>
                  <a:tcPr marL="9525" marR="9525" marT="9525" marB="0" anchor="ctr"/>
                </a:tc>
                <a:tc>
                  <a:txBody>
                    <a:bodyPr/>
                    <a:lstStyle/>
                    <a:p>
                      <a:pPr algn="r" fontAlgn="ctr"/>
                      <a:r>
                        <a:rPr lang="en-US" sz="1050" b="1" u="none" strike="noStrike" dirty="0">
                          <a:effectLst/>
                        </a:rPr>
                        <a:t>9.1%</a:t>
                      </a:r>
                      <a:endParaRPr lang="en-US" sz="1050" b="1" i="0" u="none" strike="noStrike" dirty="0">
                        <a:solidFill>
                          <a:srgbClr val="000000"/>
                        </a:solidFill>
                        <a:effectLst/>
                        <a:latin typeface="Arial" panose="020B0604020202020204" pitchFamily="34" charset="0"/>
                      </a:endParaRPr>
                    </a:p>
                  </a:txBody>
                  <a:tcPr marL="9525" marR="9525" marT="9525" marB="0" anchor="ctr"/>
                </a:tc>
                <a:tc>
                  <a:txBody>
                    <a:bodyPr/>
                    <a:lstStyle/>
                    <a:p>
                      <a:pPr algn="r" fontAlgn="ctr"/>
                      <a:r>
                        <a:rPr lang="en-US" sz="1050" b="1" u="none" strike="noStrike" dirty="0">
                          <a:effectLst/>
                        </a:rPr>
                        <a:t>9.9%</a:t>
                      </a:r>
                      <a:endParaRPr lang="en-US" sz="1050" b="1" i="0" u="none" strike="noStrike" dirty="0">
                        <a:solidFill>
                          <a:srgbClr val="000000"/>
                        </a:solidFill>
                        <a:effectLst/>
                        <a:latin typeface="Arial" panose="020B0604020202020204" pitchFamily="34" charset="0"/>
                      </a:endParaRPr>
                    </a:p>
                  </a:txBody>
                  <a:tcPr marL="9525" marR="9525" marT="9525" marB="0" anchor="ctr"/>
                </a:tc>
                <a:tc>
                  <a:txBody>
                    <a:bodyPr/>
                    <a:lstStyle/>
                    <a:p>
                      <a:pPr algn="r" fontAlgn="ctr"/>
                      <a:r>
                        <a:rPr lang="en-US" sz="1050" b="1" u="none" strike="noStrike" dirty="0">
                          <a:effectLst/>
                        </a:rPr>
                        <a:t>13.5%</a:t>
                      </a:r>
                      <a:endParaRPr lang="en-US" sz="1050" b="1" i="0" u="none" strike="noStrike" dirty="0">
                        <a:solidFill>
                          <a:srgbClr val="000000"/>
                        </a:solidFill>
                        <a:effectLst/>
                        <a:latin typeface="Arial" panose="020B0604020202020204" pitchFamily="34" charset="0"/>
                      </a:endParaRPr>
                    </a:p>
                  </a:txBody>
                  <a:tcPr marL="9525" marR="9525" marT="9525" marB="0" anchor="ctr"/>
                </a:tc>
                <a:tc>
                  <a:txBody>
                    <a:bodyPr/>
                    <a:lstStyle/>
                    <a:p>
                      <a:pPr algn="r" fontAlgn="ctr"/>
                      <a:r>
                        <a:rPr lang="en-US" sz="1050" b="1" u="none" strike="noStrike" dirty="0">
                          <a:effectLst/>
                        </a:rPr>
                        <a:t>8.9%</a:t>
                      </a:r>
                      <a:endParaRPr lang="en-US" sz="1050" b="1" i="0" u="none" strike="noStrike" dirty="0">
                        <a:solidFill>
                          <a:srgbClr val="000000"/>
                        </a:solidFill>
                        <a:effectLst/>
                        <a:latin typeface="Arial" panose="020B0604020202020204" pitchFamily="34" charset="0"/>
                      </a:endParaRPr>
                    </a:p>
                  </a:txBody>
                  <a:tcPr marL="9525" marR="9525" marT="9525" marB="0" anchor="ctr"/>
                </a:tc>
                <a:tc>
                  <a:txBody>
                    <a:bodyPr/>
                    <a:lstStyle/>
                    <a:p>
                      <a:pPr algn="r" fontAlgn="ctr"/>
                      <a:r>
                        <a:rPr lang="en-US" sz="1050" b="1" u="none" strike="noStrike" dirty="0">
                          <a:effectLst/>
                        </a:rPr>
                        <a:t>7.9%</a:t>
                      </a:r>
                      <a:endParaRPr lang="en-US" sz="1050" b="1" i="0" u="none" strike="noStrike" dirty="0">
                        <a:solidFill>
                          <a:srgbClr val="000000"/>
                        </a:solidFill>
                        <a:effectLst/>
                        <a:latin typeface="Arial" panose="020B0604020202020204" pitchFamily="34" charset="0"/>
                      </a:endParaRPr>
                    </a:p>
                  </a:txBody>
                  <a:tcPr marL="9525" marR="9525" marT="9525" marB="0" anchor="ctr"/>
                </a:tc>
                <a:tc>
                  <a:txBody>
                    <a:bodyPr/>
                    <a:lstStyle/>
                    <a:p>
                      <a:pPr algn="r" fontAlgn="ctr"/>
                      <a:r>
                        <a:rPr lang="en-US" sz="1050" b="1" u="none" strike="noStrike" dirty="0">
                          <a:effectLst/>
                        </a:rPr>
                        <a:t>7.4%</a:t>
                      </a:r>
                      <a:endParaRPr lang="en-US" sz="1050" b="1" i="0" u="none" strike="noStrike" dirty="0">
                        <a:solidFill>
                          <a:srgbClr val="000000"/>
                        </a:solidFill>
                        <a:effectLst/>
                        <a:latin typeface="Arial" panose="020B0604020202020204" pitchFamily="34" charset="0"/>
                      </a:endParaRPr>
                    </a:p>
                  </a:txBody>
                  <a:tcPr marL="9525" marR="9525" marT="9525" marB="0" anchor="ctr"/>
                </a:tc>
                <a:tc>
                  <a:txBody>
                    <a:bodyPr/>
                    <a:lstStyle/>
                    <a:p>
                      <a:pPr algn="r" fontAlgn="ctr"/>
                      <a:r>
                        <a:rPr lang="en-US" sz="1050" b="1" u="none" strike="noStrike" dirty="0">
                          <a:effectLst/>
                        </a:rPr>
                        <a:t>8.6%</a:t>
                      </a:r>
                      <a:endParaRPr lang="en-US" sz="1050" b="1" i="0" u="none" strike="noStrike" dirty="0">
                        <a:solidFill>
                          <a:srgbClr val="000000"/>
                        </a:solidFill>
                        <a:effectLst/>
                        <a:latin typeface="Arial" panose="020B0604020202020204" pitchFamily="34" charset="0"/>
                      </a:endParaRPr>
                    </a:p>
                  </a:txBody>
                  <a:tcPr marL="9525" marR="9525" marT="9525" marB="0" anchor="ctr"/>
                </a:tc>
                <a:tc>
                  <a:txBody>
                    <a:bodyPr/>
                    <a:lstStyle/>
                    <a:p>
                      <a:pPr algn="r" fontAlgn="ctr"/>
                      <a:r>
                        <a:rPr lang="en-US" sz="1050" b="1" u="none" strike="noStrike" dirty="0">
                          <a:effectLst/>
                        </a:rPr>
                        <a:t>8.9%</a:t>
                      </a:r>
                      <a:endParaRPr lang="en-US" sz="1050" b="1" i="0" u="none" strike="noStrike" dirty="0">
                        <a:solidFill>
                          <a:srgbClr val="000000"/>
                        </a:solidFill>
                        <a:effectLst/>
                        <a:latin typeface="Arial" panose="020B0604020202020204" pitchFamily="34" charset="0"/>
                      </a:endParaRPr>
                    </a:p>
                  </a:txBody>
                  <a:tcPr marL="9525" marR="9525" marT="9525" marB="0" anchor="ctr"/>
                </a:tc>
                <a:tc>
                  <a:txBody>
                    <a:bodyPr/>
                    <a:lstStyle/>
                    <a:p>
                      <a:pPr algn="r" fontAlgn="ctr"/>
                      <a:r>
                        <a:rPr lang="en-US" sz="1050" b="1" u="none" strike="noStrike" dirty="0">
                          <a:effectLst/>
                        </a:rPr>
                        <a:t>3.6%</a:t>
                      </a:r>
                      <a:endParaRPr lang="en-US" sz="1050" b="1" i="0" u="none" strike="noStrike" dirty="0">
                        <a:solidFill>
                          <a:srgbClr val="000000"/>
                        </a:solidFill>
                        <a:effectLst/>
                        <a:latin typeface="Arial" panose="020B0604020202020204" pitchFamily="34" charset="0"/>
                      </a:endParaRPr>
                    </a:p>
                  </a:txBody>
                  <a:tcPr marL="9525" marR="9525" marT="9525" marB="0" anchor="ctr"/>
                </a:tc>
                <a:tc>
                  <a:txBody>
                    <a:bodyPr/>
                    <a:lstStyle/>
                    <a:p>
                      <a:pPr algn="r" fontAlgn="ctr"/>
                      <a:r>
                        <a:rPr lang="en-US" sz="1050" b="1" u="none" strike="noStrike" dirty="0">
                          <a:effectLst/>
                        </a:rPr>
                        <a:t>5.1%</a:t>
                      </a:r>
                      <a:endParaRPr lang="en-US" sz="1050" b="1" i="0" u="none" strike="noStrike" dirty="0">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10001"/>
                  </a:ext>
                </a:extLst>
              </a:tr>
              <a:tr h="200928">
                <a:tc>
                  <a:txBody>
                    <a:bodyPr/>
                    <a:lstStyle/>
                    <a:p>
                      <a:pPr marL="0" indent="0">
                        <a:buFont typeface="Wingdings" panose="05000000000000000000" pitchFamily="2" charset="2"/>
                        <a:buNone/>
                      </a:pPr>
                      <a:r>
                        <a:rPr lang="en-US" sz="1050" dirty="0">
                          <a:solidFill>
                            <a:schemeClr val="tx1">
                              <a:lumMod val="50000"/>
                            </a:schemeClr>
                          </a:solidFill>
                          <a:latin typeface="Archivo Light" pitchFamily="2" charset="0"/>
                        </a:rPr>
                        <a:t>Non-GAAP adjustments:</a:t>
                      </a:r>
                    </a:p>
                  </a:txBody>
                  <a:tcPr marT="18288" marB="18288"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 </a:t>
                      </a:r>
                      <a:endParaRPr lang="sv-SE" sz="1050" dirty="0">
                        <a:effectLst/>
                        <a:latin typeface="Times New Roman" panose="02020603050405020304" pitchFamily="18" charset="0"/>
                        <a:ea typeface="Times New Roman" panose="02020603050405020304" pitchFamily="18" charset="0"/>
                      </a:endParaRPr>
                    </a:p>
                  </a:txBody>
                  <a:tcPr marL="0" marR="8890" marT="8890" marB="0" anchor="ctr"/>
                </a:tc>
                <a:tc>
                  <a:txBody>
                    <a:bodyPr/>
                    <a:lstStyle/>
                    <a:p>
                      <a:pPr algn="r">
                        <a:buNone/>
                      </a:pPr>
                      <a:r>
                        <a:rPr lang="en-US" sz="1050" dirty="0">
                          <a:solidFill>
                            <a:srgbClr val="000000"/>
                          </a:solidFill>
                          <a:effectLst/>
                          <a:latin typeface="+mn-lt"/>
                          <a:ea typeface="Arial" panose="020B0604020202020204" pitchFamily="34" charset="0"/>
                        </a:rPr>
                        <a:t> </a:t>
                      </a:r>
                      <a:endParaRPr lang="sv-SE" sz="1050" dirty="0">
                        <a:effectLst/>
                        <a:latin typeface="+mn-lt"/>
                        <a:ea typeface="Times New Roman" panose="02020603050405020304" pitchFamily="18" charset="0"/>
                      </a:endParaRPr>
                    </a:p>
                  </a:txBody>
                  <a:tcPr marL="0" marR="8890" marT="8890" marB="0" anchor="ctr"/>
                </a:tc>
                <a:tc>
                  <a:txBody>
                    <a:bodyPr/>
                    <a:lstStyle/>
                    <a:p>
                      <a:pPr algn="r" fontAlgn="ctr"/>
                      <a:r>
                        <a:rPr lang="en-US" sz="1050" u="none" strike="noStrike">
                          <a:effectLst/>
                        </a:rPr>
                        <a:t> </a:t>
                      </a:r>
                      <a:endParaRPr lang="en-US" sz="1050" b="0" i="0" u="none" strike="noStrike">
                        <a:solidFill>
                          <a:srgbClr val="000000"/>
                        </a:solidFill>
                        <a:effectLst/>
                        <a:latin typeface="Arial" panose="020B0604020202020204" pitchFamily="34" charset="0"/>
                      </a:endParaRPr>
                    </a:p>
                  </a:txBody>
                  <a:tcPr marL="9525" marR="9525" marT="8890" marB="0" anchor="ctr"/>
                </a:tc>
                <a:tc>
                  <a:txBody>
                    <a:bodyPr/>
                    <a:lstStyle/>
                    <a:p>
                      <a:pPr algn="r" fontAlgn="ctr"/>
                      <a:r>
                        <a:rPr lang="en-US" sz="1050" u="none" strike="noStrike" dirty="0">
                          <a:effectLst/>
                        </a:rPr>
                        <a:t> </a:t>
                      </a:r>
                      <a:endParaRPr lang="en-US" sz="1050" b="0" i="0" u="none" strike="noStrike" dirty="0">
                        <a:solidFill>
                          <a:srgbClr val="000000"/>
                        </a:solidFill>
                        <a:effectLst/>
                        <a:latin typeface="Arial" panose="020B0604020202020204" pitchFamily="34" charset="0"/>
                      </a:endParaRPr>
                    </a:p>
                  </a:txBody>
                  <a:tcPr marL="9525" marR="9525" marT="9525" marB="0" anchor="ctr"/>
                </a:tc>
                <a:tc>
                  <a:txBody>
                    <a:bodyPr/>
                    <a:lstStyle/>
                    <a:p>
                      <a:pPr algn="r" fontAlgn="ctr"/>
                      <a:r>
                        <a:rPr lang="en-US" sz="1050" u="none" strike="noStrike">
                          <a:effectLst/>
                        </a:rPr>
                        <a:t> </a:t>
                      </a:r>
                      <a:endParaRPr lang="en-US" sz="1050" b="0" i="0" u="none" strike="noStrike">
                        <a:solidFill>
                          <a:srgbClr val="000000"/>
                        </a:solidFill>
                        <a:effectLst/>
                        <a:latin typeface="Arial" panose="020B0604020202020204" pitchFamily="34" charset="0"/>
                      </a:endParaRPr>
                    </a:p>
                  </a:txBody>
                  <a:tcPr marL="9525" marR="9525" marT="9525" marB="0" anchor="ctr"/>
                </a:tc>
                <a:tc>
                  <a:txBody>
                    <a:bodyPr/>
                    <a:lstStyle/>
                    <a:p>
                      <a:pPr algn="r" fontAlgn="ctr"/>
                      <a:r>
                        <a:rPr lang="en-US" sz="1050" u="none" strike="noStrike">
                          <a:effectLst/>
                        </a:rPr>
                        <a:t> </a:t>
                      </a:r>
                      <a:endParaRPr lang="en-US" sz="1050" b="0" i="0" u="none" strike="noStrike">
                        <a:solidFill>
                          <a:srgbClr val="000000"/>
                        </a:solidFill>
                        <a:effectLst/>
                        <a:latin typeface="Arial" panose="020B0604020202020204" pitchFamily="34" charset="0"/>
                      </a:endParaRPr>
                    </a:p>
                  </a:txBody>
                  <a:tcPr marL="9525" marR="9525" marT="9525" marB="0" anchor="ctr"/>
                </a:tc>
                <a:tc>
                  <a:txBody>
                    <a:bodyPr/>
                    <a:lstStyle/>
                    <a:p>
                      <a:pPr algn="r" fontAlgn="ctr"/>
                      <a:r>
                        <a:rPr lang="en-US" sz="1050" u="none" strike="noStrike" dirty="0">
                          <a:effectLst/>
                        </a:rPr>
                        <a:t> </a:t>
                      </a:r>
                      <a:endParaRPr lang="en-US" sz="1050" b="0" i="0" u="none" strike="noStrike" dirty="0">
                        <a:solidFill>
                          <a:srgbClr val="000000"/>
                        </a:solidFill>
                        <a:effectLst/>
                        <a:latin typeface="Arial" panose="020B0604020202020204" pitchFamily="34" charset="0"/>
                      </a:endParaRPr>
                    </a:p>
                  </a:txBody>
                  <a:tcPr marL="9525" marR="9525" marT="9525" marB="0" anchor="ctr"/>
                </a:tc>
                <a:tc>
                  <a:txBody>
                    <a:bodyPr/>
                    <a:lstStyle/>
                    <a:p>
                      <a:pPr algn="r" fontAlgn="ctr"/>
                      <a:r>
                        <a:rPr lang="en-US" sz="1050" u="none" strike="noStrike" dirty="0">
                          <a:effectLst/>
                        </a:rPr>
                        <a:t> </a:t>
                      </a:r>
                      <a:endParaRPr lang="en-US" sz="1050" b="0" i="0" u="none" strike="noStrike" dirty="0">
                        <a:solidFill>
                          <a:srgbClr val="000000"/>
                        </a:solidFill>
                        <a:effectLst/>
                        <a:latin typeface="Arial" panose="020B0604020202020204" pitchFamily="34" charset="0"/>
                      </a:endParaRPr>
                    </a:p>
                  </a:txBody>
                  <a:tcPr marL="9525" marR="9525" marT="8890" marB="0" anchor="ctr"/>
                </a:tc>
                <a:tc>
                  <a:txBody>
                    <a:bodyPr/>
                    <a:lstStyle/>
                    <a:p>
                      <a:pPr algn="r" fontAlgn="ctr"/>
                      <a:r>
                        <a:rPr lang="en-US" sz="1050" u="none" strike="noStrike" dirty="0">
                          <a:effectLst/>
                        </a:rPr>
                        <a:t> </a:t>
                      </a:r>
                      <a:endParaRPr lang="en-US" sz="1050" b="0" i="0" u="none" strike="noStrike" dirty="0">
                        <a:solidFill>
                          <a:srgbClr val="000000"/>
                        </a:solidFill>
                        <a:effectLst/>
                        <a:latin typeface="Arial" panose="020B0604020202020204" pitchFamily="34" charset="0"/>
                      </a:endParaRPr>
                    </a:p>
                  </a:txBody>
                  <a:tcPr marL="9525" marR="9525" marT="8890" marB="0" anchor="ctr"/>
                </a:tc>
                <a:tc>
                  <a:txBody>
                    <a:bodyPr/>
                    <a:lstStyle/>
                    <a:p>
                      <a:pPr algn="r" fontAlgn="ctr"/>
                      <a:r>
                        <a:rPr lang="en-US" sz="1050" u="none" strike="noStrike" dirty="0">
                          <a:effectLst/>
                        </a:rPr>
                        <a:t> </a:t>
                      </a:r>
                      <a:endParaRPr lang="en-US" sz="1050" b="0" i="0" u="none" strike="noStrike" dirty="0">
                        <a:solidFill>
                          <a:srgbClr val="000000"/>
                        </a:solidFill>
                        <a:effectLst/>
                        <a:latin typeface="Arial" panose="020B0604020202020204" pitchFamily="34" charset="0"/>
                      </a:endParaRPr>
                    </a:p>
                  </a:txBody>
                  <a:tcPr marL="9525" marR="9525" marT="8890" marB="0" anchor="ctr"/>
                </a:tc>
                <a:tc>
                  <a:txBody>
                    <a:bodyPr/>
                    <a:lstStyle/>
                    <a:p>
                      <a:pPr algn="r" fontAlgn="ctr"/>
                      <a:r>
                        <a:rPr lang="sv-SE" sz="1050" u="none" strike="noStrike">
                          <a:effectLst/>
                        </a:rPr>
                        <a:t> </a:t>
                      </a:r>
                      <a:endParaRPr lang="sv-SE" sz="1050" b="0" i="0" u="none" strike="noStrike">
                        <a:solidFill>
                          <a:srgbClr val="000000"/>
                        </a:solidFill>
                        <a:effectLst/>
                        <a:latin typeface="Arial" panose="020B0604020202020204" pitchFamily="34" charset="0"/>
                      </a:endParaRPr>
                    </a:p>
                  </a:txBody>
                  <a:tcPr marL="9525" marR="9525" marT="9525" marB="0" anchor="ctr"/>
                </a:tc>
                <a:tc>
                  <a:txBody>
                    <a:bodyPr/>
                    <a:lstStyle/>
                    <a:p>
                      <a:pPr algn="r" fontAlgn="ctr"/>
                      <a:r>
                        <a:rPr lang="sv-SE" sz="1050" u="none" strike="noStrike">
                          <a:effectLst/>
                        </a:rPr>
                        <a:t> </a:t>
                      </a:r>
                      <a:endParaRPr lang="sv-SE" sz="1050" b="0" i="0" u="none" strike="noStrike">
                        <a:solidFill>
                          <a:srgbClr val="000000"/>
                        </a:solidFill>
                        <a:effectLst/>
                        <a:latin typeface="Arial" panose="020B0604020202020204" pitchFamily="34" charset="0"/>
                      </a:endParaRPr>
                    </a:p>
                  </a:txBody>
                  <a:tcPr marL="9525" marR="9525" marT="9525" marB="0" anchor="ctr"/>
                </a:tc>
                <a:tc>
                  <a:txBody>
                    <a:bodyPr/>
                    <a:lstStyle/>
                    <a:p>
                      <a:pPr algn="r" fontAlgn="ctr"/>
                      <a:r>
                        <a:rPr lang="sv-SE" sz="1050" u="none" strike="noStrike" dirty="0">
                          <a:effectLst/>
                        </a:rPr>
                        <a:t> </a:t>
                      </a:r>
                      <a:endParaRPr lang="sv-SE" sz="1050" b="0" i="0" u="none" strike="noStrike" dirty="0">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10002"/>
                  </a:ext>
                </a:extLst>
              </a:tr>
              <a:tr h="200928">
                <a:tc>
                  <a:txBody>
                    <a:bodyPr/>
                    <a:lstStyle/>
                    <a:p>
                      <a:pPr marL="0" indent="0" algn="l" defTabSz="914400" rtl="0" eaLnBrk="1" fontAlgn="ctr" latinLnBrk="0" hangingPunct="1">
                        <a:buFont typeface="Wingdings" panose="05000000000000000000" pitchFamily="2" charset="2"/>
                        <a:buNone/>
                      </a:pPr>
                      <a:r>
                        <a:rPr lang="en-US" sz="1050" kern="1200" dirty="0">
                          <a:solidFill>
                            <a:schemeClr val="tx1">
                              <a:lumMod val="50000"/>
                            </a:schemeClr>
                          </a:solidFill>
                          <a:latin typeface="Archivo Light" pitchFamily="2" charset="0"/>
                          <a:ea typeface="+mn-ea"/>
                          <a:cs typeface="+mn-cs"/>
                        </a:rPr>
                        <a:t>   Less: Capacity alignments</a:t>
                      </a:r>
                    </a:p>
                  </a:txBody>
                  <a:tcPr marL="9525" marR="9525" marT="8890" marB="0" anchor="ctr">
                    <a:solidFill>
                      <a:srgbClr val="E7F0FA"/>
                    </a:solidFill>
                  </a:tcP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0.3%</a:t>
                      </a:r>
                      <a:endParaRPr lang="sv-SE" sz="1050" dirty="0">
                        <a:effectLst/>
                        <a:latin typeface="Times New Roman" panose="02020603050405020304" pitchFamily="18" charset="0"/>
                        <a:ea typeface="Times New Roman" panose="02020603050405020304" pitchFamily="18" charset="0"/>
                      </a:endParaRPr>
                    </a:p>
                  </a:txBody>
                  <a:tcPr marL="0" marR="8890" marT="8890" marB="0" anchor="ctr">
                    <a:solidFill>
                      <a:srgbClr val="E7F0FA"/>
                    </a:solidFill>
                  </a:tcPr>
                </a:tc>
                <a:tc>
                  <a:txBody>
                    <a:bodyPr/>
                    <a:lstStyle/>
                    <a:p>
                      <a:pPr algn="r">
                        <a:buNone/>
                      </a:pPr>
                      <a:r>
                        <a:rPr lang="en-US" sz="1050" dirty="0">
                          <a:solidFill>
                            <a:srgbClr val="000000"/>
                          </a:solidFill>
                          <a:effectLst/>
                          <a:latin typeface="+mn-lt"/>
                          <a:ea typeface="Arial" panose="020B0604020202020204" pitchFamily="34" charset="0"/>
                        </a:rPr>
                        <a:t>0.6%</a:t>
                      </a:r>
                      <a:endParaRPr lang="sv-SE" sz="1050" dirty="0">
                        <a:effectLst/>
                        <a:latin typeface="+mn-lt"/>
                        <a:ea typeface="Times New Roman" panose="02020603050405020304" pitchFamily="18" charset="0"/>
                      </a:endParaRPr>
                    </a:p>
                  </a:txBody>
                  <a:tcPr marL="0" marR="8890" marT="8890" marB="0" anchor="ctr">
                    <a:solidFill>
                      <a:srgbClr val="E7F0FA"/>
                    </a:solidFill>
                  </a:tcPr>
                </a:tc>
                <a:tc>
                  <a:txBody>
                    <a:bodyPr/>
                    <a:lstStyle/>
                    <a:p>
                      <a:pPr algn="r" fontAlgn="ctr"/>
                      <a:r>
                        <a:rPr lang="en-US" sz="1050" u="none" strike="noStrike" dirty="0">
                          <a:effectLst/>
                        </a:rPr>
                        <a:t>0.1%</a:t>
                      </a:r>
                      <a:endParaRPr lang="en-US" sz="1050" b="0" i="0" u="none" strike="noStrike" dirty="0">
                        <a:solidFill>
                          <a:srgbClr val="000000"/>
                        </a:solidFill>
                        <a:effectLst/>
                        <a:latin typeface="Arial" panose="020B0604020202020204" pitchFamily="34" charset="0"/>
                      </a:endParaRPr>
                    </a:p>
                  </a:txBody>
                  <a:tcPr marL="9525" marR="9525" marT="8890" marB="0" anchor="ctr">
                    <a:solidFill>
                      <a:srgbClr val="E7F0FA"/>
                    </a:solidFill>
                  </a:tcPr>
                </a:tc>
                <a:tc>
                  <a:txBody>
                    <a:bodyPr/>
                    <a:lstStyle/>
                    <a:p>
                      <a:pPr algn="r" fontAlgn="ctr"/>
                      <a:r>
                        <a:rPr lang="en-US" sz="1050" u="none" strike="noStrike" dirty="0">
                          <a:effectLst/>
                        </a:rPr>
                        <a:t>0.0%</a:t>
                      </a:r>
                      <a:endParaRPr lang="en-US" sz="1050" b="0" i="0" u="none" strike="noStrike" dirty="0">
                        <a:solidFill>
                          <a:srgbClr val="000000"/>
                        </a:solidFill>
                        <a:effectLst/>
                        <a:latin typeface="Arial" panose="020B0604020202020204" pitchFamily="34" charset="0"/>
                      </a:endParaRPr>
                    </a:p>
                  </a:txBody>
                  <a:tcPr marL="9525" marR="9525" marT="9525" marB="0" anchor="ctr">
                    <a:solidFill>
                      <a:srgbClr val="E7F0FA"/>
                    </a:solidFill>
                  </a:tcPr>
                </a:tc>
                <a:tc>
                  <a:txBody>
                    <a:bodyPr/>
                    <a:lstStyle/>
                    <a:p>
                      <a:pPr algn="r" fontAlgn="ctr"/>
                      <a:r>
                        <a:rPr lang="en-US" sz="1050" u="none" strike="noStrike">
                          <a:effectLst/>
                        </a:rPr>
                        <a:t>0.1%</a:t>
                      </a:r>
                      <a:endParaRPr lang="en-US" sz="1050" b="0" i="0" u="none" strike="noStrike">
                        <a:solidFill>
                          <a:srgbClr val="000000"/>
                        </a:solidFill>
                        <a:effectLst/>
                        <a:latin typeface="Arial" panose="020B0604020202020204" pitchFamily="34" charset="0"/>
                      </a:endParaRPr>
                    </a:p>
                  </a:txBody>
                  <a:tcPr marL="9525" marR="9525" marT="9525" marB="0" anchor="ctr">
                    <a:solidFill>
                      <a:srgbClr val="E7F0FA"/>
                    </a:solidFill>
                  </a:tcPr>
                </a:tc>
                <a:tc>
                  <a:txBody>
                    <a:bodyPr/>
                    <a:lstStyle/>
                    <a:p>
                      <a:pPr algn="r" fontAlgn="ctr"/>
                      <a:r>
                        <a:rPr lang="en-US" sz="1050" u="none" strike="noStrike" dirty="0">
                          <a:effectLst/>
                        </a:rPr>
                        <a:t>-0.2%</a:t>
                      </a:r>
                      <a:endParaRPr lang="en-US" sz="1050" b="0" i="0" u="none" strike="noStrike" dirty="0">
                        <a:solidFill>
                          <a:srgbClr val="000000"/>
                        </a:solidFill>
                        <a:effectLst/>
                        <a:latin typeface="Arial" panose="020B0604020202020204" pitchFamily="34" charset="0"/>
                      </a:endParaRPr>
                    </a:p>
                  </a:txBody>
                  <a:tcPr marL="9525" marR="9525" marT="9525" marB="0" anchor="ctr">
                    <a:solidFill>
                      <a:srgbClr val="E7F0FA"/>
                    </a:solidFill>
                  </a:tcPr>
                </a:tc>
                <a:tc>
                  <a:txBody>
                    <a:bodyPr/>
                    <a:lstStyle/>
                    <a:p>
                      <a:pPr algn="r" fontAlgn="ctr"/>
                      <a:r>
                        <a:rPr lang="en-US" sz="1050" u="none" strike="noStrike">
                          <a:effectLst/>
                        </a:rPr>
                        <a:t>0.4%</a:t>
                      </a:r>
                      <a:endParaRPr lang="en-US" sz="1050" b="0" i="0" u="none" strike="noStrike">
                        <a:solidFill>
                          <a:srgbClr val="000000"/>
                        </a:solidFill>
                        <a:effectLst/>
                        <a:latin typeface="Arial" panose="020B0604020202020204" pitchFamily="34" charset="0"/>
                      </a:endParaRPr>
                    </a:p>
                  </a:txBody>
                  <a:tcPr marL="9525" marR="9525" marT="9525" marB="0" anchor="ctr">
                    <a:solidFill>
                      <a:srgbClr val="E7F0FA"/>
                    </a:solidFill>
                  </a:tcPr>
                </a:tc>
                <a:tc>
                  <a:txBody>
                    <a:bodyPr/>
                    <a:lstStyle/>
                    <a:p>
                      <a:pPr algn="r" fontAlgn="ctr"/>
                      <a:r>
                        <a:rPr lang="en-US" sz="1050" u="none" strike="noStrike">
                          <a:effectLst/>
                        </a:rPr>
                        <a:t>0.5%</a:t>
                      </a:r>
                      <a:endParaRPr lang="en-US" sz="1050" b="0" i="0" u="none" strike="noStrike">
                        <a:solidFill>
                          <a:srgbClr val="000000"/>
                        </a:solidFill>
                        <a:effectLst/>
                        <a:latin typeface="Arial" panose="020B0604020202020204" pitchFamily="34" charset="0"/>
                      </a:endParaRPr>
                    </a:p>
                  </a:txBody>
                  <a:tcPr marL="9525" marR="9525" marT="8890" marB="0" anchor="ctr">
                    <a:solidFill>
                      <a:srgbClr val="E7F0FA"/>
                    </a:solidFill>
                  </a:tcPr>
                </a:tc>
                <a:tc>
                  <a:txBody>
                    <a:bodyPr/>
                    <a:lstStyle/>
                    <a:p>
                      <a:pPr algn="r" fontAlgn="ctr"/>
                      <a:r>
                        <a:rPr lang="en-US" sz="1050" u="none" strike="noStrike">
                          <a:effectLst/>
                        </a:rPr>
                        <a:t>0.1%</a:t>
                      </a:r>
                      <a:endParaRPr lang="en-US" sz="1050" b="0" i="0" u="none" strike="noStrike">
                        <a:solidFill>
                          <a:srgbClr val="000000"/>
                        </a:solidFill>
                        <a:effectLst/>
                        <a:latin typeface="Arial" panose="020B0604020202020204" pitchFamily="34" charset="0"/>
                      </a:endParaRPr>
                    </a:p>
                  </a:txBody>
                  <a:tcPr marL="9525" marR="9525" marT="8890" marB="0" anchor="ctr">
                    <a:solidFill>
                      <a:srgbClr val="E7F0FA"/>
                    </a:solidFill>
                  </a:tcPr>
                </a:tc>
                <a:tc>
                  <a:txBody>
                    <a:bodyPr/>
                    <a:lstStyle/>
                    <a:p>
                      <a:pPr algn="r" fontAlgn="ctr"/>
                      <a:r>
                        <a:rPr lang="en-US" sz="1050" u="none" strike="noStrike">
                          <a:effectLst/>
                        </a:rPr>
                        <a:t>3.5%</a:t>
                      </a:r>
                      <a:endParaRPr lang="en-US" sz="1050" b="0" i="0" u="none" strike="noStrike">
                        <a:solidFill>
                          <a:srgbClr val="000000"/>
                        </a:solidFill>
                        <a:effectLst/>
                        <a:latin typeface="Arial" panose="020B0604020202020204" pitchFamily="34" charset="0"/>
                      </a:endParaRPr>
                    </a:p>
                  </a:txBody>
                  <a:tcPr marL="9525" marR="9525" marT="8890" marB="0" anchor="ctr">
                    <a:solidFill>
                      <a:srgbClr val="E7F0FA"/>
                    </a:solidFill>
                  </a:tcPr>
                </a:tc>
                <a:tc>
                  <a:txBody>
                    <a:bodyPr/>
                    <a:lstStyle/>
                    <a:p>
                      <a:pPr algn="r" fontAlgn="ctr"/>
                      <a:r>
                        <a:rPr lang="sv-SE" sz="1050" u="none" strike="noStrike">
                          <a:effectLst/>
                        </a:rPr>
                        <a:t>0.4%</a:t>
                      </a:r>
                      <a:endParaRPr lang="sv-SE" sz="1050" b="0" i="0" u="none" strike="noStrike">
                        <a:solidFill>
                          <a:srgbClr val="000000"/>
                        </a:solidFill>
                        <a:effectLst/>
                        <a:latin typeface="Arial" panose="020B0604020202020204" pitchFamily="34" charset="0"/>
                      </a:endParaRPr>
                    </a:p>
                  </a:txBody>
                  <a:tcPr marL="9525" marR="9525" marT="9525" marB="0" anchor="ctr">
                    <a:solidFill>
                      <a:srgbClr val="E7F0FA"/>
                    </a:solidFill>
                  </a:tcPr>
                </a:tc>
                <a:tc>
                  <a:txBody>
                    <a:bodyPr/>
                    <a:lstStyle/>
                    <a:p>
                      <a:pPr algn="r" fontAlgn="ctr"/>
                      <a:r>
                        <a:rPr lang="sv-SE" sz="1050" u="none" strike="noStrike">
                          <a:effectLst/>
                        </a:rPr>
                        <a:t>4.1%</a:t>
                      </a:r>
                      <a:endParaRPr lang="sv-SE" sz="1050" b="0" i="0" u="none" strike="noStrike">
                        <a:solidFill>
                          <a:srgbClr val="000000"/>
                        </a:solidFill>
                        <a:effectLst/>
                        <a:latin typeface="Arial" panose="020B0604020202020204" pitchFamily="34" charset="0"/>
                      </a:endParaRPr>
                    </a:p>
                  </a:txBody>
                  <a:tcPr marL="9525" marR="9525" marT="9525" marB="0" anchor="ctr">
                    <a:solidFill>
                      <a:srgbClr val="E7F0FA"/>
                    </a:solidFill>
                  </a:tcPr>
                </a:tc>
                <a:tc>
                  <a:txBody>
                    <a:bodyPr/>
                    <a:lstStyle/>
                    <a:p>
                      <a:pPr algn="r" fontAlgn="ctr"/>
                      <a:r>
                        <a:rPr lang="sv-SE" sz="1050" u="none" strike="noStrike">
                          <a:effectLst/>
                        </a:rPr>
                        <a:t>0.1%</a:t>
                      </a:r>
                      <a:endParaRPr lang="sv-SE" sz="1050" b="0" i="0" u="none" strike="noStrike">
                        <a:solidFill>
                          <a:srgbClr val="000000"/>
                        </a:solidFill>
                        <a:effectLst/>
                        <a:latin typeface="Arial" panose="020B0604020202020204" pitchFamily="34" charset="0"/>
                      </a:endParaRPr>
                    </a:p>
                  </a:txBody>
                  <a:tcPr marL="9525" marR="9525" marT="9525" marB="0" anchor="ctr">
                    <a:solidFill>
                      <a:srgbClr val="E7F0FA"/>
                    </a:solidFill>
                  </a:tcPr>
                </a:tc>
                <a:extLst>
                  <a:ext uri="{0D108BD9-81ED-4DB2-BD59-A6C34878D82A}">
                    <a16:rowId xmlns:a16="http://schemas.microsoft.com/office/drawing/2014/main" val="10003"/>
                  </a:ext>
                </a:extLst>
              </a:tr>
              <a:tr h="233336">
                <a:tc>
                  <a:txBody>
                    <a:bodyPr/>
                    <a:lstStyle/>
                    <a:p>
                      <a:pPr marL="0" indent="0" algn="l" defTabSz="914400" rtl="0" eaLnBrk="1" fontAlgn="ctr" latinLnBrk="0" hangingPunct="1">
                        <a:buFont typeface="Wingdings" panose="05000000000000000000" pitchFamily="2" charset="2"/>
                        <a:buNone/>
                      </a:pPr>
                      <a:r>
                        <a:rPr lang="en-US" sz="1050" kern="1200" dirty="0">
                          <a:solidFill>
                            <a:schemeClr val="tx1">
                              <a:lumMod val="50000"/>
                            </a:schemeClr>
                          </a:solidFill>
                          <a:latin typeface="Archivo Light" pitchFamily="2" charset="0"/>
                          <a:ea typeface="+mn-ea"/>
                          <a:cs typeface="+mn-cs"/>
                        </a:rPr>
                        <a:t>   Less: The Andrews litigation settlement</a:t>
                      </a:r>
                    </a:p>
                  </a:txBody>
                  <a:tcPr marL="9525" marR="9525" marT="9525" marB="0" anchor="ctr">
                    <a:solidFill>
                      <a:srgbClr val="CBDFF4"/>
                    </a:solidFill>
                  </a:tcP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a:t>
                      </a:r>
                      <a:endParaRPr lang="sv-SE" sz="1050" dirty="0">
                        <a:effectLst/>
                        <a:latin typeface="Times New Roman" panose="02020603050405020304" pitchFamily="18" charset="0"/>
                        <a:ea typeface="Times New Roman" panose="02020603050405020304" pitchFamily="18" charset="0"/>
                      </a:endParaRPr>
                    </a:p>
                  </a:txBody>
                  <a:tcPr marL="0" marR="8890" marT="8890" marB="0" anchor="ctr">
                    <a:solidFill>
                      <a:srgbClr val="CBDFF4"/>
                    </a:solidFill>
                  </a:tcPr>
                </a:tc>
                <a:tc>
                  <a:txBody>
                    <a:bodyPr/>
                    <a:lstStyle/>
                    <a:p>
                      <a:pPr marL="0" marR="0" lvl="0" indent="0" algn="r" defTabSz="914400" rtl="0" eaLnBrk="1" fontAlgn="ctr"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474C4F"/>
                          </a:solidFill>
                          <a:effectLst/>
                          <a:uLnTx/>
                          <a:uFillTx/>
                          <a:latin typeface="+mn-lt"/>
                          <a:ea typeface="+mn-ea"/>
                          <a:cs typeface="+mn-cs"/>
                        </a:rPr>
                        <a:t>-</a:t>
                      </a:r>
                      <a:endParaRPr kumimoji="0" lang="en-US" sz="1050" b="0" i="0" u="none" strike="noStrike" kern="1200" cap="none" spc="0" normalizeH="0" baseline="0" noProof="0" dirty="0">
                        <a:ln>
                          <a:noFill/>
                        </a:ln>
                        <a:solidFill>
                          <a:srgbClr val="000000"/>
                        </a:solidFill>
                        <a:effectLst/>
                        <a:uLnTx/>
                        <a:uFillTx/>
                        <a:latin typeface="+mn-lt"/>
                        <a:ea typeface="+mn-ea"/>
                        <a:cs typeface="+mn-cs"/>
                      </a:endParaRPr>
                    </a:p>
                  </a:txBody>
                  <a:tcPr marL="0" marR="8890" marT="8890" marB="0" anchor="ctr">
                    <a:solidFill>
                      <a:srgbClr val="CBDFF4"/>
                    </a:solidFill>
                  </a:tcPr>
                </a:tc>
                <a:tc>
                  <a:txBody>
                    <a:bodyPr/>
                    <a:lstStyle/>
                    <a:p>
                      <a:pPr marL="0" marR="0" lvl="0" indent="0" algn="r" defTabSz="914400" rtl="0" eaLnBrk="1" fontAlgn="ctr"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474C4F"/>
                          </a:solidFill>
                          <a:effectLst/>
                          <a:uLnTx/>
                          <a:uFillTx/>
                          <a:latin typeface="Archivo"/>
                          <a:ea typeface="+mn-ea"/>
                          <a:cs typeface="+mn-cs"/>
                        </a:rPr>
                        <a:t>-</a:t>
                      </a:r>
                      <a:endParaRPr kumimoji="0" lang="en-US" sz="105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txBody>
                  <a:tcPr marL="9525" marR="9525" marT="9525" marB="0" anchor="ctr">
                    <a:solidFill>
                      <a:srgbClr val="CBDFF4"/>
                    </a:solidFill>
                  </a:tcPr>
                </a:tc>
                <a:tc>
                  <a:txBody>
                    <a:bodyPr/>
                    <a:lstStyle/>
                    <a:p>
                      <a:pPr algn="r" fontAlgn="ctr"/>
                      <a:r>
                        <a:rPr lang="en-US" sz="1050" u="none" strike="noStrike" dirty="0">
                          <a:effectLst/>
                        </a:rPr>
                        <a:t>-</a:t>
                      </a:r>
                      <a:endParaRPr lang="en-US" sz="1050" b="0" i="0" u="none" strike="noStrike" dirty="0">
                        <a:solidFill>
                          <a:srgbClr val="000000"/>
                        </a:solidFill>
                        <a:effectLst/>
                        <a:latin typeface="Arial" panose="020B0604020202020204" pitchFamily="34" charset="0"/>
                      </a:endParaRPr>
                    </a:p>
                  </a:txBody>
                  <a:tcPr marL="9525" marR="9525" marT="9525" marB="0" anchor="ctr">
                    <a:solidFill>
                      <a:srgbClr val="CBDFF4"/>
                    </a:solidFill>
                  </a:tcPr>
                </a:tc>
                <a:tc>
                  <a:txBody>
                    <a:bodyPr/>
                    <a:lstStyle/>
                    <a:p>
                      <a:pPr algn="r" fontAlgn="ctr"/>
                      <a:r>
                        <a:rPr lang="en-US" sz="1050" u="none" strike="noStrike" dirty="0">
                          <a:effectLst/>
                        </a:rPr>
                        <a:t>-</a:t>
                      </a:r>
                      <a:endParaRPr lang="en-US" sz="1050" b="0" i="0" u="none" strike="noStrike" dirty="0">
                        <a:solidFill>
                          <a:srgbClr val="000000"/>
                        </a:solidFill>
                        <a:effectLst/>
                        <a:latin typeface="Arial" panose="020B0604020202020204" pitchFamily="34" charset="0"/>
                      </a:endParaRPr>
                    </a:p>
                  </a:txBody>
                  <a:tcPr marL="9525" marR="9525" marT="9525" marB="0" anchor="ctr">
                    <a:solidFill>
                      <a:srgbClr val="CBDFF4"/>
                    </a:solidFill>
                  </a:tcPr>
                </a:tc>
                <a:tc>
                  <a:txBody>
                    <a:bodyPr/>
                    <a:lstStyle/>
                    <a:p>
                      <a:pPr algn="r" fontAlgn="ctr"/>
                      <a:r>
                        <a:rPr lang="en-US" sz="1050" u="none" strike="noStrike">
                          <a:effectLst/>
                        </a:rPr>
                        <a:t>-</a:t>
                      </a:r>
                      <a:endParaRPr lang="en-US" sz="1050" b="0" i="0" u="none" strike="noStrike">
                        <a:solidFill>
                          <a:srgbClr val="000000"/>
                        </a:solidFill>
                        <a:effectLst/>
                        <a:latin typeface="Arial" panose="020B0604020202020204" pitchFamily="34" charset="0"/>
                      </a:endParaRPr>
                    </a:p>
                  </a:txBody>
                  <a:tcPr marL="9525" marR="9525" marT="9525" marB="0" anchor="ctr">
                    <a:solidFill>
                      <a:srgbClr val="CBDFF4"/>
                    </a:solidFill>
                  </a:tcPr>
                </a:tc>
                <a:tc>
                  <a:txBody>
                    <a:bodyPr/>
                    <a:lstStyle/>
                    <a:p>
                      <a:pPr algn="r" fontAlgn="ctr"/>
                      <a:r>
                        <a:rPr lang="en-US" sz="1050" u="none" strike="noStrike">
                          <a:effectLst/>
                        </a:rPr>
                        <a:t>-</a:t>
                      </a:r>
                      <a:endParaRPr lang="en-US" sz="1050" b="0" i="0" u="none" strike="noStrike">
                        <a:solidFill>
                          <a:srgbClr val="000000"/>
                        </a:solidFill>
                        <a:effectLst/>
                        <a:latin typeface="Arial" panose="020B0604020202020204" pitchFamily="34" charset="0"/>
                      </a:endParaRPr>
                    </a:p>
                  </a:txBody>
                  <a:tcPr marL="9525" marR="9525" marT="9525" marB="0" anchor="ctr">
                    <a:solidFill>
                      <a:srgbClr val="CBDFF4"/>
                    </a:solidFill>
                  </a:tcPr>
                </a:tc>
                <a:tc>
                  <a:txBody>
                    <a:bodyPr/>
                    <a:lstStyle/>
                    <a:p>
                      <a:pPr algn="r" fontAlgn="ctr"/>
                      <a:r>
                        <a:rPr lang="en-US" sz="1050" u="none" strike="noStrike">
                          <a:effectLst/>
                        </a:rPr>
                        <a:t>-</a:t>
                      </a:r>
                      <a:endParaRPr lang="en-US" sz="1050" b="0" i="0" u="none" strike="noStrike">
                        <a:solidFill>
                          <a:srgbClr val="000000"/>
                        </a:solidFill>
                        <a:effectLst/>
                        <a:latin typeface="Arial" panose="020B0604020202020204" pitchFamily="34" charset="0"/>
                      </a:endParaRPr>
                    </a:p>
                  </a:txBody>
                  <a:tcPr marL="9525" marR="9525" marT="9525" marB="0" anchor="ctr">
                    <a:solidFill>
                      <a:srgbClr val="CBDFF4"/>
                    </a:solidFill>
                  </a:tcPr>
                </a:tc>
                <a:tc>
                  <a:txBody>
                    <a:bodyPr/>
                    <a:lstStyle/>
                    <a:p>
                      <a:pPr algn="r" fontAlgn="ctr"/>
                      <a:r>
                        <a:rPr lang="en-US" sz="1050" u="none" strike="noStrike">
                          <a:effectLst/>
                        </a:rPr>
                        <a:t>-</a:t>
                      </a:r>
                      <a:endParaRPr lang="en-US" sz="1050" b="0" i="0" u="none" strike="noStrike">
                        <a:solidFill>
                          <a:srgbClr val="000000"/>
                        </a:solidFill>
                        <a:effectLst/>
                        <a:latin typeface="Arial" panose="020B0604020202020204" pitchFamily="34" charset="0"/>
                      </a:endParaRPr>
                    </a:p>
                  </a:txBody>
                  <a:tcPr marL="9525" marR="9525" marT="9525" marB="0" anchor="ctr">
                    <a:solidFill>
                      <a:srgbClr val="CBDFF4"/>
                    </a:solidFill>
                  </a:tcPr>
                </a:tc>
                <a:tc>
                  <a:txBody>
                    <a:bodyPr/>
                    <a:lstStyle/>
                    <a:p>
                      <a:pPr algn="r" fontAlgn="ctr"/>
                      <a:r>
                        <a:rPr lang="en-US" sz="1050" u="none" strike="noStrike" dirty="0">
                          <a:effectLst/>
                        </a:rPr>
                        <a:t>-</a:t>
                      </a:r>
                      <a:endParaRPr lang="en-US" sz="1050" b="0" i="0" u="none" strike="noStrike" dirty="0">
                        <a:solidFill>
                          <a:srgbClr val="000000"/>
                        </a:solidFill>
                        <a:effectLst/>
                        <a:latin typeface="Arial" panose="020B0604020202020204" pitchFamily="34" charset="0"/>
                      </a:endParaRPr>
                    </a:p>
                  </a:txBody>
                  <a:tcPr marL="9525" marR="9525" marT="8890" marB="0" anchor="ctr">
                    <a:solidFill>
                      <a:srgbClr val="CBDFF4"/>
                    </a:solidFill>
                  </a:tcPr>
                </a:tc>
                <a:tc>
                  <a:txBody>
                    <a:bodyPr/>
                    <a:lstStyle/>
                    <a:p>
                      <a:pPr algn="r" fontAlgn="ctr"/>
                      <a:r>
                        <a:rPr lang="en-US" sz="1050" u="none" strike="noStrike" dirty="0">
                          <a:effectLst/>
                        </a:rPr>
                        <a:t>-</a:t>
                      </a:r>
                      <a:endParaRPr lang="en-US" sz="1050" b="0" i="0" u="none" strike="noStrike" dirty="0">
                        <a:solidFill>
                          <a:srgbClr val="000000"/>
                        </a:solidFill>
                        <a:effectLst/>
                        <a:latin typeface="Arial" panose="020B0604020202020204" pitchFamily="34" charset="0"/>
                      </a:endParaRPr>
                    </a:p>
                  </a:txBody>
                  <a:tcPr marL="9525" marR="9525" marT="9525" marB="0" anchor="ctr">
                    <a:solidFill>
                      <a:srgbClr val="CBDFF4"/>
                    </a:solidFill>
                  </a:tcPr>
                </a:tc>
                <a:tc>
                  <a:txBody>
                    <a:bodyPr/>
                    <a:lstStyle/>
                    <a:p>
                      <a:pPr algn="r" fontAlgn="ctr"/>
                      <a:r>
                        <a:rPr lang="sv-SE" sz="1050" u="none" strike="noStrike" dirty="0">
                          <a:effectLst/>
                        </a:rPr>
                        <a:t>0.3%</a:t>
                      </a:r>
                      <a:endParaRPr lang="sv-SE" sz="1050" b="0" i="0" u="none" strike="noStrike" dirty="0">
                        <a:solidFill>
                          <a:srgbClr val="000000"/>
                        </a:solidFill>
                        <a:effectLst/>
                        <a:latin typeface="Arial" panose="020B0604020202020204" pitchFamily="34" charset="0"/>
                      </a:endParaRPr>
                    </a:p>
                  </a:txBody>
                  <a:tcPr marL="9525" marR="9525" marT="9525" marB="0" anchor="ctr">
                    <a:solidFill>
                      <a:srgbClr val="CBDFF4"/>
                    </a:solidFill>
                  </a:tcPr>
                </a:tc>
                <a:tc>
                  <a:txBody>
                    <a:bodyPr/>
                    <a:lstStyle/>
                    <a:p>
                      <a:pPr algn="r" fontAlgn="ctr"/>
                      <a:r>
                        <a:rPr lang="en-US" sz="1050" u="none" strike="noStrike" dirty="0">
                          <a:effectLst/>
                        </a:rPr>
                        <a:t>-</a:t>
                      </a:r>
                      <a:endParaRPr lang="en-US" sz="1050" b="0" i="0" u="none" strike="noStrike" dirty="0">
                        <a:solidFill>
                          <a:srgbClr val="000000"/>
                        </a:solidFill>
                        <a:effectLst/>
                        <a:latin typeface="Arial" panose="020B0604020202020204" pitchFamily="34" charset="0"/>
                      </a:endParaRPr>
                    </a:p>
                  </a:txBody>
                  <a:tcPr marL="9525" marR="9525" marT="8890" marB="0" anchor="ctr">
                    <a:solidFill>
                      <a:srgbClr val="CBDFF4"/>
                    </a:solidFill>
                  </a:tcPr>
                </a:tc>
                <a:extLst>
                  <a:ext uri="{0D108BD9-81ED-4DB2-BD59-A6C34878D82A}">
                    <a16:rowId xmlns:a16="http://schemas.microsoft.com/office/drawing/2014/main" val="10004"/>
                  </a:ext>
                </a:extLst>
              </a:tr>
              <a:tr h="200928">
                <a:tc>
                  <a:txBody>
                    <a:bodyPr/>
                    <a:lstStyle/>
                    <a:p>
                      <a:pPr marL="0" indent="0" algn="l" defTabSz="914400" rtl="0" eaLnBrk="1" fontAlgn="ctr" latinLnBrk="0" hangingPunct="1">
                        <a:buFont typeface="Wingdings" panose="05000000000000000000" pitchFamily="2" charset="2"/>
                        <a:buNone/>
                      </a:pPr>
                      <a:r>
                        <a:rPr lang="en-US" sz="1050" kern="1200" dirty="0">
                          <a:solidFill>
                            <a:schemeClr val="tx1">
                              <a:lumMod val="50000"/>
                            </a:schemeClr>
                          </a:solidFill>
                          <a:latin typeface="Archivo Light" pitchFamily="2" charset="0"/>
                          <a:ea typeface="+mn-ea"/>
                          <a:cs typeface="+mn-cs"/>
                        </a:rPr>
                        <a:t>   Less: Antitrust related items</a:t>
                      </a:r>
                    </a:p>
                  </a:txBody>
                  <a:tcPr marL="9525" marR="9525" marT="8890" marB="0" anchor="ctr">
                    <a:solidFill>
                      <a:srgbClr val="E7F0FA"/>
                    </a:solidFill>
                  </a:tcP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0.0%</a:t>
                      </a:r>
                      <a:endParaRPr lang="sv-SE" sz="1050" dirty="0">
                        <a:effectLst/>
                        <a:latin typeface="Times New Roman" panose="02020603050405020304" pitchFamily="18" charset="0"/>
                        <a:ea typeface="Times New Roman" panose="02020603050405020304" pitchFamily="18" charset="0"/>
                      </a:endParaRPr>
                    </a:p>
                  </a:txBody>
                  <a:tcPr marL="0" marR="8890" marT="8890" marB="0" anchor="ctr">
                    <a:solidFill>
                      <a:srgbClr val="E7F0FA"/>
                    </a:solidFill>
                  </a:tcPr>
                </a:tc>
                <a:tc>
                  <a:txBody>
                    <a:bodyPr/>
                    <a:lstStyle/>
                    <a:p>
                      <a:pPr algn="r">
                        <a:buNone/>
                      </a:pPr>
                      <a:r>
                        <a:rPr lang="en-US" sz="1050" dirty="0">
                          <a:solidFill>
                            <a:srgbClr val="000000"/>
                          </a:solidFill>
                          <a:effectLst/>
                          <a:latin typeface="+mn-lt"/>
                          <a:ea typeface="Arial" panose="020B0604020202020204" pitchFamily="34" charset="0"/>
                        </a:rPr>
                        <a:t>0.0%</a:t>
                      </a:r>
                      <a:endParaRPr lang="sv-SE" sz="1050" dirty="0">
                        <a:effectLst/>
                        <a:latin typeface="+mn-lt"/>
                        <a:ea typeface="Times New Roman" panose="02020603050405020304" pitchFamily="18" charset="0"/>
                      </a:endParaRPr>
                    </a:p>
                  </a:txBody>
                  <a:tcPr marL="0" marR="8890" marT="8890" marB="0" anchor="ctr">
                    <a:solidFill>
                      <a:srgbClr val="E7F0FA"/>
                    </a:solidFill>
                  </a:tcPr>
                </a:tc>
                <a:tc>
                  <a:txBody>
                    <a:bodyPr/>
                    <a:lstStyle/>
                    <a:p>
                      <a:pPr algn="r" fontAlgn="ctr"/>
                      <a:r>
                        <a:rPr lang="en-US" sz="1050" u="none" strike="noStrike" dirty="0">
                          <a:effectLst/>
                        </a:rPr>
                        <a:t>0.1%</a:t>
                      </a:r>
                      <a:endParaRPr lang="en-US" sz="1050" b="0" i="0" u="none" strike="noStrike" dirty="0">
                        <a:solidFill>
                          <a:srgbClr val="000000"/>
                        </a:solidFill>
                        <a:effectLst/>
                        <a:latin typeface="Arial" panose="020B0604020202020204" pitchFamily="34" charset="0"/>
                      </a:endParaRPr>
                    </a:p>
                  </a:txBody>
                  <a:tcPr marL="9525" marR="9525" marT="9525" marB="0" anchor="ctr">
                    <a:solidFill>
                      <a:srgbClr val="E7F0FA"/>
                    </a:solidFill>
                  </a:tcPr>
                </a:tc>
                <a:tc>
                  <a:txBody>
                    <a:bodyPr/>
                    <a:lstStyle/>
                    <a:p>
                      <a:pPr algn="r" fontAlgn="ctr"/>
                      <a:r>
                        <a:rPr lang="en-US" sz="1050" u="none" strike="noStrike">
                          <a:effectLst/>
                        </a:rPr>
                        <a:t>0.1%</a:t>
                      </a:r>
                      <a:endParaRPr lang="en-US" sz="1050" b="0" i="0" u="none" strike="noStrike">
                        <a:solidFill>
                          <a:srgbClr val="000000"/>
                        </a:solidFill>
                        <a:effectLst/>
                        <a:latin typeface="Arial" panose="020B0604020202020204" pitchFamily="34" charset="0"/>
                      </a:endParaRPr>
                    </a:p>
                  </a:txBody>
                  <a:tcPr marL="9525" marR="9525" marT="9525" marB="0" anchor="ctr">
                    <a:solidFill>
                      <a:srgbClr val="E7F0FA"/>
                    </a:solidFill>
                  </a:tcPr>
                </a:tc>
                <a:tc>
                  <a:txBody>
                    <a:bodyPr/>
                    <a:lstStyle/>
                    <a:p>
                      <a:pPr algn="r" fontAlgn="ctr"/>
                      <a:r>
                        <a:rPr lang="en-US" sz="1050" u="none" strike="noStrike" dirty="0">
                          <a:effectLst/>
                        </a:rPr>
                        <a:t>0.0%</a:t>
                      </a:r>
                      <a:endParaRPr lang="en-US" sz="1050" b="0" i="0" u="none" strike="noStrike" dirty="0">
                        <a:solidFill>
                          <a:srgbClr val="000000"/>
                        </a:solidFill>
                        <a:effectLst/>
                        <a:latin typeface="Arial" panose="020B0604020202020204" pitchFamily="34" charset="0"/>
                      </a:endParaRPr>
                    </a:p>
                  </a:txBody>
                  <a:tcPr marL="9525" marR="9525" marT="9525" marB="0" anchor="ctr">
                    <a:solidFill>
                      <a:srgbClr val="E7F0FA"/>
                    </a:solidFill>
                  </a:tcPr>
                </a:tc>
                <a:tc>
                  <a:txBody>
                    <a:bodyPr/>
                    <a:lstStyle/>
                    <a:p>
                      <a:pPr algn="r" fontAlgn="ctr"/>
                      <a:r>
                        <a:rPr lang="en-US" sz="1050" u="none" strike="noStrike" dirty="0">
                          <a:effectLst/>
                        </a:rPr>
                        <a:t>0.1%</a:t>
                      </a:r>
                      <a:endParaRPr lang="en-US" sz="1050" b="0" i="0" u="none" strike="noStrike" dirty="0">
                        <a:solidFill>
                          <a:srgbClr val="000000"/>
                        </a:solidFill>
                        <a:effectLst/>
                        <a:latin typeface="Arial" panose="020B0604020202020204" pitchFamily="34" charset="0"/>
                      </a:endParaRPr>
                    </a:p>
                  </a:txBody>
                  <a:tcPr marL="9525" marR="9525" marT="9525" marB="0" anchor="ctr">
                    <a:solidFill>
                      <a:srgbClr val="E7F0FA"/>
                    </a:solidFill>
                  </a:tcPr>
                </a:tc>
                <a:tc>
                  <a:txBody>
                    <a:bodyPr/>
                    <a:lstStyle/>
                    <a:p>
                      <a:pPr algn="r" fontAlgn="ctr"/>
                      <a:r>
                        <a:rPr lang="en-US" sz="1050" u="none" strike="noStrike" dirty="0">
                          <a:effectLst/>
                        </a:rPr>
                        <a:t>0.1%</a:t>
                      </a:r>
                      <a:endParaRPr lang="en-US" sz="1050" b="0" i="0" u="none" strike="noStrike" dirty="0">
                        <a:solidFill>
                          <a:srgbClr val="000000"/>
                        </a:solidFill>
                        <a:effectLst/>
                        <a:latin typeface="Arial" panose="020B0604020202020204" pitchFamily="34" charset="0"/>
                      </a:endParaRPr>
                    </a:p>
                  </a:txBody>
                  <a:tcPr marL="9525" marR="9525" marT="9525" marB="0" anchor="ctr">
                    <a:solidFill>
                      <a:srgbClr val="E7F0FA"/>
                    </a:solidFill>
                  </a:tcPr>
                </a:tc>
                <a:tc>
                  <a:txBody>
                    <a:bodyPr/>
                    <a:lstStyle/>
                    <a:p>
                      <a:pPr algn="r" fontAlgn="ctr"/>
                      <a:r>
                        <a:rPr lang="en-US" sz="1050" u="none" strike="noStrike" dirty="0">
                          <a:effectLst/>
                        </a:rPr>
                        <a:t>0.0%</a:t>
                      </a:r>
                      <a:endParaRPr lang="en-US" sz="1050" b="0" i="0" u="none" strike="noStrike" dirty="0">
                        <a:solidFill>
                          <a:srgbClr val="000000"/>
                        </a:solidFill>
                        <a:effectLst/>
                        <a:latin typeface="Arial" panose="020B0604020202020204" pitchFamily="34" charset="0"/>
                      </a:endParaRPr>
                    </a:p>
                  </a:txBody>
                  <a:tcPr marL="9525" marR="9525" marT="9525" marB="0" anchor="ctr">
                    <a:solidFill>
                      <a:srgbClr val="E7F0FA"/>
                    </a:solidFill>
                  </a:tcPr>
                </a:tc>
                <a:tc>
                  <a:txBody>
                    <a:bodyPr/>
                    <a:lstStyle/>
                    <a:p>
                      <a:pPr algn="r" fontAlgn="ctr"/>
                      <a:r>
                        <a:rPr lang="en-US" sz="1050" u="none" strike="noStrike" dirty="0">
                          <a:effectLst/>
                        </a:rPr>
                        <a:t>0.1%</a:t>
                      </a:r>
                      <a:endParaRPr lang="en-US" sz="1050" b="0" i="0" u="none" strike="noStrike" dirty="0">
                        <a:solidFill>
                          <a:srgbClr val="000000"/>
                        </a:solidFill>
                        <a:effectLst/>
                        <a:latin typeface="Arial" panose="020B0604020202020204" pitchFamily="34" charset="0"/>
                      </a:endParaRPr>
                    </a:p>
                  </a:txBody>
                  <a:tcPr marL="9525" marR="9525" marT="9525" marB="0" anchor="ctr">
                    <a:solidFill>
                      <a:srgbClr val="E7F0FA"/>
                    </a:solidFill>
                  </a:tcPr>
                </a:tc>
                <a:tc>
                  <a:txBody>
                    <a:bodyPr/>
                    <a:lstStyle/>
                    <a:p>
                      <a:pPr algn="r" fontAlgn="ctr"/>
                      <a:r>
                        <a:rPr lang="en-US" sz="1050" u="none" strike="noStrike">
                          <a:effectLst/>
                        </a:rPr>
                        <a:t>0.0%</a:t>
                      </a:r>
                      <a:endParaRPr lang="en-US" sz="1050" b="0" i="0" u="none" strike="noStrike">
                        <a:solidFill>
                          <a:srgbClr val="000000"/>
                        </a:solidFill>
                        <a:effectLst/>
                        <a:latin typeface="Arial" panose="020B0604020202020204" pitchFamily="34" charset="0"/>
                      </a:endParaRPr>
                    </a:p>
                  </a:txBody>
                  <a:tcPr marL="9525" marR="9525" marT="9525" marB="0" anchor="ctr">
                    <a:solidFill>
                      <a:srgbClr val="E7F0FA"/>
                    </a:solidFill>
                  </a:tcPr>
                </a:tc>
                <a:tc>
                  <a:txBody>
                    <a:bodyPr/>
                    <a:lstStyle/>
                    <a:p>
                      <a:pPr algn="r" fontAlgn="ctr"/>
                      <a:r>
                        <a:rPr lang="sv-SE" sz="1050" u="none" strike="noStrike">
                          <a:effectLst/>
                        </a:rPr>
                        <a:t>0.0%</a:t>
                      </a:r>
                      <a:endParaRPr lang="sv-SE" sz="1050" b="0" i="0" u="none" strike="noStrike">
                        <a:solidFill>
                          <a:srgbClr val="000000"/>
                        </a:solidFill>
                        <a:effectLst/>
                        <a:latin typeface="Arial" panose="020B0604020202020204" pitchFamily="34" charset="0"/>
                      </a:endParaRPr>
                    </a:p>
                  </a:txBody>
                  <a:tcPr marL="9525" marR="9525" marT="9525" marB="0" anchor="ctr">
                    <a:solidFill>
                      <a:srgbClr val="E7F0FA"/>
                    </a:solidFill>
                  </a:tcPr>
                </a:tc>
                <a:tc>
                  <a:txBody>
                    <a:bodyPr/>
                    <a:lstStyle/>
                    <a:p>
                      <a:pPr algn="r" fontAlgn="ctr"/>
                      <a:r>
                        <a:rPr lang="sv-SE" sz="1050" u="none" strike="noStrike" dirty="0">
                          <a:effectLst/>
                        </a:rPr>
                        <a:t>0.0%</a:t>
                      </a:r>
                      <a:endParaRPr lang="sv-SE" sz="1050" b="0" i="0" u="none" strike="noStrike" dirty="0">
                        <a:solidFill>
                          <a:srgbClr val="000000"/>
                        </a:solidFill>
                        <a:effectLst/>
                        <a:latin typeface="Arial" panose="020B0604020202020204" pitchFamily="34" charset="0"/>
                      </a:endParaRPr>
                    </a:p>
                  </a:txBody>
                  <a:tcPr marL="9525" marR="9525" marT="9525" marB="0" anchor="ctr">
                    <a:solidFill>
                      <a:srgbClr val="E7F0FA"/>
                    </a:solidFill>
                  </a:tcPr>
                </a:tc>
                <a:tc>
                  <a:txBody>
                    <a:bodyPr/>
                    <a:lstStyle/>
                    <a:p>
                      <a:pPr algn="r" fontAlgn="ctr"/>
                      <a:r>
                        <a:rPr lang="sv-SE" sz="1050" u="none" strike="noStrike" dirty="0">
                          <a:effectLst/>
                        </a:rPr>
                        <a:t>0.0%</a:t>
                      </a:r>
                      <a:endParaRPr lang="sv-SE" sz="1050" b="0" i="0" u="none" strike="noStrike" dirty="0">
                        <a:solidFill>
                          <a:srgbClr val="000000"/>
                        </a:solidFill>
                        <a:effectLst/>
                        <a:latin typeface="Arial" panose="020B0604020202020204" pitchFamily="34" charset="0"/>
                      </a:endParaRPr>
                    </a:p>
                  </a:txBody>
                  <a:tcPr marL="9525" marR="9525" marT="9525" marB="0" anchor="ctr">
                    <a:solidFill>
                      <a:srgbClr val="E7F0FA"/>
                    </a:solidFill>
                  </a:tcPr>
                </a:tc>
                <a:extLst>
                  <a:ext uri="{0D108BD9-81ED-4DB2-BD59-A6C34878D82A}">
                    <a16:rowId xmlns:a16="http://schemas.microsoft.com/office/drawing/2014/main" val="10005"/>
                  </a:ext>
                </a:extLst>
              </a:tr>
              <a:tr h="233336">
                <a:tc>
                  <a:txBody>
                    <a:bodyPr/>
                    <a:lstStyle/>
                    <a:p>
                      <a:pPr marL="0" indent="0" algn="l" defTabSz="914400" rtl="0" eaLnBrk="1" fontAlgn="ctr" latinLnBrk="0" hangingPunct="1">
                        <a:buFont typeface="Wingdings" panose="05000000000000000000" pitchFamily="2" charset="2"/>
                        <a:buNone/>
                      </a:pPr>
                      <a:r>
                        <a:rPr lang="en-US" sz="1050" kern="1200" dirty="0">
                          <a:solidFill>
                            <a:schemeClr val="tx1">
                              <a:lumMod val="50000"/>
                            </a:schemeClr>
                          </a:solidFill>
                          <a:latin typeface="Archivo Light" pitchFamily="2" charset="0"/>
                          <a:ea typeface="+mn-ea"/>
                          <a:cs typeface="+mn-cs"/>
                        </a:rPr>
                        <a:t>Total non-GAAP adjustments to operating margin</a:t>
                      </a:r>
                    </a:p>
                  </a:txBody>
                  <a:tcPr marT="18288" marB="18288" anchor="ctr">
                    <a:solidFill>
                      <a:srgbClr val="CBDFF4"/>
                    </a:solidFill>
                  </a:tcPr>
                </a:tc>
                <a:tc>
                  <a:txBody>
                    <a:bodyPr/>
                    <a:lstStyle/>
                    <a:p>
                      <a:pPr algn="r">
                        <a:buNone/>
                      </a:pPr>
                      <a:r>
                        <a:rPr lang="en-US" sz="1050" b="1" dirty="0">
                          <a:solidFill>
                            <a:srgbClr val="000000"/>
                          </a:solidFill>
                          <a:effectLst/>
                          <a:latin typeface="Arial" panose="020B0604020202020204" pitchFamily="34" charset="0"/>
                          <a:ea typeface="Arial" panose="020B0604020202020204" pitchFamily="34" charset="0"/>
                        </a:rPr>
                        <a:t>0.3%</a:t>
                      </a:r>
                      <a:endParaRPr lang="sv-SE" sz="1050" dirty="0">
                        <a:effectLst/>
                        <a:latin typeface="Times New Roman" panose="02020603050405020304" pitchFamily="18" charset="0"/>
                        <a:ea typeface="Times New Roman" panose="02020603050405020304" pitchFamily="18" charset="0"/>
                      </a:endParaRPr>
                    </a:p>
                  </a:txBody>
                  <a:tcPr marL="0" marR="8890" marT="8890" marB="0" anchor="ctr">
                    <a:solidFill>
                      <a:srgbClr val="CBDFF4"/>
                    </a:solidFill>
                  </a:tcPr>
                </a:tc>
                <a:tc>
                  <a:txBody>
                    <a:bodyPr/>
                    <a:lstStyle/>
                    <a:p>
                      <a:pPr algn="r">
                        <a:buNone/>
                      </a:pPr>
                      <a:r>
                        <a:rPr lang="en-US" sz="1050" b="1" dirty="0">
                          <a:solidFill>
                            <a:srgbClr val="000000"/>
                          </a:solidFill>
                          <a:effectLst/>
                          <a:latin typeface="+mn-lt"/>
                          <a:ea typeface="Arial" panose="020B0604020202020204" pitchFamily="34" charset="0"/>
                        </a:rPr>
                        <a:t>0.6%</a:t>
                      </a:r>
                      <a:endParaRPr lang="sv-SE" sz="1050" dirty="0">
                        <a:effectLst/>
                        <a:latin typeface="+mn-lt"/>
                        <a:ea typeface="Times New Roman" panose="02020603050405020304" pitchFamily="18" charset="0"/>
                      </a:endParaRPr>
                    </a:p>
                  </a:txBody>
                  <a:tcPr marL="0" marR="8890" marT="8890" marB="0" anchor="ctr">
                    <a:solidFill>
                      <a:srgbClr val="CBDFF4"/>
                    </a:solidFill>
                  </a:tcPr>
                </a:tc>
                <a:tc>
                  <a:txBody>
                    <a:bodyPr/>
                    <a:lstStyle/>
                    <a:p>
                      <a:pPr algn="r" fontAlgn="ctr"/>
                      <a:r>
                        <a:rPr lang="en-US" sz="1050" u="none" strike="noStrike" dirty="0">
                          <a:effectLst/>
                        </a:rPr>
                        <a:t>0.1%</a:t>
                      </a:r>
                      <a:endParaRPr lang="en-US" sz="1050" b="1" i="0" u="none" strike="noStrike" dirty="0">
                        <a:solidFill>
                          <a:srgbClr val="000000"/>
                        </a:solidFill>
                        <a:effectLst/>
                        <a:latin typeface="Arial" panose="020B0604020202020204" pitchFamily="34" charset="0"/>
                      </a:endParaRPr>
                    </a:p>
                  </a:txBody>
                  <a:tcPr marL="9525" marR="9525" marT="9525" marB="0" anchor="ctr">
                    <a:solidFill>
                      <a:srgbClr val="CBDFF4"/>
                    </a:solidFill>
                  </a:tcPr>
                </a:tc>
                <a:tc>
                  <a:txBody>
                    <a:bodyPr/>
                    <a:lstStyle/>
                    <a:p>
                      <a:pPr algn="r" fontAlgn="ctr"/>
                      <a:r>
                        <a:rPr lang="en-US" sz="1050" u="none" strike="noStrike" dirty="0">
                          <a:effectLst/>
                        </a:rPr>
                        <a:t>0.1%</a:t>
                      </a:r>
                      <a:endParaRPr lang="en-US" sz="1050" b="1" i="0" u="none" strike="noStrike" dirty="0">
                        <a:solidFill>
                          <a:srgbClr val="000000"/>
                        </a:solidFill>
                        <a:effectLst/>
                        <a:latin typeface="Arial" panose="020B0604020202020204" pitchFamily="34" charset="0"/>
                      </a:endParaRPr>
                    </a:p>
                  </a:txBody>
                  <a:tcPr marL="9525" marR="9525" marT="9525" marB="0" anchor="ctr">
                    <a:solidFill>
                      <a:srgbClr val="CBDFF4"/>
                    </a:solidFill>
                  </a:tcPr>
                </a:tc>
                <a:tc>
                  <a:txBody>
                    <a:bodyPr/>
                    <a:lstStyle/>
                    <a:p>
                      <a:pPr algn="r" fontAlgn="ctr"/>
                      <a:r>
                        <a:rPr lang="en-US" sz="1050" u="none" strike="noStrike" dirty="0">
                          <a:effectLst/>
                        </a:rPr>
                        <a:t>0.0%</a:t>
                      </a:r>
                      <a:endParaRPr lang="en-US" sz="1050" b="1" i="0" u="none" strike="noStrike" dirty="0">
                        <a:solidFill>
                          <a:srgbClr val="000000"/>
                        </a:solidFill>
                        <a:effectLst/>
                        <a:latin typeface="Arial" panose="020B0604020202020204" pitchFamily="34" charset="0"/>
                      </a:endParaRPr>
                    </a:p>
                  </a:txBody>
                  <a:tcPr marL="9525" marR="9525" marT="9525" marB="0" anchor="ctr">
                    <a:solidFill>
                      <a:srgbClr val="CBDFF4"/>
                    </a:solidFill>
                  </a:tcPr>
                </a:tc>
                <a:tc>
                  <a:txBody>
                    <a:bodyPr/>
                    <a:lstStyle/>
                    <a:p>
                      <a:pPr algn="r" fontAlgn="ctr"/>
                      <a:r>
                        <a:rPr lang="en-US" sz="1050" u="none" strike="noStrike" dirty="0">
                          <a:effectLst/>
                        </a:rPr>
                        <a:t>-0.2%</a:t>
                      </a:r>
                      <a:endParaRPr lang="en-US" sz="1050" b="1" i="0" u="none" strike="noStrike" dirty="0">
                        <a:solidFill>
                          <a:srgbClr val="000000"/>
                        </a:solidFill>
                        <a:effectLst/>
                        <a:latin typeface="Arial" panose="020B0604020202020204" pitchFamily="34" charset="0"/>
                      </a:endParaRPr>
                    </a:p>
                  </a:txBody>
                  <a:tcPr marL="9525" marR="9525" marT="9525" marB="0" anchor="ctr">
                    <a:solidFill>
                      <a:srgbClr val="CBDFF4"/>
                    </a:solidFill>
                  </a:tcPr>
                </a:tc>
                <a:tc>
                  <a:txBody>
                    <a:bodyPr/>
                    <a:lstStyle/>
                    <a:p>
                      <a:pPr algn="r" fontAlgn="ctr"/>
                      <a:r>
                        <a:rPr lang="en-US" sz="1050" u="none" strike="noStrike" dirty="0">
                          <a:effectLst/>
                        </a:rPr>
                        <a:t>0.4%</a:t>
                      </a:r>
                      <a:endParaRPr lang="en-US" sz="1050" b="1" i="0" u="none" strike="noStrike" dirty="0">
                        <a:solidFill>
                          <a:srgbClr val="000000"/>
                        </a:solidFill>
                        <a:effectLst/>
                        <a:latin typeface="Arial" panose="020B0604020202020204" pitchFamily="34" charset="0"/>
                      </a:endParaRPr>
                    </a:p>
                  </a:txBody>
                  <a:tcPr marL="9525" marR="9525" marT="9525" marB="0" anchor="ctr">
                    <a:solidFill>
                      <a:srgbClr val="CBDFF4"/>
                    </a:solidFill>
                  </a:tcPr>
                </a:tc>
                <a:tc>
                  <a:txBody>
                    <a:bodyPr/>
                    <a:lstStyle/>
                    <a:p>
                      <a:pPr algn="r" fontAlgn="ctr"/>
                      <a:r>
                        <a:rPr lang="en-US" sz="1050" u="none" strike="noStrike" dirty="0">
                          <a:effectLst/>
                        </a:rPr>
                        <a:t>0.6%</a:t>
                      </a:r>
                      <a:endParaRPr lang="en-US" sz="1050" b="1" i="0" u="none" strike="noStrike" dirty="0">
                        <a:solidFill>
                          <a:srgbClr val="000000"/>
                        </a:solidFill>
                        <a:effectLst/>
                        <a:latin typeface="Arial" panose="020B0604020202020204" pitchFamily="34" charset="0"/>
                      </a:endParaRPr>
                    </a:p>
                  </a:txBody>
                  <a:tcPr marL="9525" marR="9525" marT="9525" marB="0" anchor="ctr">
                    <a:solidFill>
                      <a:srgbClr val="CBDFF4"/>
                    </a:solidFill>
                  </a:tcPr>
                </a:tc>
                <a:tc>
                  <a:txBody>
                    <a:bodyPr/>
                    <a:lstStyle/>
                    <a:p>
                      <a:pPr algn="r" fontAlgn="ctr"/>
                      <a:r>
                        <a:rPr lang="en-US" sz="1050" u="none" strike="noStrike" dirty="0">
                          <a:effectLst/>
                        </a:rPr>
                        <a:t>0.2%</a:t>
                      </a:r>
                      <a:endParaRPr lang="en-US" sz="1050" b="1" i="0" u="none" strike="noStrike" dirty="0">
                        <a:solidFill>
                          <a:srgbClr val="000000"/>
                        </a:solidFill>
                        <a:effectLst/>
                        <a:latin typeface="Arial" panose="020B0604020202020204" pitchFamily="34" charset="0"/>
                      </a:endParaRPr>
                    </a:p>
                  </a:txBody>
                  <a:tcPr marL="9525" marR="9525" marT="9525" marB="0" anchor="ctr">
                    <a:solidFill>
                      <a:srgbClr val="CBDFF4"/>
                    </a:solidFill>
                  </a:tcPr>
                </a:tc>
                <a:tc>
                  <a:txBody>
                    <a:bodyPr/>
                    <a:lstStyle/>
                    <a:p>
                      <a:pPr algn="r" fontAlgn="ctr"/>
                      <a:r>
                        <a:rPr lang="en-US" sz="1050" u="none" strike="noStrike" dirty="0">
                          <a:effectLst/>
                        </a:rPr>
                        <a:t>3.5%</a:t>
                      </a:r>
                      <a:endParaRPr lang="en-US" sz="1050" b="1" i="0" u="none" strike="noStrike" dirty="0">
                        <a:solidFill>
                          <a:srgbClr val="000000"/>
                        </a:solidFill>
                        <a:effectLst/>
                        <a:latin typeface="Arial" panose="020B0604020202020204" pitchFamily="34" charset="0"/>
                      </a:endParaRPr>
                    </a:p>
                  </a:txBody>
                  <a:tcPr marL="9525" marR="9525" marT="9525" marB="0" anchor="ctr">
                    <a:solidFill>
                      <a:srgbClr val="CBDFF4"/>
                    </a:solidFill>
                  </a:tcPr>
                </a:tc>
                <a:tc>
                  <a:txBody>
                    <a:bodyPr/>
                    <a:lstStyle/>
                    <a:p>
                      <a:pPr algn="r" fontAlgn="ctr"/>
                      <a:r>
                        <a:rPr lang="en-US" sz="1050" u="none" strike="noStrike" dirty="0">
                          <a:effectLst/>
                        </a:rPr>
                        <a:t>0.4%</a:t>
                      </a:r>
                      <a:endParaRPr lang="en-US" sz="1050" b="0" i="0" u="none" strike="noStrike" dirty="0">
                        <a:solidFill>
                          <a:srgbClr val="000000"/>
                        </a:solidFill>
                        <a:effectLst/>
                        <a:latin typeface="Arial" panose="020B0604020202020204" pitchFamily="34" charset="0"/>
                      </a:endParaRPr>
                    </a:p>
                  </a:txBody>
                  <a:tcPr marL="9525" marR="9525" marT="9525" marB="0" anchor="ctr">
                    <a:solidFill>
                      <a:srgbClr val="CBDFF4"/>
                    </a:solidFill>
                  </a:tcPr>
                </a:tc>
                <a:tc>
                  <a:txBody>
                    <a:bodyPr/>
                    <a:lstStyle/>
                    <a:p>
                      <a:pPr algn="r" fontAlgn="ctr"/>
                      <a:r>
                        <a:rPr lang="en-US" sz="1050" u="none" strike="noStrike" dirty="0">
                          <a:effectLst/>
                        </a:rPr>
                        <a:t>4.5%</a:t>
                      </a:r>
                      <a:endParaRPr lang="en-US" sz="1050" b="0" i="0" u="none" strike="noStrike" dirty="0">
                        <a:solidFill>
                          <a:srgbClr val="000000"/>
                        </a:solidFill>
                        <a:effectLst/>
                        <a:latin typeface="Arial" panose="020B0604020202020204" pitchFamily="34" charset="0"/>
                      </a:endParaRPr>
                    </a:p>
                  </a:txBody>
                  <a:tcPr marL="9525" marR="9525" marT="9525" marB="0" anchor="ctr">
                    <a:solidFill>
                      <a:srgbClr val="CBDFF4"/>
                    </a:solidFill>
                  </a:tcPr>
                </a:tc>
                <a:tc>
                  <a:txBody>
                    <a:bodyPr/>
                    <a:lstStyle/>
                    <a:p>
                      <a:pPr algn="r" fontAlgn="ctr"/>
                      <a:r>
                        <a:rPr lang="en-US" sz="1050" u="none" strike="noStrike" dirty="0">
                          <a:effectLst/>
                        </a:rPr>
                        <a:t>0.2%</a:t>
                      </a:r>
                      <a:endParaRPr lang="en-US" sz="1050" b="0" i="0" u="none" strike="noStrike" dirty="0">
                        <a:solidFill>
                          <a:srgbClr val="000000"/>
                        </a:solidFill>
                        <a:effectLst/>
                        <a:latin typeface="Arial" panose="020B0604020202020204" pitchFamily="34" charset="0"/>
                      </a:endParaRPr>
                    </a:p>
                  </a:txBody>
                  <a:tcPr marL="9525" marR="9525" marT="9525" marB="0" anchor="ctr">
                    <a:solidFill>
                      <a:srgbClr val="CBDFF4"/>
                    </a:solidFill>
                  </a:tcPr>
                </a:tc>
                <a:extLst>
                  <a:ext uri="{0D108BD9-81ED-4DB2-BD59-A6C34878D82A}">
                    <a16:rowId xmlns:a16="http://schemas.microsoft.com/office/drawing/2014/main" val="10006"/>
                  </a:ext>
                </a:extLst>
              </a:tr>
              <a:tr h="233336">
                <a:tc>
                  <a:txBody>
                    <a:bodyPr/>
                    <a:lstStyle/>
                    <a:p>
                      <a:r>
                        <a:rPr lang="en-US" sz="1200" b="1" dirty="0">
                          <a:solidFill>
                            <a:schemeClr val="tx1">
                              <a:lumMod val="50000"/>
                            </a:schemeClr>
                          </a:solidFill>
                          <a:latin typeface="Arial" panose="020B0604020202020204" pitchFamily="34" charset="0"/>
                          <a:cs typeface="Arial" panose="020B0604020202020204" pitchFamily="34" charset="0"/>
                        </a:rPr>
                        <a:t>Adjusted Operating margin (Non-GAAP)</a:t>
                      </a:r>
                    </a:p>
                  </a:txBody>
                  <a:tcPr marT="18288" marB="18288" anchor="ctr"/>
                </a:tc>
                <a:tc>
                  <a:txBody>
                    <a:bodyPr/>
                    <a:lstStyle/>
                    <a:p>
                      <a:pPr algn="r">
                        <a:buNone/>
                      </a:pPr>
                      <a:r>
                        <a:rPr lang="en-US" sz="1050" b="1" dirty="0">
                          <a:solidFill>
                            <a:srgbClr val="000000"/>
                          </a:solidFill>
                          <a:effectLst/>
                          <a:latin typeface="Arial" panose="020B0604020202020204" pitchFamily="34" charset="0"/>
                          <a:ea typeface="Arial" panose="020B0604020202020204" pitchFamily="34" charset="0"/>
                        </a:rPr>
                        <a:t>8.9%</a:t>
                      </a:r>
                      <a:endParaRPr lang="sv-SE" sz="1050" dirty="0">
                        <a:effectLst/>
                        <a:latin typeface="Times New Roman" panose="02020603050405020304" pitchFamily="18" charset="0"/>
                        <a:ea typeface="Times New Roman" panose="02020603050405020304" pitchFamily="18" charset="0"/>
                      </a:endParaRPr>
                    </a:p>
                  </a:txBody>
                  <a:tcPr marL="0" marR="8890" marT="8890" marB="0" anchor="ctr"/>
                </a:tc>
                <a:tc>
                  <a:txBody>
                    <a:bodyPr/>
                    <a:lstStyle/>
                    <a:p>
                      <a:pPr algn="r">
                        <a:buNone/>
                      </a:pPr>
                      <a:r>
                        <a:rPr lang="en-US" sz="1050" b="1" dirty="0">
                          <a:solidFill>
                            <a:srgbClr val="000000"/>
                          </a:solidFill>
                          <a:effectLst/>
                          <a:latin typeface="+mn-lt"/>
                          <a:ea typeface="Arial" panose="020B0604020202020204" pitchFamily="34" charset="0"/>
                        </a:rPr>
                        <a:t>12.0%</a:t>
                      </a:r>
                      <a:endParaRPr lang="sv-SE" sz="1050" dirty="0">
                        <a:effectLst/>
                        <a:latin typeface="+mn-lt"/>
                        <a:ea typeface="Times New Roman" panose="02020603050405020304" pitchFamily="18" charset="0"/>
                      </a:endParaRPr>
                    </a:p>
                  </a:txBody>
                  <a:tcPr marL="0" marR="8890" marT="8890" marB="0" anchor="ctr"/>
                </a:tc>
                <a:tc>
                  <a:txBody>
                    <a:bodyPr/>
                    <a:lstStyle/>
                    <a:p>
                      <a:pPr algn="r" fontAlgn="ctr"/>
                      <a:r>
                        <a:rPr lang="en-US" sz="1050" b="1" u="none" strike="noStrike" dirty="0">
                          <a:effectLst/>
                        </a:rPr>
                        <a:t>10.0%</a:t>
                      </a:r>
                      <a:endParaRPr lang="en-US" sz="1050" b="1" i="0" u="none" strike="noStrike" dirty="0">
                        <a:solidFill>
                          <a:srgbClr val="000000"/>
                        </a:solidFill>
                        <a:effectLst/>
                        <a:latin typeface="Arial" panose="020B0604020202020204" pitchFamily="34" charset="0"/>
                      </a:endParaRPr>
                    </a:p>
                  </a:txBody>
                  <a:tcPr marL="9525" marR="9525" marT="9525" marB="0" anchor="ctr"/>
                </a:tc>
                <a:tc>
                  <a:txBody>
                    <a:bodyPr/>
                    <a:lstStyle/>
                    <a:p>
                      <a:pPr algn="r" fontAlgn="ctr"/>
                      <a:r>
                        <a:rPr lang="en-US" sz="1050" b="1" u="none" strike="noStrike" dirty="0">
                          <a:effectLst/>
                        </a:rPr>
                        <a:t>9.3%</a:t>
                      </a:r>
                      <a:endParaRPr lang="en-US" sz="1050" b="1" i="0" u="none" strike="noStrike" dirty="0">
                        <a:solidFill>
                          <a:srgbClr val="000000"/>
                        </a:solidFill>
                        <a:effectLst/>
                        <a:latin typeface="Arial" panose="020B0604020202020204" pitchFamily="34" charset="0"/>
                      </a:endParaRPr>
                    </a:p>
                  </a:txBody>
                  <a:tcPr marL="9525" marR="9525" marT="9525" marB="0" anchor="ctr"/>
                </a:tc>
                <a:tc>
                  <a:txBody>
                    <a:bodyPr/>
                    <a:lstStyle/>
                    <a:p>
                      <a:pPr algn="r" fontAlgn="ctr"/>
                      <a:r>
                        <a:rPr lang="en-US" sz="1050" b="1" u="none" strike="noStrike" dirty="0">
                          <a:effectLst/>
                        </a:rPr>
                        <a:t>9.9%</a:t>
                      </a:r>
                      <a:endParaRPr lang="en-US" sz="1050" b="1" i="0" u="none" strike="noStrike" dirty="0">
                        <a:solidFill>
                          <a:srgbClr val="000000"/>
                        </a:solidFill>
                        <a:effectLst/>
                        <a:latin typeface="Arial" panose="020B0604020202020204" pitchFamily="34" charset="0"/>
                      </a:endParaRPr>
                    </a:p>
                  </a:txBody>
                  <a:tcPr marL="9525" marR="9525" marT="9525" marB="0" anchor="ctr"/>
                </a:tc>
                <a:tc>
                  <a:txBody>
                    <a:bodyPr/>
                    <a:lstStyle/>
                    <a:p>
                      <a:pPr algn="r" fontAlgn="ctr"/>
                      <a:r>
                        <a:rPr lang="en-US" sz="1050" b="1" u="none" strike="noStrike" dirty="0">
                          <a:effectLst/>
                        </a:rPr>
                        <a:t>13.4%</a:t>
                      </a:r>
                      <a:endParaRPr lang="en-US" sz="1050" b="1" i="0" u="none" strike="noStrike" dirty="0">
                        <a:solidFill>
                          <a:srgbClr val="000000"/>
                        </a:solidFill>
                        <a:effectLst/>
                        <a:latin typeface="Arial" panose="020B0604020202020204" pitchFamily="34" charset="0"/>
                      </a:endParaRPr>
                    </a:p>
                  </a:txBody>
                  <a:tcPr marL="9525" marR="9525" marT="9525" marB="0" anchor="ctr"/>
                </a:tc>
                <a:tc>
                  <a:txBody>
                    <a:bodyPr/>
                    <a:lstStyle/>
                    <a:p>
                      <a:pPr algn="r" fontAlgn="ctr"/>
                      <a:r>
                        <a:rPr lang="en-US" sz="1050" b="1" u="none" strike="noStrike" dirty="0">
                          <a:effectLst/>
                        </a:rPr>
                        <a:t>9.3%</a:t>
                      </a:r>
                      <a:endParaRPr lang="en-US" sz="1050" b="1" i="0" u="none" strike="noStrike" dirty="0">
                        <a:solidFill>
                          <a:srgbClr val="000000"/>
                        </a:solidFill>
                        <a:effectLst/>
                        <a:latin typeface="Arial" panose="020B0604020202020204" pitchFamily="34" charset="0"/>
                      </a:endParaRPr>
                    </a:p>
                  </a:txBody>
                  <a:tcPr marL="9525" marR="9525" marT="9525" marB="0" anchor="ctr"/>
                </a:tc>
                <a:tc>
                  <a:txBody>
                    <a:bodyPr/>
                    <a:lstStyle/>
                    <a:p>
                      <a:pPr algn="r" fontAlgn="ctr"/>
                      <a:r>
                        <a:rPr lang="en-US" sz="1050" b="1" u="none" strike="noStrike">
                          <a:effectLst/>
                        </a:rPr>
                        <a:t>8.5%</a:t>
                      </a:r>
                      <a:endParaRPr lang="en-US" sz="1050" b="1" i="0" u="none" strike="noStrike">
                        <a:solidFill>
                          <a:srgbClr val="000000"/>
                        </a:solidFill>
                        <a:effectLst/>
                        <a:latin typeface="Arial" panose="020B0604020202020204" pitchFamily="34" charset="0"/>
                      </a:endParaRPr>
                    </a:p>
                  </a:txBody>
                  <a:tcPr marL="9525" marR="9525" marT="9525" marB="0" anchor="ctr"/>
                </a:tc>
                <a:tc>
                  <a:txBody>
                    <a:bodyPr/>
                    <a:lstStyle/>
                    <a:p>
                      <a:pPr algn="r" fontAlgn="ctr"/>
                      <a:r>
                        <a:rPr lang="en-US" sz="1050" b="1" u="none" strike="noStrike" dirty="0">
                          <a:effectLst/>
                        </a:rPr>
                        <a:t>7.6%</a:t>
                      </a:r>
                      <a:endParaRPr lang="en-US" sz="1050" b="1" i="0" u="none" strike="noStrike" dirty="0">
                        <a:solidFill>
                          <a:srgbClr val="000000"/>
                        </a:solidFill>
                        <a:effectLst/>
                        <a:latin typeface="Arial" panose="020B0604020202020204" pitchFamily="34" charset="0"/>
                      </a:endParaRPr>
                    </a:p>
                  </a:txBody>
                  <a:tcPr marL="9525" marR="9525" marT="9525" marB="0" anchor="ctr"/>
                </a:tc>
                <a:tc>
                  <a:txBody>
                    <a:bodyPr/>
                    <a:lstStyle/>
                    <a:p>
                      <a:pPr algn="r" fontAlgn="ctr"/>
                      <a:r>
                        <a:rPr lang="en-US" sz="1050" b="1" u="none" strike="noStrike" dirty="0">
                          <a:effectLst/>
                        </a:rPr>
                        <a:t>12.1%</a:t>
                      </a:r>
                      <a:endParaRPr lang="en-US" sz="1050" b="1" i="0" u="none" strike="noStrike" dirty="0">
                        <a:solidFill>
                          <a:srgbClr val="000000"/>
                        </a:solidFill>
                        <a:effectLst/>
                        <a:latin typeface="Arial" panose="020B0604020202020204" pitchFamily="34" charset="0"/>
                      </a:endParaRPr>
                    </a:p>
                  </a:txBody>
                  <a:tcPr marL="9525" marR="9525" marT="9525" marB="0" anchor="ctr"/>
                </a:tc>
                <a:tc>
                  <a:txBody>
                    <a:bodyPr/>
                    <a:lstStyle/>
                    <a:p>
                      <a:pPr algn="r" fontAlgn="ctr"/>
                      <a:r>
                        <a:rPr lang="en-US" sz="1050" b="1" u="none" strike="noStrike" dirty="0">
                          <a:effectLst/>
                        </a:rPr>
                        <a:t>9.4%</a:t>
                      </a:r>
                      <a:endParaRPr lang="en-US" sz="1050" b="1" i="0" u="none" strike="noStrike" dirty="0">
                        <a:solidFill>
                          <a:srgbClr val="000000"/>
                        </a:solidFill>
                        <a:effectLst/>
                        <a:latin typeface="Arial" panose="020B0604020202020204" pitchFamily="34" charset="0"/>
                      </a:endParaRPr>
                    </a:p>
                  </a:txBody>
                  <a:tcPr marL="9525" marR="9525" marT="9525" marB="0" anchor="ctr"/>
                </a:tc>
                <a:tc>
                  <a:txBody>
                    <a:bodyPr/>
                    <a:lstStyle/>
                    <a:p>
                      <a:pPr algn="r" fontAlgn="ctr"/>
                      <a:r>
                        <a:rPr lang="en-US" sz="1050" b="1" u="none" strike="noStrike" dirty="0">
                          <a:effectLst/>
                        </a:rPr>
                        <a:t>8.0%</a:t>
                      </a:r>
                      <a:endParaRPr lang="en-US" sz="1050" b="1" i="0" u="none" strike="noStrike" dirty="0">
                        <a:solidFill>
                          <a:srgbClr val="000000"/>
                        </a:solidFill>
                        <a:effectLst/>
                        <a:latin typeface="Arial" panose="020B0604020202020204" pitchFamily="34" charset="0"/>
                      </a:endParaRPr>
                    </a:p>
                  </a:txBody>
                  <a:tcPr marL="9525" marR="9525" marT="9525" marB="0" anchor="ctr"/>
                </a:tc>
                <a:tc>
                  <a:txBody>
                    <a:bodyPr/>
                    <a:lstStyle/>
                    <a:p>
                      <a:pPr algn="r" fontAlgn="ctr"/>
                      <a:r>
                        <a:rPr lang="en-US" sz="1050" b="1" u="none" strike="noStrike" dirty="0">
                          <a:effectLst/>
                        </a:rPr>
                        <a:t>5.3%</a:t>
                      </a:r>
                      <a:endParaRPr lang="en-US" sz="1050" b="1" i="0" u="none" strike="noStrike" dirty="0">
                        <a:solidFill>
                          <a:srgbClr val="000000"/>
                        </a:solidFill>
                        <a:effectLst/>
                        <a:latin typeface="Arial" panose="020B0604020202020204" pitchFamily="34" charset="0"/>
                      </a:endParaRPr>
                    </a:p>
                  </a:txBody>
                  <a:tcPr marL="9525" marR="9525" marT="9525" marB="0" anchor="ctr"/>
                </a:tc>
                <a:extLst>
                  <a:ext uri="{0D108BD9-81ED-4DB2-BD59-A6C34878D82A}">
                    <a16:rowId xmlns:a16="http://schemas.microsoft.com/office/drawing/2014/main" val="10009"/>
                  </a:ext>
                </a:extLst>
              </a:tr>
            </a:tbl>
          </a:graphicData>
        </a:graphic>
      </p:graphicFrame>
      <p:sp>
        <p:nvSpPr>
          <p:cNvPr id="10" name="TextBox 9">
            <a:extLst>
              <a:ext uri="{FF2B5EF4-FFF2-40B4-BE49-F238E27FC236}">
                <a16:creationId xmlns:a16="http://schemas.microsoft.com/office/drawing/2014/main" id="{FBD6784E-1AD4-F790-38C7-60AD8FD845D4}"/>
              </a:ext>
            </a:extLst>
          </p:cNvPr>
          <p:cNvSpPr txBox="1"/>
          <p:nvPr/>
        </p:nvSpPr>
        <p:spPr>
          <a:xfrm>
            <a:off x="591792" y="1656111"/>
            <a:ext cx="10860509" cy="1223412"/>
          </a:xfrm>
          <a:prstGeom prst="rect">
            <a:avLst/>
          </a:prstGeom>
          <a:noFill/>
        </p:spPr>
        <p:txBody>
          <a:bodyPr wrap="square">
            <a:spAutoFit/>
          </a:bodyPr>
          <a:lstStyle/>
          <a:p>
            <a:pPr>
              <a:spcBef>
                <a:spcPts val="600"/>
              </a:spcBef>
              <a:buNone/>
            </a:pPr>
            <a:r>
              <a:rPr lang="en-US" sz="1050" dirty="0">
                <a:solidFill>
                  <a:srgbClr val="000000"/>
                </a:solidFill>
                <a:effectLst/>
                <a:latin typeface="Arial" panose="020B0604020202020204" pitchFamily="34" charset="0"/>
                <a:ea typeface="Arial" panose="020B0604020202020204" pitchFamily="34" charset="0"/>
              </a:rPr>
              <a:t>We believe that comparability between periods is improved through the exclusion of certain items. To assist investors in understanding the operating performance of Autoliv's business, it is useful to consider certain U.S. GAAP measures exclusive of these items. </a:t>
            </a:r>
            <a:endParaRPr lang="sv-SE" sz="1050" dirty="0">
              <a:effectLst/>
              <a:latin typeface="Archivo" pitchFamily="2" charset="0"/>
              <a:ea typeface="Times New Roman" panose="02020603050405020304" pitchFamily="18" charset="0"/>
            </a:endParaRPr>
          </a:p>
          <a:p>
            <a:pPr>
              <a:buNone/>
            </a:pPr>
            <a:r>
              <a:rPr lang="en-US" sz="1050" dirty="0">
                <a:solidFill>
                  <a:srgbClr val="000000"/>
                </a:solidFill>
                <a:effectLst/>
                <a:latin typeface="Archivo" pitchFamily="2" charset="0"/>
                <a:ea typeface="Times New Roman" panose="02020603050405020304" pitchFamily="18" charset="0"/>
              </a:rPr>
              <a:t> </a:t>
            </a:r>
            <a:endParaRPr lang="sv-SE" sz="1050" dirty="0">
              <a:effectLst/>
              <a:latin typeface="Archivo" pitchFamily="2" charset="0"/>
              <a:ea typeface="Times New Roman" panose="02020603050405020304" pitchFamily="18" charset="0"/>
            </a:endParaRPr>
          </a:p>
          <a:p>
            <a:pPr>
              <a:buNone/>
            </a:pPr>
            <a:r>
              <a:rPr lang="en-US" sz="1050" dirty="0">
                <a:solidFill>
                  <a:srgbClr val="000000"/>
                </a:solidFill>
                <a:effectLst/>
                <a:latin typeface="Arial" panose="020B0604020202020204" pitchFamily="34" charset="0"/>
                <a:ea typeface="Arial" panose="020B0604020202020204" pitchFamily="34" charset="0"/>
              </a:rPr>
              <a:t>With respect to the Andrews litigation settlement, the Company has treated this specific settlement as a non-recurring charge because of the unique nature of the lawsuit, including the facts and legal issues involved.</a:t>
            </a:r>
            <a:endParaRPr lang="sv-SE" sz="1050" dirty="0">
              <a:effectLst/>
              <a:latin typeface="Archivo" pitchFamily="2" charset="0"/>
              <a:ea typeface="Times New Roman" panose="02020603050405020304" pitchFamily="18" charset="0"/>
            </a:endParaRPr>
          </a:p>
          <a:p>
            <a:pPr>
              <a:buNone/>
            </a:pPr>
            <a:r>
              <a:rPr lang="en-US" sz="1050" dirty="0">
                <a:solidFill>
                  <a:srgbClr val="000000"/>
                </a:solidFill>
                <a:effectLst/>
                <a:latin typeface="Arial" panose="020B0604020202020204" pitchFamily="34" charset="0"/>
                <a:ea typeface="Arial" panose="020B0604020202020204" pitchFamily="34" charset="0"/>
              </a:rPr>
              <a:t> </a:t>
            </a:r>
            <a:endParaRPr lang="sv-SE" sz="1050" dirty="0">
              <a:effectLst/>
              <a:latin typeface="Archivo" pitchFamily="2" charset="0"/>
              <a:ea typeface="Times New Roman" panose="02020603050405020304" pitchFamily="18" charset="0"/>
            </a:endParaRPr>
          </a:p>
          <a:p>
            <a:r>
              <a:rPr lang="en-US" sz="1050" dirty="0">
                <a:solidFill>
                  <a:srgbClr val="000000"/>
                </a:solidFill>
                <a:effectLst/>
                <a:latin typeface="Arial" panose="020B0604020202020204" pitchFamily="34" charset="0"/>
                <a:ea typeface="Arial" panose="020B0604020202020204" pitchFamily="34" charset="0"/>
              </a:rPr>
              <a:t>Accordingly, the table below reconcile from U.S. GAAP to the equivalent non-U.S. GAAP measure.</a:t>
            </a:r>
            <a:endParaRPr lang="sv-SE" sz="1050" dirty="0">
              <a:effectLst/>
              <a:latin typeface="Archivo" pitchFamily="2" charset="0"/>
              <a:ea typeface="Times New Roman" panose="02020603050405020304" pitchFamily="18" charset="0"/>
            </a:endParaRPr>
          </a:p>
        </p:txBody>
      </p:sp>
    </p:spTree>
    <p:extLst>
      <p:ext uri="{BB962C8B-B14F-4D97-AF65-F5344CB8AC3E}">
        <p14:creationId xmlns:p14="http://schemas.microsoft.com/office/powerpoint/2010/main" val="1484346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4D0BCF-3485-E0B0-5ABC-9343A583FEAC}"/>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0E2F4D5D-192A-8DBA-AABE-ED0EFA192753}"/>
              </a:ext>
            </a:extLst>
          </p:cNvPr>
          <p:cNvSpPr>
            <a:spLocks noGrp="1"/>
          </p:cNvSpPr>
          <p:nvPr>
            <p:ph type="dt" sz="half" idx="10"/>
          </p:nvPr>
        </p:nvSpPr>
        <p:spPr/>
        <p:txBody>
          <a:bodyPr/>
          <a:lstStyle/>
          <a:p>
            <a:r>
              <a:rPr lang="en-US" noProof="0"/>
              <a:t>June, 2026</a:t>
            </a:r>
            <a:endParaRPr lang="en-US" noProof="0" dirty="0"/>
          </a:p>
        </p:txBody>
      </p:sp>
      <p:sp>
        <p:nvSpPr>
          <p:cNvPr id="5" name="Footer Placeholder 4">
            <a:extLst>
              <a:ext uri="{FF2B5EF4-FFF2-40B4-BE49-F238E27FC236}">
                <a16:creationId xmlns:a16="http://schemas.microsoft.com/office/drawing/2014/main" id="{D18DBDE1-0E2F-9B97-AD6C-946DAC9A9A03}"/>
              </a:ext>
            </a:extLst>
          </p:cNvPr>
          <p:cNvSpPr>
            <a:spLocks noGrp="1"/>
          </p:cNvSpPr>
          <p:nvPr>
            <p:ph type="ftr" sz="quarter" idx="11"/>
          </p:nvPr>
        </p:nvSpPr>
        <p:spPr/>
        <p:txBody>
          <a:bodyPr/>
          <a:lstStyle/>
          <a:p>
            <a:r>
              <a:rPr lang="en-US" noProof="0"/>
              <a:t>ALV – June Roadshow 2026</a:t>
            </a:r>
            <a:endParaRPr lang="en-US" noProof="0" dirty="0"/>
          </a:p>
        </p:txBody>
      </p:sp>
      <p:sp>
        <p:nvSpPr>
          <p:cNvPr id="6" name="Title 5">
            <a:extLst>
              <a:ext uri="{FF2B5EF4-FFF2-40B4-BE49-F238E27FC236}">
                <a16:creationId xmlns:a16="http://schemas.microsoft.com/office/drawing/2014/main" id="{3F3AB518-0C44-0E12-52F7-90D46612E6B3}"/>
              </a:ext>
            </a:extLst>
          </p:cNvPr>
          <p:cNvSpPr>
            <a:spLocks noGrp="1"/>
          </p:cNvSpPr>
          <p:nvPr>
            <p:ph type="title"/>
          </p:nvPr>
        </p:nvSpPr>
        <p:spPr/>
        <p:txBody>
          <a:bodyPr/>
          <a:lstStyle/>
          <a:p>
            <a:r>
              <a:rPr lang="en-US" dirty="0"/>
              <a:t>Reconciliation of Non-US GAAP measure “Leverage ratio &amp; Adjusted EBITDA"</a:t>
            </a:r>
            <a:endParaRPr lang="sv-SE" dirty="0"/>
          </a:p>
        </p:txBody>
      </p:sp>
      <p:graphicFrame>
        <p:nvGraphicFramePr>
          <p:cNvPr id="8" name="Tabell 5">
            <a:extLst>
              <a:ext uri="{FF2B5EF4-FFF2-40B4-BE49-F238E27FC236}">
                <a16:creationId xmlns:a16="http://schemas.microsoft.com/office/drawing/2014/main" id="{41CDDA57-E2EF-3371-BF1A-43D93DFB1716}"/>
              </a:ext>
            </a:extLst>
          </p:cNvPr>
          <p:cNvGraphicFramePr>
            <a:graphicFrameLocks noGrp="1"/>
          </p:cNvGraphicFramePr>
          <p:nvPr>
            <p:extLst>
              <p:ext uri="{D42A27DB-BD31-4B8C-83A1-F6EECF244321}">
                <p14:modId xmlns:p14="http://schemas.microsoft.com/office/powerpoint/2010/main" val="1825827462"/>
              </p:ext>
            </p:extLst>
          </p:nvPr>
        </p:nvGraphicFramePr>
        <p:xfrm>
          <a:off x="591792" y="1836715"/>
          <a:ext cx="11568257" cy="4410791"/>
        </p:xfrm>
        <a:graphic>
          <a:graphicData uri="http://schemas.openxmlformats.org/drawingml/2006/table">
            <a:tbl>
              <a:tblPr firstRow="1" bandRow="1">
                <a:tableStyleId>{21E4AEA4-8DFA-4A89-87EB-49C32662AFE0}</a:tableStyleId>
              </a:tblPr>
              <a:tblGrid>
                <a:gridCol w="2512262">
                  <a:extLst>
                    <a:ext uri="{9D8B030D-6E8A-4147-A177-3AD203B41FA5}">
                      <a16:colId xmlns:a16="http://schemas.microsoft.com/office/drawing/2014/main" val="20000"/>
                    </a:ext>
                  </a:extLst>
                </a:gridCol>
                <a:gridCol w="696615">
                  <a:extLst>
                    <a:ext uri="{9D8B030D-6E8A-4147-A177-3AD203B41FA5}">
                      <a16:colId xmlns:a16="http://schemas.microsoft.com/office/drawing/2014/main" val="869352687"/>
                    </a:ext>
                  </a:extLst>
                </a:gridCol>
                <a:gridCol w="696615">
                  <a:extLst>
                    <a:ext uri="{9D8B030D-6E8A-4147-A177-3AD203B41FA5}">
                      <a16:colId xmlns:a16="http://schemas.microsoft.com/office/drawing/2014/main" val="2221143699"/>
                    </a:ext>
                  </a:extLst>
                </a:gridCol>
                <a:gridCol w="696615">
                  <a:extLst>
                    <a:ext uri="{9D8B030D-6E8A-4147-A177-3AD203B41FA5}">
                      <a16:colId xmlns:a16="http://schemas.microsoft.com/office/drawing/2014/main" val="20001"/>
                    </a:ext>
                  </a:extLst>
                </a:gridCol>
                <a:gridCol w="696615">
                  <a:extLst>
                    <a:ext uri="{9D8B030D-6E8A-4147-A177-3AD203B41FA5}">
                      <a16:colId xmlns:a16="http://schemas.microsoft.com/office/drawing/2014/main" val="1613051"/>
                    </a:ext>
                  </a:extLst>
                </a:gridCol>
                <a:gridCol w="696615">
                  <a:extLst>
                    <a:ext uri="{9D8B030D-6E8A-4147-A177-3AD203B41FA5}">
                      <a16:colId xmlns:a16="http://schemas.microsoft.com/office/drawing/2014/main" val="1966368097"/>
                    </a:ext>
                  </a:extLst>
                </a:gridCol>
                <a:gridCol w="696615">
                  <a:extLst>
                    <a:ext uri="{9D8B030D-6E8A-4147-A177-3AD203B41FA5}">
                      <a16:colId xmlns:a16="http://schemas.microsoft.com/office/drawing/2014/main" val="2538791950"/>
                    </a:ext>
                  </a:extLst>
                </a:gridCol>
                <a:gridCol w="696615">
                  <a:extLst>
                    <a:ext uri="{9D8B030D-6E8A-4147-A177-3AD203B41FA5}">
                      <a16:colId xmlns:a16="http://schemas.microsoft.com/office/drawing/2014/main" val="3971928859"/>
                    </a:ext>
                  </a:extLst>
                </a:gridCol>
                <a:gridCol w="696615">
                  <a:extLst>
                    <a:ext uri="{9D8B030D-6E8A-4147-A177-3AD203B41FA5}">
                      <a16:colId xmlns:a16="http://schemas.microsoft.com/office/drawing/2014/main" val="15195034"/>
                    </a:ext>
                  </a:extLst>
                </a:gridCol>
                <a:gridCol w="696615">
                  <a:extLst>
                    <a:ext uri="{9D8B030D-6E8A-4147-A177-3AD203B41FA5}">
                      <a16:colId xmlns:a16="http://schemas.microsoft.com/office/drawing/2014/main" val="265901798"/>
                    </a:ext>
                  </a:extLst>
                </a:gridCol>
                <a:gridCol w="696615">
                  <a:extLst>
                    <a:ext uri="{9D8B030D-6E8A-4147-A177-3AD203B41FA5}">
                      <a16:colId xmlns:a16="http://schemas.microsoft.com/office/drawing/2014/main" val="4016346827"/>
                    </a:ext>
                  </a:extLst>
                </a:gridCol>
                <a:gridCol w="696615">
                  <a:extLst>
                    <a:ext uri="{9D8B030D-6E8A-4147-A177-3AD203B41FA5}">
                      <a16:colId xmlns:a16="http://schemas.microsoft.com/office/drawing/2014/main" val="1151104292"/>
                    </a:ext>
                  </a:extLst>
                </a:gridCol>
                <a:gridCol w="696615">
                  <a:extLst>
                    <a:ext uri="{9D8B030D-6E8A-4147-A177-3AD203B41FA5}">
                      <a16:colId xmlns:a16="http://schemas.microsoft.com/office/drawing/2014/main" val="730067835"/>
                    </a:ext>
                  </a:extLst>
                </a:gridCol>
                <a:gridCol w="696615">
                  <a:extLst>
                    <a:ext uri="{9D8B030D-6E8A-4147-A177-3AD203B41FA5}">
                      <a16:colId xmlns:a16="http://schemas.microsoft.com/office/drawing/2014/main" val="20004"/>
                    </a:ext>
                  </a:extLst>
                </a:gridCol>
              </a:tblGrid>
              <a:tr h="36150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050" u="none" strike="noStrike" dirty="0">
                          <a:effectLst/>
                          <a:latin typeface="+mn-lt"/>
                        </a:rPr>
                        <a:t>(Dollars in millions)</a:t>
                      </a:r>
                      <a:endParaRPr lang="sv-SE" sz="1050" b="1" i="0" u="none" strike="noStrike" dirty="0">
                        <a:solidFill>
                          <a:srgbClr val="FFFFFF"/>
                        </a:solidFill>
                        <a:effectLst/>
                        <a:latin typeface="+mn-lt"/>
                      </a:endParaRPr>
                    </a:p>
                  </a:txBody>
                  <a:tcPr marT="18288" marB="18288" anchor="ctr"/>
                </a:tc>
                <a:tc>
                  <a:txBody>
                    <a:bodyPr/>
                    <a:lstStyle/>
                    <a:p>
                      <a:pPr algn="ctr"/>
                      <a:r>
                        <a:rPr lang="en-US" sz="1200" b="0" i="0" dirty="0">
                          <a:solidFill>
                            <a:schemeClr val="bg1"/>
                          </a:solidFill>
                          <a:latin typeface="Arial" panose="020B0604020202020204" pitchFamily="34" charset="0"/>
                          <a:cs typeface="Arial" panose="020B0604020202020204" pitchFamily="34" charset="0"/>
                        </a:rPr>
                        <a:t>2026</a:t>
                      </a:r>
                    </a:p>
                  </a:txBody>
                  <a:tcPr marT="18288" marB="18288" anchor="ctr"/>
                </a:tc>
                <a:tc gridSpan="4">
                  <a:txBody>
                    <a:bodyPr/>
                    <a:lstStyle/>
                    <a:p>
                      <a:pPr algn="ctr"/>
                      <a:r>
                        <a:rPr lang="en-US" sz="1200" b="0" i="0" dirty="0">
                          <a:solidFill>
                            <a:schemeClr val="bg1"/>
                          </a:solidFill>
                          <a:latin typeface="Arial" panose="020B0604020202020204" pitchFamily="34" charset="0"/>
                          <a:cs typeface="Arial" panose="020B0604020202020204" pitchFamily="34" charset="0"/>
                        </a:rPr>
                        <a:t>2025</a:t>
                      </a:r>
                    </a:p>
                  </a:txBody>
                  <a:tcPr marT="18288" marB="18288" anchor="ctr"/>
                </a:tc>
                <a:tc hMerge="1">
                  <a:txBody>
                    <a:bodyPr/>
                    <a:lstStyle/>
                    <a:p>
                      <a:endParaRPr dirty="0"/>
                    </a:p>
                  </a:txBody>
                  <a:tcPr marT="18288" marB="18288" anchor="ctr"/>
                </a:tc>
                <a:tc hMerge="1">
                  <a:txBody>
                    <a:bodyPr/>
                    <a:lstStyle/>
                    <a:p>
                      <a:pPr algn="ctr"/>
                      <a:endParaRPr lang="en-US" sz="1200" b="0" i="0" dirty="0">
                        <a:solidFill>
                          <a:schemeClr val="bg1"/>
                        </a:solidFill>
                        <a:latin typeface="Arial" panose="020B0604020202020204" pitchFamily="34" charset="0"/>
                        <a:cs typeface="Arial" panose="020B0604020202020204" pitchFamily="34" charset="0"/>
                      </a:endParaRPr>
                    </a:p>
                  </a:txBody>
                  <a:tcPr marT="18288" marB="18288" anchor="ctr"/>
                </a:tc>
                <a:tc hMerge="1">
                  <a:txBody>
                    <a:bodyPr/>
                    <a:lstStyle/>
                    <a:p>
                      <a:pPr algn="ctr"/>
                      <a:endParaRPr lang="en-US" sz="1200" b="0" i="0" dirty="0">
                        <a:solidFill>
                          <a:schemeClr val="bg1"/>
                        </a:solidFill>
                        <a:latin typeface="Arial" panose="020B0604020202020204" pitchFamily="34" charset="0"/>
                        <a:cs typeface="Arial" panose="020B0604020202020204" pitchFamily="34" charset="0"/>
                      </a:endParaRPr>
                    </a:p>
                  </a:txBody>
                  <a:tcPr marT="18288" marB="18288" anchor="ctr"/>
                </a:tc>
                <a:tc gridSpan="4">
                  <a:txBody>
                    <a:bodyPr/>
                    <a:lstStyle/>
                    <a:p>
                      <a:pPr algn="ctr"/>
                      <a:r>
                        <a:rPr lang="en-US" sz="1200" b="1" i="0" dirty="0">
                          <a:solidFill>
                            <a:schemeClr val="bg1"/>
                          </a:solidFill>
                          <a:latin typeface="Arial" panose="020B0604020202020204" pitchFamily="34" charset="0"/>
                          <a:cs typeface="Arial" panose="020B0604020202020204" pitchFamily="34" charset="0"/>
                        </a:rPr>
                        <a:t>2024</a:t>
                      </a:r>
                    </a:p>
                  </a:txBody>
                  <a:tcPr marT="18288" marB="18288" anchor="ctr"/>
                </a:tc>
                <a:tc hMerge="1">
                  <a:txBody>
                    <a:bodyPr/>
                    <a:lstStyle/>
                    <a:p>
                      <a:pPr algn="ctr"/>
                      <a:endParaRPr lang="en-US" sz="1200" b="1" i="0" dirty="0">
                        <a:solidFill>
                          <a:schemeClr val="bg1"/>
                        </a:solidFill>
                        <a:latin typeface="Arial" panose="020B0604020202020204" pitchFamily="34" charset="0"/>
                        <a:cs typeface="Arial" panose="020B0604020202020204" pitchFamily="34" charset="0"/>
                      </a:endParaRPr>
                    </a:p>
                  </a:txBody>
                  <a:tcPr marT="18288" marB="18288" anchor="ctr"/>
                </a:tc>
                <a:tc hMerge="1">
                  <a:txBody>
                    <a:bodyPr/>
                    <a:lstStyle/>
                    <a:p>
                      <a:pPr algn="ctr"/>
                      <a:endParaRPr lang="en-US" sz="1200" b="1" i="0" dirty="0">
                        <a:solidFill>
                          <a:schemeClr val="bg1"/>
                        </a:solidFill>
                        <a:latin typeface="Arial" panose="020B0604020202020204" pitchFamily="34" charset="0"/>
                        <a:cs typeface="Arial" panose="020B0604020202020204" pitchFamily="34" charset="0"/>
                      </a:endParaRPr>
                    </a:p>
                  </a:txBody>
                  <a:tcPr marT="18288" marB="18288" anchor="ctr"/>
                </a:tc>
                <a:tc hMerge="1">
                  <a:txBody>
                    <a:bodyPr/>
                    <a:lstStyle/>
                    <a:p>
                      <a:pPr algn="ctr"/>
                      <a:endParaRPr lang="en-US" sz="1200" b="1" i="0" dirty="0">
                        <a:solidFill>
                          <a:schemeClr val="bg1"/>
                        </a:solidFill>
                        <a:latin typeface="Arial" panose="020B0604020202020204" pitchFamily="34" charset="0"/>
                        <a:cs typeface="Arial" panose="020B0604020202020204" pitchFamily="34" charset="0"/>
                      </a:endParaRPr>
                    </a:p>
                  </a:txBody>
                  <a:tcPr marT="18288" marB="18288" anchor="ctr"/>
                </a:tc>
                <a:tc gridSpan="4">
                  <a:txBody>
                    <a:bodyPr/>
                    <a:lstStyle/>
                    <a:p>
                      <a:pPr algn="ctr"/>
                      <a:r>
                        <a:rPr lang="en-US" sz="1200" b="0" i="0" dirty="0">
                          <a:solidFill>
                            <a:schemeClr val="bg1"/>
                          </a:solidFill>
                          <a:latin typeface="Arial" panose="020B0604020202020204" pitchFamily="34" charset="0"/>
                          <a:cs typeface="Arial" panose="020B0604020202020204" pitchFamily="34" charset="0"/>
                        </a:rPr>
                        <a:t>2023</a:t>
                      </a:r>
                    </a:p>
                  </a:txBody>
                  <a:tcPr marT="18288" marB="18288" anchor="ctr"/>
                </a:tc>
                <a:tc hMerge="1">
                  <a:txBody>
                    <a:bodyPr/>
                    <a:lstStyle/>
                    <a:p>
                      <a:pPr algn="ctr"/>
                      <a:endParaRPr lang="en-US" sz="1200" b="0" i="0" dirty="0">
                        <a:solidFill>
                          <a:schemeClr val="bg1"/>
                        </a:solidFill>
                        <a:latin typeface="Arial" panose="020B0604020202020204" pitchFamily="34" charset="0"/>
                        <a:cs typeface="Arial" panose="020B0604020202020204" pitchFamily="34" charset="0"/>
                      </a:endParaRPr>
                    </a:p>
                  </a:txBody>
                  <a:tcPr marT="18288" marB="18288" anchor="ctr"/>
                </a:tc>
                <a:tc hMerge="1">
                  <a:txBody>
                    <a:bodyPr/>
                    <a:lstStyle/>
                    <a:p>
                      <a:pPr algn="ctr"/>
                      <a:endParaRPr lang="en-US" sz="1200" b="0" i="0" dirty="0">
                        <a:solidFill>
                          <a:schemeClr val="bg1"/>
                        </a:solidFill>
                        <a:latin typeface="Arial" panose="020B0604020202020204" pitchFamily="34" charset="0"/>
                        <a:cs typeface="Arial" panose="020B0604020202020204" pitchFamily="34" charset="0"/>
                      </a:endParaRPr>
                    </a:p>
                  </a:txBody>
                  <a:tcPr marT="18288" marB="18288" anchor="ctr"/>
                </a:tc>
                <a:tc hMerge="1">
                  <a:txBody>
                    <a:bodyPr/>
                    <a:lstStyle/>
                    <a:p>
                      <a:pPr algn="ctr"/>
                      <a:endParaRPr lang="en-US" sz="1200" b="0" i="0" dirty="0">
                        <a:solidFill>
                          <a:schemeClr val="bg1"/>
                        </a:solidFill>
                        <a:latin typeface="Arial" panose="020B0604020202020204" pitchFamily="34" charset="0"/>
                        <a:cs typeface="Arial" panose="020B0604020202020204" pitchFamily="34" charset="0"/>
                      </a:endParaRPr>
                    </a:p>
                  </a:txBody>
                  <a:tcPr marT="18288" marB="18288" anchor="ctr"/>
                </a:tc>
                <a:extLst>
                  <a:ext uri="{0D108BD9-81ED-4DB2-BD59-A6C34878D82A}">
                    <a16:rowId xmlns:a16="http://schemas.microsoft.com/office/drawing/2014/main" val="10000"/>
                  </a:ext>
                </a:extLst>
              </a:tr>
              <a:tr h="399058">
                <a:tc>
                  <a:txBody>
                    <a:bodyPr/>
                    <a:lstStyle/>
                    <a:p>
                      <a:endParaRPr lang="en-US" sz="900" b="0" dirty="0"/>
                    </a:p>
                  </a:txBody>
                  <a:tcPr marT="18288" marB="18288" anchor="ctr">
                    <a:solidFill>
                      <a:schemeClr val="accent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bg1"/>
                          </a:solidFill>
                          <a:latin typeface="Arial" panose="020B0604020202020204" pitchFamily="34" charset="0"/>
                          <a:ea typeface="+mn-ea"/>
                          <a:cs typeface="Arial" panose="020B0604020202020204" pitchFamily="34" charset="0"/>
                        </a:rPr>
                        <a:t>Mar 31</a:t>
                      </a:r>
                    </a:p>
                  </a:txBody>
                  <a:tcPr marT="18288" marB="18288" anchor="ctr">
                    <a:solidFill>
                      <a:schemeClr val="accent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bg1"/>
                          </a:solidFill>
                          <a:latin typeface="Arial" panose="020B0604020202020204" pitchFamily="34" charset="0"/>
                          <a:ea typeface="+mn-ea"/>
                          <a:cs typeface="Arial" panose="020B0604020202020204" pitchFamily="34" charset="0"/>
                        </a:rPr>
                        <a:t>Dec 31</a:t>
                      </a:r>
                    </a:p>
                  </a:txBody>
                  <a:tcPr marT="18288" marB="18288" anchor="ctr">
                    <a:solidFill>
                      <a:schemeClr val="accent2"/>
                    </a:solidFill>
                  </a:tcPr>
                </a:tc>
                <a:tc>
                  <a:txBody>
                    <a:bodyPr/>
                    <a:lstStyle/>
                    <a:p>
                      <a:pPr algn="ctr"/>
                      <a:r>
                        <a:rPr lang="en-US" sz="1200" b="1" i="0" kern="1200" dirty="0">
                          <a:solidFill>
                            <a:schemeClr val="bg1"/>
                          </a:solidFill>
                          <a:latin typeface="Arial" panose="020B0604020202020204" pitchFamily="34" charset="0"/>
                          <a:ea typeface="+mn-ea"/>
                          <a:cs typeface="Arial" panose="020B0604020202020204" pitchFamily="34" charset="0"/>
                        </a:rPr>
                        <a:t>Sep 30</a:t>
                      </a:r>
                    </a:p>
                  </a:txBody>
                  <a:tcPr marT="18288" marB="18288" anchor="ctr">
                    <a:solidFill>
                      <a:schemeClr val="accent2"/>
                    </a:solidFill>
                  </a:tcPr>
                </a:tc>
                <a:tc>
                  <a:txBody>
                    <a:bodyPr/>
                    <a:lstStyle/>
                    <a:p>
                      <a:r>
                        <a:rPr lang="sv-SE" sz="1200" b="1" i="0" kern="1200" dirty="0">
                          <a:solidFill>
                            <a:schemeClr val="bg1"/>
                          </a:solidFill>
                          <a:latin typeface="Arial" panose="020B0604020202020204" pitchFamily="34" charset="0"/>
                          <a:ea typeface="+mn-ea"/>
                          <a:cs typeface="Arial" panose="020B0604020202020204" pitchFamily="34" charset="0"/>
                        </a:rPr>
                        <a:t>Jun 30</a:t>
                      </a:r>
                    </a:p>
                  </a:txBody>
                  <a:tcPr marT="18288" marB="18288" anchor="ct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bg1"/>
                          </a:solidFill>
                          <a:latin typeface="Arial" panose="020B0604020202020204" pitchFamily="34" charset="0"/>
                          <a:ea typeface="+mn-ea"/>
                          <a:cs typeface="Arial" panose="020B0604020202020204" pitchFamily="34" charset="0"/>
                        </a:rPr>
                        <a:t>Mar 31</a:t>
                      </a:r>
                    </a:p>
                  </a:txBody>
                  <a:tcPr marT="18288" marB="18288" anchor="ctr">
                    <a:solidFill>
                      <a:schemeClr val="accent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bg1"/>
                          </a:solidFill>
                          <a:latin typeface="Arial" panose="020B0604020202020204" pitchFamily="34" charset="0"/>
                          <a:ea typeface="+mn-ea"/>
                          <a:cs typeface="Arial" panose="020B0604020202020204" pitchFamily="34" charset="0"/>
                        </a:rPr>
                        <a:t>Dec 31</a:t>
                      </a:r>
                    </a:p>
                  </a:txBody>
                  <a:tcPr marT="18288" marB="18288" anchor="ctr">
                    <a:solidFill>
                      <a:schemeClr val="accent2"/>
                    </a:solidFill>
                  </a:tcPr>
                </a:tc>
                <a:tc>
                  <a:txBody>
                    <a:bodyPr/>
                    <a:lstStyle/>
                    <a:p>
                      <a:pPr algn="ctr"/>
                      <a:r>
                        <a:rPr lang="en-US" sz="1200" b="1" i="0" kern="1200" dirty="0">
                          <a:solidFill>
                            <a:schemeClr val="bg1"/>
                          </a:solidFill>
                          <a:latin typeface="Arial" panose="020B0604020202020204" pitchFamily="34" charset="0"/>
                          <a:ea typeface="+mn-ea"/>
                          <a:cs typeface="Arial" panose="020B0604020202020204" pitchFamily="34" charset="0"/>
                        </a:rPr>
                        <a:t>Sep 30</a:t>
                      </a:r>
                    </a:p>
                  </a:txBody>
                  <a:tcPr marT="18288" marB="18288" anchor="ctr">
                    <a:solidFill>
                      <a:schemeClr val="accent2"/>
                    </a:solidFill>
                  </a:tcPr>
                </a:tc>
                <a:tc>
                  <a:txBody>
                    <a:bodyPr/>
                    <a:lstStyle/>
                    <a:p>
                      <a:r>
                        <a:rPr lang="sv-SE" sz="1200" b="1" i="0" kern="1200" dirty="0">
                          <a:solidFill>
                            <a:schemeClr val="bg1"/>
                          </a:solidFill>
                          <a:latin typeface="Arial" panose="020B0604020202020204" pitchFamily="34" charset="0"/>
                          <a:ea typeface="+mn-ea"/>
                          <a:cs typeface="Arial" panose="020B0604020202020204" pitchFamily="34" charset="0"/>
                        </a:rPr>
                        <a:t>Jun 30</a:t>
                      </a:r>
                    </a:p>
                  </a:txBody>
                  <a:tcPr marT="18288" marB="18288" anchor="ct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bg1"/>
                          </a:solidFill>
                          <a:latin typeface="Arial" panose="020B0604020202020204" pitchFamily="34" charset="0"/>
                          <a:ea typeface="+mn-ea"/>
                          <a:cs typeface="Arial" panose="020B0604020202020204" pitchFamily="34" charset="0"/>
                        </a:rPr>
                        <a:t>Mar 31</a:t>
                      </a:r>
                    </a:p>
                  </a:txBody>
                  <a:tcPr marT="18288" marB="18288" anchor="ctr">
                    <a:solidFill>
                      <a:schemeClr val="accent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bg1"/>
                          </a:solidFill>
                          <a:latin typeface="Arial" panose="020B0604020202020204" pitchFamily="34" charset="0"/>
                          <a:ea typeface="+mn-ea"/>
                          <a:cs typeface="Arial" panose="020B0604020202020204" pitchFamily="34" charset="0"/>
                        </a:rPr>
                        <a:t>Dec 31</a:t>
                      </a:r>
                    </a:p>
                  </a:txBody>
                  <a:tcPr marT="18288" marB="18288" anchor="ctr">
                    <a:solidFill>
                      <a:schemeClr val="accent2"/>
                    </a:solidFill>
                  </a:tcPr>
                </a:tc>
                <a:tc>
                  <a:txBody>
                    <a:bodyPr/>
                    <a:lstStyle/>
                    <a:p>
                      <a:pPr algn="ctr"/>
                      <a:r>
                        <a:rPr lang="en-US" sz="1200" b="1" i="0" kern="1200" dirty="0">
                          <a:solidFill>
                            <a:schemeClr val="bg1"/>
                          </a:solidFill>
                          <a:latin typeface="Arial" panose="020B0604020202020204" pitchFamily="34" charset="0"/>
                          <a:ea typeface="+mn-ea"/>
                          <a:cs typeface="Arial" panose="020B0604020202020204" pitchFamily="34" charset="0"/>
                        </a:rPr>
                        <a:t>Sep 30</a:t>
                      </a:r>
                    </a:p>
                  </a:txBody>
                  <a:tcPr marT="18288" marB="18288" anchor="ctr">
                    <a:solidFill>
                      <a:schemeClr val="accent2"/>
                    </a:solidFill>
                  </a:tcPr>
                </a:tc>
                <a:tc>
                  <a:txBody>
                    <a:bodyPr/>
                    <a:lstStyle/>
                    <a:p>
                      <a:r>
                        <a:rPr lang="sv-SE" sz="1200" b="1" i="0" kern="1200" dirty="0">
                          <a:solidFill>
                            <a:schemeClr val="bg1"/>
                          </a:solidFill>
                          <a:latin typeface="Arial" panose="020B0604020202020204" pitchFamily="34" charset="0"/>
                          <a:ea typeface="+mn-ea"/>
                          <a:cs typeface="Arial" panose="020B0604020202020204" pitchFamily="34" charset="0"/>
                        </a:rPr>
                        <a:t>Jun 30</a:t>
                      </a:r>
                    </a:p>
                  </a:txBody>
                  <a:tcPr marT="18288" marB="18288" anchor="ct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bg1"/>
                          </a:solidFill>
                          <a:latin typeface="Arial" panose="020B0604020202020204" pitchFamily="34" charset="0"/>
                          <a:ea typeface="+mn-ea"/>
                          <a:cs typeface="Arial" panose="020B0604020202020204" pitchFamily="34" charset="0"/>
                        </a:rPr>
                        <a:t>Mar 31</a:t>
                      </a:r>
                    </a:p>
                  </a:txBody>
                  <a:tcPr marT="18288" marB="18288" anchor="ctr">
                    <a:solidFill>
                      <a:schemeClr val="accent2"/>
                    </a:solidFill>
                  </a:tcPr>
                </a:tc>
                <a:extLst>
                  <a:ext uri="{0D108BD9-81ED-4DB2-BD59-A6C34878D82A}">
                    <a16:rowId xmlns:a16="http://schemas.microsoft.com/office/drawing/2014/main" val="386416032"/>
                  </a:ext>
                </a:extLst>
              </a:tr>
              <a:tr h="222464">
                <a:tc>
                  <a:txBody>
                    <a:bodyPr/>
                    <a:lstStyle/>
                    <a:p>
                      <a:pPr>
                        <a:buNone/>
                      </a:pPr>
                      <a:r>
                        <a:rPr lang="en-US" sz="1050" dirty="0">
                          <a:solidFill>
                            <a:srgbClr val="000000"/>
                          </a:solidFill>
                          <a:effectLst/>
                          <a:latin typeface="Arial" panose="020B0604020202020204" pitchFamily="34" charset="0"/>
                          <a:ea typeface="Arial" panose="020B0604020202020204" pitchFamily="34" charset="0"/>
                        </a:rPr>
                        <a:t>Net debt</a:t>
                      </a:r>
                      <a:r>
                        <a:rPr lang="en-US" sz="1050" baseline="30000" dirty="0">
                          <a:solidFill>
                            <a:srgbClr val="000000"/>
                          </a:solidFill>
                          <a:effectLst/>
                          <a:latin typeface="Arial" panose="020B0604020202020204" pitchFamily="34" charset="0"/>
                          <a:ea typeface="Arial" panose="020B0604020202020204" pitchFamily="34" charset="0"/>
                        </a:rPr>
                        <a:t>1)</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900" dirty="0">
                          <a:solidFill>
                            <a:srgbClr val="000000"/>
                          </a:solidFill>
                          <a:effectLst/>
                          <a:latin typeface="Arial" panose="020B0604020202020204" pitchFamily="34" charset="0"/>
                          <a:ea typeface="Arial" panose="020B0604020202020204" pitchFamily="34" charset="0"/>
                        </a:rPr>
                        <a:t>$1,774</a:t>
                      </a:r>
                      <a:endParaRPr lang="sv-SE" sz="1000" dirty="0">
                        <a:effectLst/>
                        <a:latin typeface="Times New Roman" panose="02020603050405020304" pitchFamily="18" charset="0"/>
                        <a:ea typeface="Times New Roman" panose="02020603050405020304" pitchFamily="18" charset="0"/>
                      </a:endParaRPr>
                    </a:p>
                  </a:txBody>
                  <a:tcPr marL="0" marR="8890" marT="8890" marB="0" anchor="ctr"/>
                </a:tc>
                <a:tc>
                  <a:txBody>
                    <a:bodyPr/>
                    <a:lstStyle/>
                    <a:p>
                      <a:pPr algn="r" fontAlgn="ctr">
                        <a:buNone/>
                      </a:pPr>
                      <a:r>
                        <a:rPr lang="sv-SE" sz="1050" kern="1200" dirty="0">
                          <a:solidFill>
                            <a:srgbClr val="000000"/>
                          </a:solidFill>
                          <a:effectLst/>
                          <a:latin typeface="Arial" panose="020B0604020202020204" pitchFamily="34" charset="0"/>
                          <a:cs typeface="+mn-cs"/>
                        </a:rPr>
                        <a:t>$1,566</a:t>
                      </a:r>
                    </a:p>
                  </a:txBody>
                  <a:tcPr marL="9525" marR="9525" marT="9525"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$1,772</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$1,752</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$1,787</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$1,554</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$1,787</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$1,579</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$1,562</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$1,367</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$1,375</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$1,299</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$1,477</a:t>
                      </a:r>
                      <a:endParaRPr lang="sv-SE" sz="1050" dirty="0">
                        <a:effectLst/>
                        <a:latin typeface="Archivo" pitchFamily="2" charset="0"/>
                        <a:ea typeface="Times New Roman" panose="02020603050405020304" pitchFamily="18" charset="0"/>
                      </a:endParaRPr>
                    </a:p>
                  </a:txBody>
                  <a:tcPr marL="0" marR="0" marT="0" marB="0" anchor="ctr"/>
                </a:tc>
                <a:extLst>
                  <a:ext uri="{0D108BD9-81ED-4DB2-BD59-A6C34878D82A}">
                    <a16:rowId xmlns:a16="http://schemas.microsoft.com/office/drawing/2014/main" val="10001"/>
                  </a:ext>
                </a:extLst>
              </a:tr>
              <a:tr h="222464">
                <a:tc>
                  <a:txBody>
                    <a:bodyPr/>
                    <a:lstStyle/>
                    <a:p>
                      <a:pPr>
                        <a:buNone/>
                      </a:pPr>
                      <a:r>
                        <a:rPr lang="en-US" sz="1050" dirty="0">
                          <a:solidFill>
                            <a:srgbClr val="000000"/>
                          </a:solidFill>
                          <a:effectLst/>
                          <a:latin typeface="Arial" panose="020B0604020202020204" pitchFamily="34" charset="0"/>
                          <a:ea typeface="Arial" panose="020B0604020202020204" pitchFamily="34" charset="0"/>
                        </a:rPr>
                        <a:t>Pension liabilities</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900">
                          <a:solidFill>
                            <a:srgbClr val="000000"/>
                          </a:solidFill>
                          <a:effectLst/>
                          <a:latin typeface="Arial" panose="020B0604020202020204" pitchFamily="34" charset="0"/>
                          <a:ea typeface="Arial" panose="020B0604020202020204" pitchFamily="34" charset="0"/>
                        </a:rPr>
                        <a:t>176</a:t>
                      </a:r>
                      <a:endParaRPr lang="sv-SE" sz="1000">
                        <a:effectLst/>
                        <a:latin typeface="Times New Roman" panose="02020603050405020304" pitchFamily="18" charset="0"/>
                        <a:ea typeface="Times New Roman" panose="02020603050405020304" pitchFamily="18" charset="0"/>
                      </a:endParaRPr>
                    </a:p>
                  </a:txBody>
                  <a:tcPr marL="0" marR="8890" marT="8890" marB="0" anchor="ctr"/>
                </a:tc>
                <a:tc>
                  <a:txBody>
                    <a:bodyPr/>
                    <a:lstStyle/>
                    <a:p>
                      <a:pPr algn="r" fontAlgn="ctr">
                        <a:buNone/>
                      </a:pPr>
                      <a:r>
                        <a:rPr lang="sv-SE" sz="1050" kern="1200" dirty="0">
                          <a:solidFill>
                            <a:srgbClr val="000000"/>
                          </a:solidFill>
                          <a:effectLst/>
                          <a:latin typeface="Arial" panose="020B0604020202020204" pitchFamily="34" charset="0"/>
                          <a:cs typeface="+mn-cs"/>
                        </a:rPr>
                        <a:t>169</a:t>
                      </a:r>
                    </a:p>
                  </a:txBody>
                  <a:tcPr marL="9525" marR="9525" marT="9525"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167</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167</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163</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153</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147</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140</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149</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159</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152</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152</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159</a:t>
                      </a:r>
                      <a:endParaRPr lang="sv-SE" sz="1050" dirty="0">
                        <a:effectLst/>
                        <a:latin typeface="Archivo" pitchFamily="2" charset="0"/>
                        <a:ea typeface="Times New Roman" panose="02020603050405020304" pitchFamily="18" charset="0"/>
                      </a:endParaRPr>
                    </a:p>
                  </a:txBody>
                  <a:tcPr marL="0" marR="0" marT="0" marB="0" anchor="ctr"/>
                </a:tc>
                <a:extLst>
                  <a:ext uri="{0D108BD9-81ED-4DB2-BD59-A6C34878D82A}">
                    <a16:rowId xmlns:a16="http://schemas.microsoft.com/office/drawing/2014/main" val="771812672"/>
                  </a:ext>
                </a:extLst>
              </a:tr>
              <a:tr h="191565">
                <a:tc>
                  <a:txBody>
                    <a:bodyPr/>
                    <a:lstStyle/>
                    <a:p>
                      <a:pPr>
                        <a:buNone/>
                      </a:pPr>
                      <a:r>
                        <a:rPr lang="en-US" sz="1050" b="1" dirty="0">
                          <a:solidFill>
                            <a:srgbClr val="000000"/>
                          </a:solidFill>
                          <a:effectLst/>
                          <a:latin typeface="Arial" panose="020B0604020202020204" pitchFamily="34" charset="0"/>
                          <a:ea typeface="Arial" panose="020B0604020202020204" pitchFamily="34" charset="0"/>
                        </a:rPr>
                        <a:t>Net debt per the Policy</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900" b="1">
                          <a:solidFill>
                            <a:srgbClr val="000000"/>
                          </a:solidFill>
                          <a:effectLst/>
                          <a:latin typeface="Arial" panose="020B0604020202020204" pitchFamily="34" charset="0"/>
                          <a:ea typeface="Arial" panose="020B0604020202020204" pitchFamily="34" charset="0"/>
                        </a:rPr>
                        <a:t>$1,950</a:t>
                      </a:r>
                      <a:endParaRPr lang="sv-SE" sz="1000">
                        <a:effectLst/>
                        <a:latin typeface="Times New Roman" panose="02020603050405020304" pitchFamily="18" charset="0"/>
                        <a:ea typeface="Times New Roman" panose="02020603050405020304" pitchFamily="18" charset="0"/>
                      </a:endParaRPr>
                    </a:p>
                  </a:txBody>
                  <a:tcPr marL="0" marR="8890" marT="8890" marB="0" anchor="ctr"/>
                </a:tc>
                <a:tc>
                  <a:txBody>
                    <a:bodyPr/>
                    <a:lstStyle/>
                    <a:p>
                      <a:pPr algn="r" fontAlgn="ctr">
                        <a:buNone/>
                      </a:pPr>
                      <a:r>
                        <a:rPr lang="sv-SE" sz="1050" b="1" kern="1200" dirty="0">
                          <a:solidFill>
                            <a:srgbClr val="000000"/>
                          </a:solidFill>
                          <a:effectLst/>
                          <a:latin typeface="Arial" panose="020B0604020202020204" pitchFamily="34" charset="0"/>
                          <a:cs typeface="+mn-cs"/>
                        </a:rPr>
                        <a:t>$1,736</a:t>
                      </a:r>
                    </a:p>
                  </a:txBody>
                  <a:tcPr marL="9525" marR="9525" marT="9525" marB="0" anchor="ctr"/>
                </a:tc>
                <a:tc>
                  <a:txBody>
                    <a:bodyPr/>
                    <a:lstStyle/>
                    <a:p>
                      <a:pPr algn="r">
                        <a:buNone/>
                      </a:pPr>
                      <a:r>
                        <a:rPr lang="en-US" sz="1050" b="1" dirty="0">
                          <a:solidFill>
                            <a:srgbClr val="000000"/>
                          </a:solidFill>
                          <a:effectLst/>
                          <a:latin typeface="Arial" panose="020B0604020202020204" pitchFamily="34" charset="0"/>
                          <a:ea typeface="Arial" panose="020B0604020202020204" pitchFamily="34" charset="0"/>
                        </a:rPr>
                        <a:t>$1,939</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b="1" dirty="0">
                          <a:solidFill>
                            <a:srgbClr val="000000"/>
                          </a:solidFill>
                          <a:effectLst/>
                          <a:latin typeface="Arial" panose="020B0604020202020204" pitchFamily="34" charset="0"/>
                          <a:ea typeface="Arial" panose="020B0604020202020204" pitchFamily="34" charset="0"/>
                        </a:rPr>
                        <a:t>$1,919</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b="1" dirty="0">
                          <a:solidFill>
                            <a:srgbClr val="000000"/>
                          </a:solidFill>
                          <a:effectLst/>
                          <a:latin typeface="Arial" panose="020B0604020202020204" pitchFamily="34" charset="0"/>
                          <a:ea typeface="Arial" panose="020B0604020202020204" pitchFamily="34" charset="0"/>
                        </a:rPr>
                        <a:t>$1,950</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b="1" dirty="0">
                          <a:solidFill>
                            <a:srgbClr val="000000"/>
                          </a:solidFill>
                          <a:effectLst/>
                          <a:latin typeface="Arial" panose="020B0604020202020204" pitchFamily="34" charset="0"/>
                          <a:ea typeface="Arial" panose="020B0604020202020204" pitchFamily="34" charset="0"/>
                        </a:rPr>
                        <a:t>$1,708</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b="1" dirty="0">
                          <a:solidFill>
                            <a:srgbClr val="000000"/>
                          </a:solidFill>
                          <a:effectLst/>
                          <a:latin typeface="Arial" panose="020B0604020202020204" pitchFamily="34" charset="0"/>
                          <a:ea typeface="Arial" panose="020B0604020202020204" pitchFamily="34" charset="0"/>
                        </a:rPr>
                        <a:t>$1,934</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b="1" dirty="0">
                          <a:solidFill>
                            <a:srgbClr val="000000"/>
                          </a:solidFill>
                          <a:effectLst/>
                          <a:latin typeface="Arial" panose="020B0604020202020204" pitchFamily="34" charset="0"/>
                          <a:ea typeface="Arial" panose="020B0604020202020204" pitchFamily="34" charset="0"/>
                        </a:rPr>
                        <a:t>$1,720</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b="1" dirty="0">
                          <a:solidFill>
                            <a:srgbClr val="000000"/>
                          </a:solidFill>
                          <a:effectLst/>
                          <a:latin typeface="Arial" panose="020B0604020202020204" pitchFamily="34" charset="0"/>
                          <a:ea typeface="Arial" panose="020B0604020202020204" pitchFamily="34" charset="0"/>
                        </a:rPr>
                        <a:t>$1,711</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b="1" dirty="0">
                          <a:solidFill>
                            <a:srgbClr val="000000"/>
                          </a:solidFill>
                          <a:effectLst/>
                          <a:latin typeface="Arial" panose="020B0604020202020204" pitchFamily="34" charset="0"/>
                          <a:ea typeface="Arial" panose="020B0604020202020204" pitchFamily="34" charset="0"/>
                        </a:rPr>
                        <a:t>$1,527</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b="1" dirty="0">
                          <a:solidFill>
                            <a:srgbClr val="000000"/>
                          </a:solidFill>
                          <a:effectLst/>
                          <a:latin typeface="Arial" panose="020B0604020202020204" pitchFamily="34" charset="0"/>
                          <a:ea typeface="Arial" panose="020B0604020202020204" pitchFamily="34" charset="0"/>
                        </a:rPr>
                        <a:t>$1,527</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b="1" dirty="0">
                          <a:solidFill>
                            <a:srgbClr val="000000"/>
                          </a:solidFill>
                          <a:effectLst/>
                          <a:latin typeface="Arial" panose="020B0604020202020204" pitchFamily="34" charset="0"/>
                          <a:ea typeface="Arial" panose="020B0604020202020204" pitchFamily="34" charset="0"/>
                        </a:rPr>
                        <a:t>$1,451</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b="1" dirty="0">
                          <a:solidFill>
                            <a:srgbClr val="000000"/>
                          </a:solidFill>
                          <a:effectLst/>
                          <a:latin typeface="Arial" panose="020B0604020202020204" pitchFamily="34" charset="0"/>
                          <a:ea typeface="Arial" panose="020B0604020202020204" pitchFamily="34" charset="0"/>
                        </a:rPr>
                        <a:t>$1,636</a:t>
                      </a:r>
                      <a:endParaRPr lang="sv-SE" sz="1050" dirty="0">
                        <a:effectLst/>
                        <a:latin typeface="Archivo" pitchFamily="2" charset="0"/>
                        <a:ea typeface="Times New Roman" panose="02020603050405020304" pitchFamily="18" charset="0"/>
                      </a:endParaRPr>
                    </a:p>
                  </a:txBody>
                  <a:tcPr marL="0" marR="0" marT="0" marB="0" anchor="ctr"/>
                </a:tc>
                <a:extLst>
                  <a:ext uri="{0D108BD9-81ED-4DB2-BD59-A6C34878D82A}">
                    <a16:rowId xmlns:a16="http://schemas.microsoft.com/office/drawing/2014/main" val="10002"/>
                  </a:ext>
                </a:extLst>
              </a:tr>
              <a:tr h="158716">
                <a:tc>
                  <a:txBody>
                    <a:bodyPr/>
                    <a:lstStyle/>
                    <a:p>
                      <a:pPr>
                        <a:buNone/>
                      </a:pPr>
                      <a:r>
                        <a:rPr lang="en-US" sz="1050" dirty="0">
                          <a:solidFill>
                            <a:srgbClr val="000000"/>
                          </a:solidFill>
                          <a:effectLst/>
                          <a:latin typeface="Arial" panose="020B0604020202020204" pitchFamily="34" charset="0"/>
                          <a:ea typeface="Arial" panose="020B0604020202020204" pitchFamily="34" charset="0"/>
                        </a:rPr>
                        <a:t> </a:t>
                      </a:r>
                      <a:endParaRPr lang="sv-SE" sz="1050" dirty="0">
                        <a:effectLst/>
                        <a:latin typeface="Archivo" pitchFamily="2" charset="0"/>
                        <a:ea typeface="Times New Roman" panose="02020603050405020304" pitchFamily="18" charset="0"/>
                      </a:endParaRPr>
                    </a:p>
                  </a:txBody>
                  <a:tcPr marL="0" marR="0" marT="0" marB="0" anchor="ctr">
                    <a:solidFill>
                      <a:srgbClr val="E7F0FA"/>
                    </a:solidFill>
                  </a:tcPr>
                </a:tc>
                <a:tc>
                  <a:txBody>
                    <a:bodyPr/>
                    <a:lstStyle/>
                    <a:p>
                      <a:pPr algn="r">
                        <a:buNone/>
                      </a:pPr>
                      <a:r>
                        <a:rPr lang="en-US" sz="900">
                          <a:solidFill>
                            <a:srgbClr val="000000"/>
                          </a:solidFill>
                          <a:effectLst/>
                          <a:latin typeface="Arial" panose="020B0604020202020204" pitchFamily="34" charset="0"/>
                          <a:ea typeface="Arial" panose="020B0604020202020204" pitchFamily="34" charset="0"/>
                        </a:rPr>
                        <a:t> </a:t>
                      </a:r>
                      <a:endParaRPr lang="sv-SE" sz="1000">
                        <a:effectLst/>
                        <a:latin typeface="Times New Roman" panose="02020603050405020304" pitchFamily="18" charset="0"/>
                        <a:ea typeface="Times New Roman" panose="02020603050405020304" pitchFamily="18" charset="0"/>
                      </a:endParaRPr>
                    </a:p>
                  </a:txBody>
                  <a:tcPr marL="0" marR="8890" marT="8890" marB="0" anchor="ctr">
                    <a:solidFill>
                      <a:srgbClr val="E7F0FA"/>
                    </a:solidFill>
                  </a:tcPr>
                </a:tc>
                <a:tc>
                  <a:txBody>
                    <a:bodyPr/>
                    <a:lstStyle/>
                    <a:p>
                      <a:pPr algn="r" fontAlgn="ctr">
                        <a:buNone/>
                      </a:pPr>
                      <a:endParaRPr lang="sv-SE" sz="1050" kern="1200" dirty="0">
                        <a:solidFill>
                          <a:srgbClr val="000000"/>
                        </a:solidFill>
                        <a:effectLst/>
                        <a:latin typeface="Arial" panose="020B0604020202020204" pitchFamily="34" charset="0"/>
                        <a:cs typeface="+mn-cs"/>
                      </a:endParaRPr>
                    </a:p>
                  </a:txBody>
                  <a:tcPr marL="9525" marR="9525" marT="9525" marB="0" anchor="ctr">
                    <a:solidFill>
                      <a:srgbClr val="E7F0FA"/>
                    </a:solidFill>
                  </a:tcP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 </a:t>
                      </a:r>
                      <a:endParaRPr lang="sv-SE" sz="1050" dirty="0">
                        <a:effectLst/>
                        <a:latin typeface="Archivo" pitchFamily="2" charset="0"/>
                        <a:ea typeface="Times New Roman" panose="02020603050405020304" pitchFamily="18" charset="0"/>
                      </a:endParaRPr>
                    </a:p>
                  </a:txBody>
                  <a:tcPr marL="0" marR="0" marT="0" marB="0" anchor="ctr">
                    <a:solidFill>
                      <a:srgbClr val="E7F0FA"/>
                    </a:solidFill>
                  </a:tcPr>
                </a:tc>
                <a:tc>
                  <a:txBody>
                    <a:bodyPr/>
                    <a:lstStyle/>
                    <a:p>
                      <a:pPr algn="r">
                        <a:buNone/>
                      </a:pPr>
                      <a:r>
                        <a:rPr lang="en-US" sz="1050" dirty="0">
                          <a:solidFill>
                            <a:srgbClr val="FF0000"/>
                          </a:solidFill>
                          <a:effectLst/>
                          <a:latin typeface="Arial" panose="020B0604020202020204" pitchFamily="34" charset="0"/>
                          <a:ea typeface="Arial" panose="020B0604020202020204" pitchFamily="34" charset="0"/>
                        </a:rPr>
                        <a:t> </a:t>
                      </a:r>
                      <a:endParaRPr lang="sv-SE" sz="1050" dirty="0">
                        <a:effectLst/>
                        <a:latin typeface="Archivo" pitchFamily="2" charset="0"/>
                        <a:ea typeface="Times New Roman" panose="02020603050405020304" pitchFamily="18" charset="0"/>
                      </a:endParaRPr>
                    </a:p>
                  </a:txBody>
                  <a:tcPr marL="0" marR="0" marT="0" marB="0" anchor="ctr">
                    <a:solidFill>
                      <a:srgbClr val="E7F0FA"/>
                    </a:solidFill>
                  </a:tcP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 </a:t>
                      </a:r>
                      <a:endParaRPr lang="sv-SE" sz="1050" dirty="0">
                        <a:effectLst/>
                        <a:latin typeface="Archivo" pitchFamily="2" charset="0"/>
                        <a:ea typeface="Times New Roman" panose="02020603050405020304" pitchFamily="18" charset="0"/>
                      </a:endParaRPr>
                    </a:p>
                  </a:txBody>
                  <a:tcPr marL="0" marR="0" marT="0" marB="0" anchor="ctr">
                    <a:solidFill>
                      <a:srgbClr val="E7F0FA"/>
                    </a:solidFill>
                  </a:tcPr>
                </a:tc>
                <a:tc>
                  <a:txBody>
                    <a:bodyPr/>
                    <a:lstStyle/>
                    <a:p>
                      <a:pPr algn="r">
                        <a:buNone/>
                      </a:pPr>
                      <a:r>
                        <a:rPr lang="en-US" sz="1050" dirty="0">
                          <a:solidFill>
                            <a:srgbClr val="FF0000"/>
                          </a:solidFill>
                          <a:effectLst/>
                          <a:latin typeface="Arial" panose="020B0604020202020204" pitchFamily="34" charset="0"/>
                          <a:ea typeface="Arial" panose="020B0604020202020204" pitchFamily="34" charset="0"/>
                        </a:rPr>
                        <a:t> </a:t>
                      </a:r>
                      <a:endParaRPr lang="sv-SE" sz="1050" dirty="0">
                        <a:effectLst/>
                        <a:latin typeface="Archivo" pitchFamily="2" charset="0"/>
                        <a:ea typeface="Times New Roman" panose="02020603050405020304" pitchFamily="18" charset="0"/>
                      </a:endParaRPr>
                    </a:p>
                  </a:txBody>
                  <a:tcPr marL="0" marR="0" marT="0" marB="0" anchor="ctr">
                    <a:solidFill>
                      <a:srgbClr val="E7F0FA"/>
                    </a:solidFill>
                  </a:tcPr>
                </a:tc>
                <a:tc>
                  <a:txBody>
                    <a:bodyPr/>
                    <a:lstStyle/>
                    <a:p>
                      <a:pPr algn="r">
                        <a:buNone/>
                      </a:pPr>
                      <a:r>
                        <a:rPr lang="en-US" sz="1050" dirty="0">
                          <a:solidFill>
                            <a:srgbClr val="FF0000"/>
                          </a:solidFill>
                          <a:effectLst/>
                          <a:latin typeface="Arial" panose="020B0604020202020204" pitchFamily="34" charset="0"/>
                          <a:ea typeface="Arial" panose="020B0604020202020204" pitchFamily="34" charset="0"/>
                        </a:rPr>
                        <a:t> </a:t>
                      </a:r>
                      <a:endParaRPr lang="sv-SE" sz="1050" dirty="0">
                        <a:effectLst/>
                        <a:latin typeface="Archivo" pitchFamily="2" charset="0"/>
                        <a:ea typeface="Times New Roman" panose="02020603050405020304" pitchFamily="18" charset="0"/>
                      </a:endParaRPr>
                    </a:p>
                  </a:txBody>
                  <a:tcPr marL="0" marR="0" marT="0" marB="0" anchor="ctr">
                    <a:solidFill>
                      <a:srgbClr val="E7F0FA"/>
                    </a:solidFill>
                  </a:tcP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 </a:t>
                      </a:r>
                      <a:endParaRPr lang="sv-SE" sz="1050" dirty="0">
                        <a:effectLst/>
                        <a:latin typeface="Archivo" pitchFamily="2" charset="0"/>
                        <a:ea typeface="Times New Roman" panose="02020603050405020304" pitchFamily="18" charset="0"/>
                      </a:endParaRPr>
                    </a:p>
                  </a:txBody>
                  <a:tcPr marL="0" marR="0" marT="0" marB="0" anchor="ctr">
                    <a:solidFill>
                      <a:srgbClr val="E7F0FA"/>
                    </a:solidFill>
                  </a:tcPr>
                </a:tc>
                <a:tc>
                  <a:txBody>
                    <a:bodyPr/>
                    <a:lstStyle/>
                    <a:p>
                      <a:pPr algn="r">
                        <a:buNone/>
                      </a:pPr>
                      <a:r>
                        <a:rPr lang="en-US" sz="1050" dirty="0">
                          <a:solidFill>
                            <a:srgbClr val="FF0000"/>
                          </a:solidFill>
                          <a:effectLst/>
                          <a:latin typeface="Arial" panose="020B0604020202020204" pitchFamily="34" charset="0"/>
                          <a:ea typeface="Arial" panose="020B0604020202020204" pitchFamily="34" charset="0"/>
                        </a:rPr>
                        <a:t> </a:t>
                      </a:r>
                      <a:endParaRPr lang="sv-SE" sz="1050" dirty="0">
                        <a:effectLst/>
                        <a:latin typeface="Archivo" pitchFamily="2" charset="0"/>
                        <a:ea typeface="Times New Roman" panose="02020603050405020304" pitchFamily="18" charset="0"/>
                      </a:endParaRPr>
                    </a:p>
                  </a:txBody>
                  <a:tcPr marL="0" marR="0" marT="0" marB="0" anchor="ctr">
                    <a:solidFill>
                      <a:srgbClr val="E7F0FA"/>
                    </a:solidFill>
                  </a:tcPr>
                </a:tc>
                <a:tc>
                  <a:txBody>
                    <a:bodyPr/>
                    <a:lstStyle/>
                    <a:p>
                      <a:pPr algn="r">
                        <a:buNone/>
                      </a:pPr>
                      <a:r>
                        <a:rPr lang="en-US" sz="1050" dirty="0">
                          <a:solidFill>
                            <a:srgbClr val="FF0000"/>
                          </a:solidFill>
                          <a:effectLst/>
                          <a:latin typeface="Arial" panose="020B0604020202020204" pitchFamily="34" charset="0"/>
                          <a:ea typeface="Arial" panose="020B0604020202020204" pitchFamily="34" charset="0"/>
                        </a:rPr>
                        <a:t> </a:t>
                      </a:r>
                      <a:endParaRPr lang="sv-SE" sz="1050" dirty="0">
                        <a:effectLst/>
                        <a:latin typeface="Archivo" pitchFamily="2" charset="0"/>
                        <a:ea typeface="Times New Roman" panose="02020603050405020304" pitchFamily="18" charset="0"/>
                      </a:endParaRPr>
                    </a:p>
                  </a:txBody>
                  <a:tcPr marL="0" marR="0" marT="0" marB="0" anchor="ctr">
                    <a:solidFill>
                      <a:srgbClr val="E7F0FA"/>
                    </a:solidFill>
                  </a:tcPr>
                </a:tc>
                <a:tc>
                  <a:txBody>
                    <a:bodyPr/>
                    <a:lstStyle/>
                    <a:p>
                      <a:pPr algn="r">
                        <a:buNone/>
                      </a:pPr>
                      <a:r>
                        <a:rPr lang="en-US" sz="1050" dirty="0">
                          <a:solidFill>
                            <a:srgbClr val="FF0000"/>
                          </a:solidFill>
                          <a:effectLst/>
                          <a:latin typeface="Arial" panose="020B0604020202020204" pitchFamily="34" charset="0"/>
                          <a:ea typeface="Arial" panose="020B0604020202020204" pitchFamily="34" charset="0"/>
                        </a:rPr>
                        <a:t> </a:t>
                      </a:r>
                      <a:endParaRPr lang="sv-SE" sz="1050" dirty="0">
                        <a:effectLst/>
                        <a:latin typeface="Archivo" pitchFamily="2" charset="0"/>
                        <a:ea typeface="Times New Roman" panose="02020603050405020304" pitchFamily="18" charset="0"/>
                      </a:endParaRPr>
                    </a:p>
                  </a:txBody>
                  <a:tcPr marL="0" marR="0" marT="0" marB="0" anchor="ctr">
                    <a:solidFill>
                      <a:srgbClr val="E7F0FA"/>
                    </a:solidFill>
                  </a:tcPr>
                </a:tc>
                <a:tc>
                  <a:txBody>
                    <a:bodyPr/>
                    <a:lstStyle/>
                    <a:p>
                      <a:pPr algn="r">
                        <a:buNone/>
                      </a:pPr>
                      <a:r>
                        <a:rPr lang="en-US" sz="1050" dirty="0">
                          <a:solidFill>
                            <a:srgbClr val="FF0000"/>
                          </a:solidFill>
                          <a:effectLst/>
                          <a:latin typeface="Arial" panose="020B0604020202020204" pitchFamily="34" charset="0"/>
                          <a:ea typeface="Arial" panose="020B0604020202020204" pitchFamily="34" charset="0"/>
                        </a:rPr>
                        <a:t> </a:t>
                      </a:r>
                      <a:endParaRPr lang="sv-SE" sz="1050" dirty="0">
                        <a:effectLst/>
                        <a:latin typeface="Archivo" pitchFamily="2" charset="0"/>
                        <a:ea typeface="Times New Roman" panose="02020603050405020304" pitchFamily="18" charset="0"/>
                      </a:endParaRPr>
                    </a:p>
                  </a:txBody>
                  <a:tcPr marL="0" marR="0" marT="0" marB="0" anchor="ctr">
                    <a:solidFill>
                      <a:srgbClr val="E7F0FA"/>
                    </a:solidFill>
                  </a:tcPr>
                </a:tc>
                <a:tc>
                  <a:txBody>
                    <a:bodyPr/>
                    <a:lstStyle/>
                    <a:p>
                      <a:pPr algn="r">
                        <a:buNone/>
                      </a:pPr>
                      <a:r>
                        <a:rPr lang="en-US" sz="1050" dirty="0">
                          <a:solidFill>
                            <a:srgbClr val="FF0000"/>
                          </a:solidFill>
                          <a:effectLst/>
                          <a:latin typeface="Arial" panose="020B0604020202020204" pitchFamily="34" charset="0"/>
                          <a:ea typeface="Arial" panose="020B0604020202020204" pitchFamily="34" charset="0"/>
                        </a:rPr>
                        <a:t> </a:t>
                      </a:r>
                      <a:endParaRPr lang="sv-SE" sz="1050" dirty="0">
                        <a:effectLst/>
                        <a:latin typeface="Archivo" pitchFamily="2" charset="0"/>
                        <a:ea typeface="Times New Roman" panose="02020603050405020304" pitchFamily="18" charset="0"/>
                      </a:endParaRPr>
                    </a:p>
                  </a:txBody>
                  <a:tcPr marL="0" marR="0" marT="0" marB="0" anchor="ctr">
                    <a:solidFill>
                      <a:srgbClr val="E7F0FA"/>
                    </a:solidFill>
                  </a:tcPr>
                </a:tc>
                <a:extLst>
                  <a:ext uri="{0D108BD9-81ED-4DB2-BD59-A6C34878D82A}">
                    <a16:rowId xmlns:a16="http://schemas.microsoft.com/office/drawing/2014/main" val="10003"/>
                  </a:ext>
                </a:extLst>
              </a:tr>
              <a:tr h="222464">
                <a:tc>
                  <a:txBody>
                    <a:bodyPr/>
                    <a:lstStyle/>
                    <a:p>
                      <a:pPr>
                        <a:buNone/>
                      </a:pPr>
                      <a:r>
                        <a:rPr lang="en-US" sz="1050" dirty="0">
                          <a:solidFill>
                            <a:srgbClr val="000000"/>
                          </a:solidFill>
                          <a:effectLst/>
                          <a:latin typeface="Arial" panose="020B0604020202020204" pitchFamily="34" charset="0"/>
                          <a:ea typeface="Arial" panose="020B0604020202020204" pitchFamily="34" charset="0"/>
                        </a:rPr>
                        <a:t>Net income</a:t>
                      </a:r>
                      <a:r>
                        <a:rPr lang="en-US" sz="1050" baseline="30000" dirty="0">
                          <a:solidFill>
                            <a:srgbClr val="000000"/>
                          </a:solidFill>
                          <a:effectLst/>
                          <a:latin typeface="Arial" panose="020B0604020202020204" pitchFamily="34" charset="0"/>
                          <a:ea typeface="Arial" panose="020B0604020202020204" pitchFamily="34" charset="0"/>
                        </a:rPr>
                        <a:t>2)</a:t>
                      </a:r>
                      <a:endParaRPr lang="sv-SE" sz="1050" dirty="0">
                        <a:effectLst/>
                        <a:latin typeface="Archivo" pitchFamily="2" charset="0"/>
                        <a:ea typeface="Times New Roman" panose="02020603050405020304" pitchFamily="18" charset="0"/>
                      </a:endParaRPr>
                    </a:p>
                  </a:txBody>
                  <a:tcPr marL="0" marR="0" marT="0" marB="0" anchor="ctr">
                    <a:solidFill>
                      <a:srgbClr val="CBDFF4"/>
                    </a:solidFill>
                  </a:tcPr>
                </a:tc>
                <a:tc>
                  <a:txBody>
                    <a:bodyPr/>
                    <a:lstStyle/>
                    <a:p>
                      <a:pPr algn="r">
                        <a:buNone/>
                      </a:pPr>
                      <a:r>
                        <a:rPr lang="en-US" sz="900">
                          <a:solidFill>
                            <a:srgbClr val="000000"/>
                          </a:solidFill>
                          <a:effectLst/>
                          <a:latin typeface="Arial" panose="020B0604020202020204" pitchFamily="34" charset="0"/>
                          <a:ea typeface="Arial" panose="020B0604020202020204" pitchFamily="34" charset="0"/>
                        </a:rPr>
                        <a:t>$710</a:t>
                      </a:r>
                      <a:endParaRPr lang="sv-SE" sz="1000">
                        <a:effectLst/>
                        <a:latin typeface="Times New Roman" panose="02020603050405020304" pitchFamily="18" charset="0"/>
                        <a:ea typeface="Times New Roman" panose="02020603050405020304" pitchFamily="18" charset="0"/>
                      </a:endParaRPr>
                    </a:p>
                  </a:txBody>
                  <a:tcPr marL="0" marR="8890" marT="8890" marB="0" anchor="ctr">
                    <a:solidFill>
                      <a:srgbClr val="CBDFF4"/>
                    </a:solidFill>
                  </a:tcPr>
                </a:tc>
                <a:tc>
                  <a:txBody>
                    <a:bodyPr/>
                    <a:lstStyle/>
                    <a:p>
                      <a:pPr algn="r" fontAlgn="ctr">
                        <a:buNone/>
                      </a:pPr>
                      <a:r>
                        <a:rPr lang="sv-SE" sz="1050" kern="1200" dirty="0">
                          <a:solidFill>
                            <a:srgbClr val="000000"/>
                          </a:solidFill>
                          <a:effectLst/>
                          <a:latin typeface="Arial" panose="020B0604020202020204" pitchFamily="34" charset="0"/>
                          <a:cs typeface="+mn-cs"/>
                        </a:rPr>
                        <a:t>$736</a:t>
                      </a:r>
                    </a:p>
                  </a:txBody>
                  <a:tcPr marL="9525" marR="9525" marT="9525" marB="0" anchor="ctr">
                    <a:solidFill>
                      <a:srgbClr val="CBDFF4"/>
                    </a:solidFill>
                  </a:tcP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$754</a:t>
                      </a:r>
                      <a:endParaRPr lang="sv-SE" sz="1050" dirty="0">
                        <a:effectLst/>
                        <a:latin typeface="Archivo" pitchFamily="2" charset="0"/>
                        <a:ea typeface="Times New Roman" panose="02020603050405020304" pitchFamily="18" charset="0"/>
                      </a:endParaRPr>
                    </a:p>
                  </a:txBody>
                  <a:tcPr marL="0" marR="0" marT="0" marB="0" anchor="ctr">
                    <a:solidFill>
                      <a:srgbClr val="CBDFF4"/>
                    </a:solidFill>
                  </a:tcP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$717</a:t>
                      </a:r>
                      <a:endParaRPr lang="sv-SE" sz="1050" dirty="0">
                        <a:effectLst/>
                        <a:latin typeface="Archivo" pitchFamily="2" charset="0"/>
                        <a:ea typeface="Times New Roman" panose="02020603050405020304" pitchFamily="18" charset="0"/>
                      </a:endParaRPr>
                    </a:p>
                  </a:txBody>
                  <a:tcPr marL="0" marR="0" marT="0" marB="0" anchor="ctr">
                    <a:solidFill>
                      <a:srgbClr val="CBDFF4"/>
                    </a:solidFill>
                  </a:tcP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$688</a:t>
                      </a:r>
                      <a:endParaRPr lang="sv-SE" sz="1050" dirty="0">
                        <a:effectLst/>
                        <a:latin typeface="Archivo" pitchFamily="2" charset="0"/>
                        <a:ea typeface="Times New Roman" panose="02020603050405020304" pitchFamily="18" charset="0"/>
                      </a:endParaRPr>
                    </a:p>
                  </a:txBody>
                  <a:tcPr marL="0" marR="0" marT="0" marB="0" anchor="ctr">
                    <a:solidFill>
                      <a:srgbClr val="CBDFF4"/>
                    </a:solidFill>
                  </a:tcP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$648</a:t>
                      </a:r>
                      <a:endParaRPr lang="sv-SE" sz="1050" dirty="0">
                        <a:effectLst/>
                        <a:latin typeface="Archivo" pitchFamily="2" charset="0"/>
                        <a:ea typeface="Times New Roman" panose="02020603050405020304" pitchFamily="18" charset="0"/>
                      </a:endParaRPr>
                    </a:p>
                  </a:txBody>
                  <a:tcPr marL="0" marR="0" marT="0" marB="0" anchor="ctr">
                    <a:solidFill>
                      <a:srgbClr val="CBDFF4"/>
                    </a:solidFill>
                  </a:tcP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$632</a:t>
                      </a:r>
                      <a:endParaRPr lang="sv-SE" sz="1050" dirty="0">
                        <a:effectLst/>
                        <a:latin typeface="Archivo" pitchFamily="2" charset="0"/>
                        <a:ea typeface="Times New Roman" panose="02020603050405020304" pitchFamily="18" charset="0"/>
                      </a:endParaRPr>
                    </a:p>
                  </a:txBody>
                  <a:tcPr marL="0" marR="0" marT="0" marB="0" anchor="ctr">
                    <a:solidFill>
                      <a:srgbClr val="CBDFF4"/>
                    </a:solidFill>
                  </a:tcP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$627</a:t>
                      </a:r>
                      <a:endParaRPr lang="sv-SE" sz="1050" dirty="0">
                        <a:effectLst/>
                        <a:latin typeface="Archivo" pitchFamily="2" charset="0"/>
                        <a:ea typeface="Times New Roman" panose="02020603050405020304" pitchFamily="18" charset="0"/>
                      </a:endParaRPr>
                    </a:p>
                  </a:txBody>
                  <a:tcPr marL="0" marR="0" marT="0" marB="0" anchor="ctr">
                    <a:solidFill>
                      <a:srgbClr val="CBDFF4"/>
                    </a:solidFill>
                  </a:tcP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$541</a:t>
                      </a:r>
                      <a:endParaRPr lang="sv-SE" sz="1050" dirty="0">
                        <a:effectLst/>
                        <a:latin typeface="Archivo" pitchFamily="2" charset="0"/>
                        <a:ea typeface="Times New Roman" panose="02020603050405020304" pitchFamily="18" charset="0"/>
                      </a:endParaRPr>
                    </a:p>
                  </a:txBody>
                  <a:tcPr marL="0" marR="0" marT="0" marB="0" anchor="ctr">
                    <a:solidFill>
                      <a:srgbClr val="CBDFF4"/>
                    </a:solidFill>
                  </a:tcP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$489</a:t>
                      </a:r>
                      <a:endParaRPr lang="sv-SE" sz="1050" dirty="0">
                        <a:effectLst/>
                        <a:latin typeface="Archivo" pitchFamily="2" charset="0"/>
                        <a:ea typeface="Times New Roman" panose="02020603050405020304" pitchFamily="18" charset="0"/>
                      </a:endParaRPr>
                    </a:p>
                  </a:txBody>
                  <a:tcPr marL="0" marR="0" marT="0" marB="0" anchor="ctr">
                    <a:solidFill>
                      <a:srgbClr val="CBDFF4"/>
                    </a:solidFill>
                  </a:tcP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$418</a:t>
                      </a:r>
                      <a:endParaRPr lang="sv-SE" sz="1050" dirty="0">
                        <a:effectLst/>
                        <a:latin typeface="Archivo" pitchFamily="2" charset="0"/>
                        <a:ea typeface="Times New Roman" panose="02020603050405020304" pitchFamily="18" charset="0"/>
                      </a:endParaRPr>
                    </a:p>
                  </a:txBody>
                  <a:tcPr marL="0" marR="0" marT="0" marB="0" anchor="ctr">
                    <a:solidFill>
                      <a:srgbClr val="CBDFF4"/>
                    </a:solidFill>
                  </a:tcP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$390</a:t>
                      </a:r>
                      <a:endParaRPr lang="sv-SE" sz="1050" dirty="0">
                        <a:effectLst/>
                        <a:latin typeface="Archivo" pitchFamily="2" charset="0"/>
                        <a:ea typeface="Times New Roman" panose="02020603050405020304" pitchFamily="18" charset="0"/>
                      </a:endParaRPr>
                    </a:p>
                  </a:txBody>
                  <a:tcPr marL="0" marR="0" marT="0" marB="0" anchor="ctr">
                    <a:solidFill>
                      <a:srgbClr val="CBDFF4"/>
                    </a:solidFill>
                  </a:tcP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$416</a:t>
                      </a:r>
                      <a:endParaRPr lang="sv-SE" sz="1050" dirty="0">
                        <a:effectLst/>
                        <a:latin typeface="Archivo" pitchFamily="2" charset="0"/>
                        <a:ea typeface="Times New Roman" panose="02020603050405020304" pitchFamily="18" charset="0"/>
                      </a:endParaRPr>
                    </a:p>
                  </a:txBody>
                  <a:tcPr marL="0" marR="0" marT="0" marB="0" anchor="ctr">
                    <a:solidFill>
                      <a:srgbClr val="CBDFF4"/>
                    </a:solidFill>
                  </a:tcPr>
                </a:tc>
                <a:extLst>
                  <a:ext uri="{0D108BD9-81ED-4DB2-BD59-A6C34878D82A}">
                    <a16:rowId xmlns:a16="http://schemas.microsoft.com/office/drawing/2014/main" val="10004"/>
                  </a:ext>
                </a:extLst>
              </a:tr>
              <a:tr h="191565">
                <a:tc>
                  <a:txBody>
                    <a:bodyPr/>
                    <a:lstStyle/>
                    <a:p>
                      <a:pPr>
                        <a:buNone/>
                      </a:pPr>
                      <a:r>
                        <a:rPr lang="en-US" sz="1050" dirty="0">
                          <a:solidFill>
                            <a:srgbClr val="000000"/>
                          </a:solidFill>
                          <a:effectLst/>
                          <a:latin typeface="Arial" panose="020B0604020202020204" pitchFamily="34" charset="0"/>
                          <a:ea typeface="Arial" panose="020B0604020202020204" pitchFamily="34" charset="0"/>
                        </a:rPr>
                        <a:t>Income taxes</a:t>
                      </a:r>
                      <a:r>
                        <a:rPr lang="en-US" sz="1050" baseline="30000" dirty="0">
                          <a:solidFill>
                            <a:srgbClr val="000000"/>
                          </a:solidFill>
                          <a:effectLst/>
                          <a:latin typeface="Arial" panose="020B0604020202020204" pitchFamily="34" charset="0"/>
                          <a:ea typeface="Arial" panose="020B0604020202020204" pitchFamily="34" charset="0"/>
                        </a:rPr>
                        <a:t>2)</a:t>
                      </a:r>
                      <a:endParaRPr lang="sv-SE" sz="1050" dirty="0">
                        <a:effectLst/>
                        <a:latin typeface="Archivo" pitchFamily="2" charset="0"/>
                        <a:ea typeface="Times New Roman" panose="02020603050405020304" pitchFamily="18" charset="0"/>
                      </a:endParaRPr>
                    </a:p>
                  </a:txBody>
                  <a:tcPr marL="0" marR="0" marT="0" marB="0" anchor="ctr">
                    <a:solidFill>
                      <a:srgbClr val="E7F0FA"/>
                    </a:solidFill>
                  </a:tcPr>
                </a:tc>
                <a:tc>
                  <a:txBody>
                    <a:bodyPr/>
                    <a:lstStyle/>
                    <a:p>
                      <a:pPr algn="r">
                        <a:buNone/>
                      </a:pPr>
                      <a:r>
                        <a:rPr lang="en-US" sz="900">
                          <a:solidFill>
                            <a:srgbClr val="000000"/>
                          </a:solidFill>
                          <a:effectLst/>
                          <a:latin typeface="Arial" panose="020B0604020202020204" pitchFamily="34" charset="0"/>
                          <a:ea typeface="Arial" panose="020B0604020202020204" pitchFamily="34" charset="0"/>
                        </a:rPr>
                        <a:t>246</a:t>
                      </a:r>
                      <a:endParaRPr lang="sv-SE" sz="1000">
                        <a:effectLst/>
                        <a:latin typeface="Times New Roman" panose="02020603050405020304" pitchFamily="18" charset="0"/>
                        <a:ea typeface="Times New Roman" panose="02020603050405020304" pitchFamily="18" charset="0"/>
                      </a:endParaRPr>
                    </a:p>
                  </a:txBody>
                  <a:tcPr marL="0" marR="8890" marT="8890" marB="0" anchor="ctr">
                    <a:solidFill>
                      <a:srgbClr val="E7F0FA"/>
                    </a:solidFill>
                  </a:tcPr>
                </a:tc>
                <a:tc>
                  <a:txBody>
                    <a:bodyPr/>
                    <a:lstStyle/>
                    <a:p>
                      <a:pPr algn="r" fontAlgn="ctr">
                        <a:buNone/>
                      </a:pPr>
                      <a:r>
                        <a:rPr lang="sv-SE" sz="1050" kern="1200" dirty="0">
                          <a:solidFill>
                            <a:srgbClr val="000000"/>
                          </a:solidFill>
                          <a:effectLst/>
                          <a:latin typeface="Arial" panose="020B0604020202020204" pitchFamily="34" charset="0"/>
                          <a:cs typeface="+mn-cs"/>
                        </a:rPr>
                        <a:t>253</a:t>
                      </a:r>
                    </a:p>
                  </a:txBody>
                  <a:tcPr marL="9525" marR="9525" marT="9525" marB="0" anchor="ctr">
                    <a:solidFill>
                      <a:srgbClr val="E7F0FA"/>
                    </a:solidFill>
                  </a:tcP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261</a:t>
                      </a:r>
                      <a:endParaRPr lang="sv-SE" sz="1050" dirty="0">
                        <a:effectLst/>
                        <a:latin typeface="Archivo" pitchFamily="2" charset="0"/>
                        <a:ea typeface="Times New Roman" panose="02020603050405020304" pitchFamily="18" charset="0"/>
                      </a:endParaRPr>
                    </a:p>
                  </a:txBody>
                  <a:tcPr marL="0" marR="0" marT="0" marB="0" anchor="ctr">
                    <a:solidFill>
                      <a:srgbClr val="E7F0FA"/>
                    </a:solidFill>
                  </a:tcP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255</a:t>
                      </a:r>
                      <a:endParaRPr lang="sv-SE" sz="1050" dirty="0">
                        <a:effectLst/>
                        <a:latin typeface="Archivo" pitchFamily="2" charset="0"/>
                        <a:ea typeface="Times New Roman" panose="02020603050405020304" pitchFamily="18" charset="0"/>
                      </a:endParaRPr>
                    </a:p>
                  </a:txBody>
                  <a:tcPr marL="0" marR="0" marT="0" marB="0" anchor="ctr">
                    <a:solidFill>
                      <a:srgbClr val="E7F0FA"/>
                    </a:solidFill>
                  </a:tcP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246</a:t>
                      </a:r>
                      <a:endParaRPr lang="sv-SE" sz="1050" dirty="0">
                        <a:effectLst/>
                        <a:latin typeface="Archivo" pitchFamily="2" charset="0"/>
                        <a:ea typeface="Times New Roman" panose="02020603050405020304" pitchFamily="18" charset="0"/>
                      </a:endParaRPr>
                    </a:p>
                  </a:txBody>
                  <a:tcPr marL="0" marR="0" marT="0" marB="0" anchor="ctr">
                    <a:solidFill>
                      <a:srgbClr val="E7F0FA"/>
                    </a:solidFill>
                  </a:tcP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227</a:t>
                      </a:r>
                      <a:endParaRPr lang="sv-SE" sz="1050" dirty="0">
                        <a:effectLst/>
                        <a:latin typeface="Archivo" pitchFamily="2" charset="0"/>
                        <a:ea typeface="Times New Roman" panose="02020603050405020304" pitchFamily="18" charset="0"/>
                      </a:endParaRPr>
                    </a:p>
                  </a:txBody>
                  <a:tcPr marL="0" marR="0" marT="0" marB="0" anchor="ctr">
                    <a:solidFill>
                      <a:srgbClr val="E7F0FA"/>
                    </a:solidFill>
                  </a:tcP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141</a:t>
                      </a:r>
                      <a:endParaRPr lang="sv-SE" sz="1050" dirty="0">
                        <a:effectLst/>
                        <a:latin typeface="Archivo" pitchFamily="2" charset="0"/>
                        <a:ea typeface="Times New Roman" panose="02020603050405020304" pitchFamily="18" charset="0"/>
                      </a:endParaRPr>
                    </a:p>
                  </a:txBody>
                  <a:tcPr marL="0" marR="0" marT="0" marB="0" anchor="ctr">
                    <a:solidFill>
                      <a:srgbClr val="E7F0FA"/>
                    </a:solidFill>
                  </a:tcP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150</a:t>
                      </a:r>
                      <a:endParaRPr lang="sv-SE" sz="1050" dirty="0">
                        <a:effectLst/>
                        <a:latin typeface="Archivo" pitchFamily="2" charset="0"/>
                        <a:ea typeface="Times New Roman" panose="02020603050405020304" pitchFamily="18" charset="0"/>
                      </a:endParaRPr>
                    </a:p>
                  </a:txBody>
                  <a:tcPr marL="0" marR="0" marT="0" marB="0" anchor="ctr">
                    <a:solidFill>
                      <a:srgbClr val="E7F0FA"/>
                    </a:solidFill>
                  </a:tcP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136</a:t>
                      </a:r>
                      <a:endParaRPr lang="sv-SE" sz="1050" dirty="0">
                        <a:effectLst/>
                        <a:latin typeface="Archivo" pitchFamily="2" charset="0"/>
                        <a:ea typeface="Times New Roman" panose="02020603050405020304" pitchFamily="18" charset="0"/>
                      </a:endParaRPr>
                    </a:p>
                  </a:txBody>
                  <a:tcPr marL="0" marR="0" marT="0" marB="0" anchor="ctr">
                    <a:solidFill>
                      <a:srgbClr val="E7F0FA"/>
                    </a:solidFill>
                  </a:tcP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123</a:t>
                      </a:r>
                      <a:endParaRPr lang="sv-SE" sz="1050" dirty="0">
                        <a:effectLst/>
                        <a:latin typeface="Archivo" pitchFamily="2" charset="0"/>
                        <a:ea typeface="Times New Roman" panose="02020603050405020304" pitchFamily="18" charset="0"/>
                      </a:endParaRPr>
                    </a:p>
                  </a:txBody>
                  <a:tcPr marL="0" marR="0" marT="0" marB="0" anchor="ctr">
                    <a:solidFill>
                      <a:srgbClr val="E7F0FA"/>
                    </a:solidFill>
                  </a:tcP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188</a:t>
                      </a:r>
                      <a:endParaRPr lang="sv-SE" sz="1050" dirty="0">
                        <a:effectLst/>
                        <a:latin typeface="Archivo" pitchFamily="2" charset="0"/>
                        <a:ea typeface="Times New Roman" panose="02020603050405020304" pitchFamily="18" charset="0"/>
                      </a:endParaRPr>
                    </a:p>
                  </a:txBody>
                  <a:tcPr marL="0" marR="0" marT="0" marB="0" anchor="ctr">
                    <a:solidFill>
                      <a:srgbClr val="E7F0FA"/>
                    </a:solidFill>
                  </a:tcP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168</a:t>
                      </a:r>
                      <a:endParaRPr lang="sv-SE" sz="1050" dirty="0">
                        <a:effectLst/>
                        <a:latin typeface="Archivo" pitchFamily="2" charset="0"/>
                        <a:ea typeface="Times New Roman" panose="02020603050405020304" pitchFamily="18" charset="0"/>
                      </a:endParaRPr>
                    </a:p>
                  </a:txBody>
                  <a:tcPr marL="0" marR="0" marT="0" marB="0" anchor="ctr">
                    <a:solidFill>
                      <a:srgbClr val="E7F0FA"/>
                    </a:solidFill>
                  </a:tcP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176</a:t>
                      </a:r>
                      <a:endParaRPr lang="sv-SE" sz="1050" dirty="0">
                        <a:effectLst/>
                        <a:latin typeface="Archivo" pitchFamily="2" charset="0"/>
                        <a:ea typeface="Times New Roman" panose="02020603050405020304" pitchFamily="18" charset="0"/>
                      </a:endParaRPr>
                    </a:p>
                  </a:txBody>
                  <a:tcPr marL="0" marR="0" marT="0" marB="0" anchor="ctr">
                    <a:solidFill>
                      <a:srgbClr val="E7F0FA"/>
                    </a:solidFill>
                  </a:tcPr>
                </a:tc>
                <a:extLst>
                  <a:ext uri="{0D108BD9-81ED-4DB2-BD59-A6C34878D82A}">
                    <a16:rowId xmlns:a16="http://schemas.microsoft.com/office/drawing/2014/main" val="10005"/>
                  </a:ext>
                </a:extLst>
              </a:tr>
              <a:tr h="222464">
                <a:tc>
                  <a:txBody>
                    <a:bodyPr/>
                    <a:lstStyle/>
                    <a:p>
                      <a:pPr>
                        <a:buNone/>
                      </a:pPr>
                      <a:r>
                        <a:rPr lang="en-US" sz="1050" dirty="0">
                          <a:solidFill>
                            <a:srgbClr val="000000"/>
                          </a:solidFill>
                          <a:effectLst/>
                          <a:latin typeface="Arial" panose="020B0604020202020204" pitchFamily="34" charset="0"/>
                          <a:ea typeface="Arial" panose="020B0604020202020204" pitchFamily="34" charset="0"/>
                        </a:rPr>
                        <a:t>Interest expense, net</a:t>
                      </a:r>
                      <a:r>
                        <a:rPr lang="en-US" sz="1050" baseline="30000" dirty="0">
                          <a:solidFill>
                            <a:srgbClr val="000000"/>
                          </a:solidFill>
                          <a:effectLst/>
                          <a:latin typeface="Arial" panose="020B0604020202020204" pitchFamily="34" charset="0"/>
                          <a:ea typeface="Arial" panose="020B0604020202020204" pitchFamily="34" charset="0"/>
                        </a:rPr>
                        <a:t>2, 3)</a:t>
                      </a:r>
                      <a:endParaRPr lang="sv-SE" sz="1050" dirty="0">
                        <a:effectLst/>
                        <a:latin typeface="Archivo" pitchFamily="2" charset="0"/>
                        <a:ea typeface="Times New Roman" panose="02020603050405020304" pitchFamily="18" charset="0"/>
                      </a:endParaRPr>
                    </a:p>
                  </a:txBody>
                  <a:tcPr marL="0" marR="0" marT="0" marB="0" anchor="ctr">
                    <a:solidFill>
                      <a:srgbClr val="CBDFF4"/>
                    </a:solidFill>
                  </a:tcPr>
                </a:tc>
                <a:tc>
                  <a:txBody>
                    <a:bodyPr/>
                    <a:lstStyle/>
                    <a:p>
                      <a:pPr algn="r">
                        <a:buNone/>
                      </a:pPr>
                      <a:r>
                        <a:rPr lang="en-US" sz="900">
                          <a:solidFill>
                            <a:srgbClr val="000000"/>
                          </a:solidFill>
                          <a:effectLst/>
                          <a:latin typeface="Arial" panose="020B0604020202020204" pitchFamily="34" charset="0"/>
                          <a:ea typeface="Arial" panose="020B0604020202020204" pitchFamily="34" charset="0"/>
                        </a:rPr>
                        <a:t>93</a:t>
                      </a:r>
                      <a:endParaRPr lang="sv-SE" sz="1000">
                        <a:effectLst/>
                        <a:latin typeface="Times New Roman" panose="02020603050405020304" pitchFamily="18" charset="0"/>
                        <a:ea typeface="Times New Roman" panose="02020603050405020304" pitchFamily="18" charset="0"/>
                      </a:endParaRPr>
                    </a:p>
                  </a:txBody>
                  <a:tcPr marL="0" marR="8890" marT="8890" marB="0" anchor="ctr">
                    <a:solidFill>
                      <a:srgbClr val="CBDFF4"/>
                    </a:solidFill>
                  </a:tcPr>
                </a:tc>
                <a:tc>
                  <a:txBody>
                    <a:bodyPr/>
                    <a:lstStyle/>
                    <a:p>
                      <a:pPr algn="r" fontAlgn="ctr">
                        <a:buNone/>
                      </a:pPr>
                      <a:r>
                        <a:rPr lang="sv-SE" sz="1050" kern="1200" dirty="0">
                          <a:solidFill>
                            <a:srgbClr val="000000"/>
                          </a:solidFill>
                          <a:effectLst/>
                          <a:latin typeface="Arial" panose="020B0604020202020204" pitchFamily="34" charset="0"/>
                          <a:cs typeface="+mn-cs"/>
                        </a:rPr>
                        <a:t>93</a:t>
                      </a:r>
                    </a:p>
                  </a:txBody>
                  <a:tcPr marL="9525" marR="9525" marT="9525" marB="0" anchor="ctr">
                    <a:solidFill>
                      <a:srgbClr val="CBDFF4"/>
                    </a:solidFill>
                  </a:tcP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94</a:t>
                      </a:r>
                      <a:endParaRPr lang="sv-SE" sz="1050" dirty="0">
                        <a:effectLst/>
                        <a:latin typeface="Archivo" pitchFamily="2" charset="0"/>
                        <a:ea typeface="Times New Roman" panose="02020603050405020304" pitchFamily="18" charset="0"/>
                      </a:endParaRPr>
                    </a:p>
                  </a:txBody>
                  <a:tcPr marL="0" marR="0" marT="0" marB="0" anchor="ctr">
                    <a:solidFill>
                      <a:srgbClr val="CBDFF4"/>
                    </a:solidFill>
                  </a:tcP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96</a:t>
                      </a:r>
                      <a:endParaRPr lang="sv-SE" sz="1050" dirty="0">
                        <a:effectLst/>
                        <a:latin typeface="Archivo" pitchFamily="2" charset="0"/>
                        <a:ea typeface="Times New Roman" panose="02020603050405020304" pitchFamily="18" charset="0"/>
                      </a:endParaRPr>
                    </a:p>
                  </a:txBody>
                  <a:tcPr marL="0" marR="0" marT="0" marB="0" anchor="ctr">
                    <a:solidFill>
                      <a:srgbClr val="CBDFF4"/>
                    </a:solidFill>
                  </a:tcP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97</a:t>
                      </a:r>
                      <a:endParaRPr lang="sv-SE" sz="1050" dirty="0">
                        <a:effectLst/>
                        <a:latin typeface="Archivo" pitchFamily="2" charset="0"/>
                        <a:ea typeface="Times New Roman" panose="02020603050405020304" pitchFamily="18" charset="0"/>
                      </a:endParaRPr>
                    </a:p>
                  </a:txBody>
                  <a:tcPr marL="0" marR="0" marT="0" marB="0" anchor="ctr">
                    <a:solidFill>
                      <a:srgbClr val="CBDFF4"/>
                    </a:solidFill>
                  </a:tcP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95</a:t>
                      </a:r>
                      <a:endParaRPr lang="sv-SE" sz="1050" dirty="0">
                        <a:effectLst/>
                        <a:latin typeface="Archivo" pitchFamily="2" charset="0"/>
                        <a:ea typeface="Times New Roman" panose="02020603050405020304" pitchFamily="18" charset="0"/>
                      </a:endParaRPr>
                    </a:p>
                  </a:txBody>
                  <a:tcPr marL="0" marR="0" marT="0" marB="0" anchor="ctr">
                    <a:solidFill>
                      <a:srgbClr val="CBDFF4"/>
                    </a:solidFill>
                  </a:tcP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93</a:t>
                      </a:r>
                      <a:endParaRPr lang="sv-SE" sz="1050" dirty="0">
                        <a:effectLst/>
                        <a:latin typeface="Archivo" pitchFamily="2" charset="0"/>
                        <a:ea typeface="Times New Roman" panose="02020603050405020304" pitchFamily="18" charset="0"/>
                      </a:endParaRPr>
                    </a:p>
                  </a:txBody>
                  <a:tcPr marL="0" marR="0" marT="0" marB="0" anchor="ctr">
                    <a:solidFill>
                      <a:srgbClr val="CBDFF4"/>
                    </a:solidFill>
                  </a:tcP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89</a:t>
                      </a:r>
                      <a:endParaRPr lang="sv-SE" sz="1050" dirty="0">
                        <a:effectLst/>
                        <a:latin typeface="Archivo" pitchFamily="2" charset="0"/>
                        <a:ea typeface="Times New Roman" panose="02020603050405020304" pitchFamily="18" charset="0"/>
                      </a:endParaRPr>
                    </a:p>
                  </a:txBody>
                  <a:tcPr marL="0" marR="0" marT="0" marB="0" anchor="ctr">
                    <a:solidFill>
                      <a:srgbClr val="CBDFF4"/>
                    </a:solidFill>
                  </a:tcP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83</a:t>
                      </a:r>
                      <a:endParaRPr lang="sv-SE" sz="1050" dirty="0">
                        <a:effectLst/>
                        <a:latin typeface="Archivo" pitchFamily="2" charset="0"/>
                        <a:ea typeface="Times New Roman" panose="02020603050405020304" pitchFamily="18" charset="0"/>
                      </a:endParaRPr>
                    </a:p>
                  </a:txBody>
                  <a:tcPr marL="0" marR="0" marT="0" marB="0" anchor="ctr">
                    <a:solidFill>
                      <a:srgbClr val="CBDFF4"/>
                    </a:solidFill>
                  </a:tcP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80</a:t>
                      </a:r>
                      <a:endParaRPr lang="sv-SE" sz="1050" dirty="0">
                        <a:effectLst/>
                        <a:latin typeface="Archivo" pitchFamily="2" charset="0"/>
                        <a:ea typeface="Times New Roman" panose="02020603050405020304" pitchFamily="18" charset="0"/>
                      </a:endParaRPr>
                    </a:p>
                  </a:txBody>
                  <a:tcPr marL="0" marR="0" marT="0" marB="0" anchor="ctr">
                    <a:solidFill>
                      <a:srgbClr val="CBDFF4"/>
                    </a:solidFill>
                  </a:tcP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75</a:t>
                      </a:r>
                      <a:endParaRPr lang="sv-SE" sz="1050" dirty="0">
                        <a:effectLst/>
                        <a:latin typeface="Archivo" pitchFamily="2" charset="0"/>
                        <a:ea typeface="Times New Roman" panose="02020603050405020304" pitchFamily="18" charset="0"/>
                      </a:endParaRPr>
                    </a:p>
                  </a:txBody>
                  <a:tcPr marL="0" marR="0" marT="0" marB="0" anchor="ctr">
                    <a:solidFill>
                      <a:srgbClr val="CBDFF4"/>
                    </a:solidFill>
                  </a:tcP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67</a:t>
                      </a:r>
                      <a:endParaRPr lang="sv-SE" sz="1050" dirty="0">
                        <a:effectLst/>
                        <a:latin typeface="Archivo" pitchFamily="2" charset="0"/>
                        <a:ea typeface="Times New Roman" panose="02020603050405020304" pitchFamily="18" charset="0"/>
                      </a:endParaRPr>
                    </a:p>
                  </a:txBody>
                  <a:tcPr marL="0" marR="0" marT="0" marB="0" anchor="ctr">
                    <a:solidFill>
                      <a:srgbClr val="CBDFF4"/>
                    </a:solidFill>
                  </a:tcP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60</a:t>
                      </a:r>
                      <a:endParaRPr lang="sv-SE" sz="1050" dirty="0">
                        <a:effectLst/>
                        <a:latin typeface="Archivo" pitchFamily="2" charset="0"/>
                        <a:ea typeface="Times New Roman" panose="02020603050405020304" pitchFamily="18" charset="0"/>
                      </a:endParaRPr>
                    </a:p>
                  </a:txBody>
                  <a:tcPr marL="0" marR="0" marT="0" marB="0" anchor="ctr">
                    <a:solidFill>
                      <a:srgbClr val="CBDFF4"/>
                    </a:solidFill>
                  </a:tcPr>
                </a:tc>
                <a:extLst>
                  <a:ext uri="{0D108BD9-81ED-4DB2-BD59-A6C34878D82A}">
                    <a16:rowId xmlns:a16="http://schemas.microsoft.com/office/drawing/2014/main" val="10006"/>
                  </a:ext>
                </a:extLst>
              </a:tr>
              <a:tr h="222464">
                <a:tc>
                  <a:txBody>
                    <a:bodyPr/>
                    <a:lstStyle/>
                    <a:p>
                      <a:pPr>
                        <a:buNone/>
                      </a:pPr>
                      <a:r>
                        <a:rPr lang="en-US" sz="1050" dirty="0">
                          <a:solidFill>
                            <a:srgbClr val="000000"/>
                          </a:solidFill>
                          <a:effectLst/>
                          <a:latin typeface="Arial" panose="020B0604020202020204" pitchFamily="34" charset="0"/>
                          <a:ea typeface="Arial" panose="020B0604020202020204" pitchFamily="34" charset="0"/>
                        </a:rPr>
                        <a:t>Other non-operating items, net</a:t>
                      </a:r>
                      <a:r>
                        <a:rPr lang="en-US" sz="1050" baseline="30000" dirty="0">
                          <a:solidFill>
                            <a:srgbClr val="000000"/>
                          </a:solidFill>
                          <a:effectLst/>
                          <a:latin typeface="Arial" panose="020B0604020202020204" pitchFamily="34" charset="0"/>
                          <a:ea typeface="Arial" panose="020B0604020202020204" pitchFamily="34" charset="0"/>
                        </a:rPr>
                        <a:t>2)</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900">
                          <a:solidFill>
                            <a:srgbClr val="000000"/>
                          </a:solidFill>
                          <a:effectLst/>
                          <a:latin typeface="Arial" panose="020B0604020202020204" pitchFamily="34" charset="0"/>
                          <a:ea typeface="Arial" panose="020B0604020202020204" pitchFamily="34" charset="0"/>
                        </a:rPr>
                        <a:t>28</a:t>
                      </a:r>
                      <a:endParaRPr lang="sv-SE" sz="1000">
                        <a:effectLst/>
                        <a:latin typeface="Times New Roman" panose="02020603050405020304" pitchFamily="18" charset="0"/>
                        <a:ea typeface="Times New Roman" panose="02020603050405020304" pitchFamily="18" charset="0"/>
                      </a:endParaRPr>
                    </a:p>
                  </a:txBody>
                  <a:tcPr marL="0" marR="8890" marT="8890" marB="0" anchor="ctr"/>
                </a:tc>
                <a:tc>
                  <a:txBody>
                    <a:bodyPr/>
                    <a:lstStyle/>
                    <a:p>
                      <a:pPr algn="r" fontAlgn="ctr">
                        <a:buNone/>
                      </a:pPr>
                      <a:r>
                        <a:rPr lang="sv-SE" sz="1050" kern="1200" dirty="0">
                          <a:solidFill>
                            <a:srgbClr val="000000"/>
                          </a:solidFill>
                          <a:effectLst/>
                          <a:latin typeface="Arial" panose="020B0604020202020204" pitchFamily="34" charset="0"/>
                          <a:cs typeface="+mn-cs"/>
                        </a:rPr>
                        <a:t>15</a:t>
                      </a:r>
                    </a:p>
                  </a:txBody>
                  <a:tcPr marL="9525" marR="9525" marT="9525"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20</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19</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16</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16</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4</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8</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1</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3</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5</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1</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4</a:t>
                      </a:r>
                      <a:endParaRPr lang="sv-SE" sz="1050" dirty="0">
                        <a:effectLst/>
                        <a:latin typeface="Archivo" pitchFamily="2" charset="0"/>
                        <a:ea typeface="Times New Roman" panose="02020603050405020304" pitchFamily="18" charset="0"/>
                      </a:endParaRPr>
                    </a:p>
                  </a:txBody>
                  <a:tcPr marL="0" marR="0" marT="0" marB="0" anchor="ctr"/>
                </a:tc>
                <a:extLst>
                  <a:ext uri="{0D108BD9-81ED-4DB2-BD59-A6C34878D82A}">
                    <a16:rowId xmlns:a16="http://schemas.microsoft.com/office/drawing/2014/main" val="10009"/>
                  </a:ext>
                </a:extLst>
              </a:tr>
              <a:tr h="284226">
                <a:tc>
                  <a:txBody>
                    <a:bodyPr/>
                    <a:lstStyle/>
                    <a:p>
                      <a:pPr>
                        <a:buNone/>
                      </a:pPr>
                      <a:r>
                        <a:rPr lang="en-US" sz="1050" dirty="0">
                          <a:solidFill>
                            <a:srgbClr val="000000"/>
                          </a:solidFill>
                          <a:effectLst/>
                          <a:latin typeface="Arial" panose="020B0604020202020204" pitchFamily="34" charset="0"/>
                          <a:ea typeface="Arial" panose="020B0604020202020204" pitchFamily="34" charset="0"/>
                        </a:rPr>
                        <a:t>Income from equity method investments</a:t>
                      </a:r>
                      <a:r>
                        <a:rPr lang="en-US" sz="1050" baseline="30000" dirty="0">
                          <a:solidFill>
                            <a:srgbClr val="000000"/>
                          </a:solidFill>
                          <a:effectLst/>
                          <a:latin typeface="Arial" panose="020B0604020202020204" pitchFamily="34" charset="0"/>
                          <a:ea typeface="Arial" panose="020B0604020202020204" pitchFamily="34" charset="0"/>
                        </a:rPr>
                        <a:t>2)</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900">
                          <a:solidFill>
                            <a:srgbClr val="000000"/>
                          </a:solidFill>
                          <a:effectLst/>
                          <a:latin typeface="Arial" panose="020B0604020202020204" pitchFamily="34" charset="0"/>
                          <a:ea typeface="Arial" panose="020B0604020202020204" pitchFamily="34" charset="0"/>
                        </a:rPr>
                        <a:t>(6)</a:t>
                      </a:r>
                      <a:endParaRPr lang="sv-SE" sz="1000">
                        <a:effectLst/>
                        <a:latin typeface="Times New Roman" panose="02020603050405020304" pitchFamily="18" charset="0"/>
                        <a:ea typeface="Times New Roman" panose="02020603050405020304" pitchFamily="18" charset="0"/>
                      </a:endParaRPr>
                    </a:p>
                  </a:txBody>
                  <a:tcPr marL="0" marR="8890" marT="8890" marB="0" anchor="ctr"/>
                </a:tc>
                <a:tc>
                  <a:txBody>
                    <a:bodyPr/>
                    <a:lstStyle/>
                    <a:p>
                      <a:pPr algn="r" fontAlgn="ctr">
                        <a:buNone/>
                      </a:pPr>
                      <a:r>
                        <a:rPr lang="sv-SE" sz="1050" kern="1200" dirty="0">
                          <a:solidFill>
                            <a:srgbClr val="000000"/>
                          </a:solidFill>
                          <a:effectLst/>
                          <a:latin typeface="Arial" panose="020B0604020202020204" pitchFamily="34" charset="0"/>
                          <a:cs typeface="+mn-cs"/>
                        </a:rPr>
                        <a:t>(6)</a:t>
                      </a:r>
                    </a:p>
                  </a:txBody>
                  <a:tcPr marL="9525" marR="9525" marT="9525"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(6)</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(6)</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(6)</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(7)</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(6)</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(6)</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(5)</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(5)</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(4)</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(4)</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(4)</a:t>
                      </a:r>
                      <a:endParaRPr lang="sv-SE" sz="1050" dirty="0">
                        <a:effectLst/>
                        <a:latin typeface="Archivo" pitchFamily="2" charset="0"/>
                        <a:ea typeface="Times New Roman" panose="02020603050405020304" pitchFamily="18" charset="0"/>
                      </a:endParaRPr>
                    </a:p>
                  </a:txBody>
                  <a:tcPr marL="0" marR="0" marT="0" marB="0" anchor="ctr"/>
                </a:tc>
                <a:extLst>
                  <a:ext uri="{0D108BD9-81ED-4DB2-BD59-A6C34878D82A}">
                    <a16:rowId xmlns:a16="http://schemas.microsoft.com/office/drawing/2014/main" val="3923448277"/>
                  </a:ext>
                </a:extLst>
              </a:tr>
              <a:tr h="261108">
                <a:tc>
                  <a:txBody>
                    <a:bodyPr/>
                    <a:lstStyle/>
                    <a:p>
                      <a:pPr>
                        <a:buNone/>
                      </a:pPr>
                      <a:r>
                        <a:rPr lang="en-US" sz="1050" dirty="0">
                          <a:solidFill>
                            <a:srgbClr val="000000"/>
                          </a:solidFill>
                          <a:effectLst/>
                          <a:latin typeface="Arial" panose="020B0604020202020204" pitchFamily="34" charset="0"/>
                          <a:ea typeface="Arial" panose="020B0604020202020204" pitchFamily="34" charset="0"/>
                        </a:rPr>
                        <a:t>Depreciation and amortization of intangibles</a:t>
                      </a:r>
                      <a:r>
                        <a:rPr lang="en-US" sz="1050" baseline="30000" dirty="0">
                          <a:solidFill>
                            <a:srgbClr val="000000"/>
                          </a:solidFill>
                          <a:effectLst/>
                          <a:latin typeface="Arial" panose="020B0604020202020204" pitchFamily="34" charset="0"/>
                          <a:ea typeface="Arial" panose="020B0604020202020204" pitchFamily="34" charset="0"/>
                        </a:rPr>
                        <a:t>2)</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900">
                          <a:solidFill>
                            <a:srgbClr val="000000"/>
                          </a:solidFill>
                          <a:effectLst/>
                          <a:latin typeface="Arial" panose="020B0604020202020204" pitchFamily="34" charset="0"/>
                          <a:ea typeface="Arial" panose="020B0604020202020204" pitchFamily="34" charset="0"/>
                        </a:rPr>
                        <a:t>419</a:t>
                      </a:r>
                      <a:endParaRPr lang="sv-SE" sz="1000">
                        <a:effectLst/>
                        <a:latin typeface="Times New Roman" panose="02020603050405020304" pitchFamily="18" charset="0"/>
                        <a:ea typeface="Times New Roman" panose="02020603050405020304" pitchFamily="18" charset="0"/>
                      </a:endParaRPr>
                    </a:p>
                  </a:txBody>
                  <a:tcPr marL="0" marR="8890" marT="8890" marB="0" anchor="ctr"/>
                </a:tc>
                <a:tc>
                  <a:txBody>
                    <a:bodyPr/>
                    <a:lstStyle/>
                    <a:p>
                      <a:pPr algn="r" fontAlgn="ctr">
                        <a:buNone/>
                      </a:pPr>
                      <a:r>
                        <a:rPr lang="sv-SE" sz="1050" kern="1200" dirty="0">
                          <a:solidFill>
                            <a:srgbClr val="000000"/>
                          </a:solidFill>
                          <a:effectLst/>
                          <a:latin typeface="Arial" panose="020B0604020202020204" pitchFamily="34" charset="0"/>
                          <a:cs typeface="+mn-cs"/>
                        </a:rPr>
                        <a:t>407</a:t>
                      </a:r>
                    </a:p>
                  </a:txBody>
                  <a:tcPr marL="9525" marR="9525" marT="9525"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397</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390</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386</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387</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385</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384</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381</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378</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371</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363</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dirty="0">
                          <a:solidFill>
                            <a:srgbClr val="000000"/>
                          </a:solidFill>
                          <a:effectLst/>
                          <a:latin typeface="Arial" panose="020B0604020202020204" pitchFamily="34" charset="0"/>
                          <a:ea typeface="Arial" panose="020B0604020202020204" pitchFamily="34" charset="0"/>
                        </a:rPr>
                        <a:t>359</a:t>
                      </a:r>
                      <a:endParaRPr lang="sv-SE" sz="1050" dirty="0">
                        <a:effectLst/>
                        <a:latin typeface="Archivo" pitchFamily="2" charset="0"/>
                        <a:ea typeface="Times New Roman" panose="02020603050405020304" pitchFamily="18" charset="0"/>
                      </a:endParaRPr>
                    </a:p>
                  </a:txBody>
                  <a:tcPr marL="0" marR="0" marT="0" marB="0" anchor="ctr"/>
                </a:tc>
                <a:extLst>
                  <a:ext uri="{0D108BD9-81ED-4DB2-BD59-A6C34878D82A}">
                    <a16:rowId xmlns:a16="http://schemas.microsoft.com/office/drawing/2014/main" val="3147275683"/>
                  </a:ext>
                </a:extLst>
              </a:tr>
              <a:tr h="222464">
                <a:tc>
                  <a:txBody>
                    <a:bodyPr/>
                    <a:lstStyle/>
                    <a:p>
                      <a:pPr marL="0" indent="0" algn="l" defTabSz="914400" rtl="0" eaLnBrk="1" fontAlgn="ctr" latinLnBrk="0" hangingPunct="1">
                        <a:buFont typeface="Wingdings" panose="05000000000000000000" pitchFamily="2" charset="2"/>
                        <a:buNone/>
                      </a:pPr>
                      <a:r>
                        <a:rPr lang="en-US" sz="1050" kern="1200" dirty="0">
                          <a:solidFill>
                            <a:schemeClr val="tx1">
                              <a:lumMod val="50000"/>
                            </a:schemeClr>
                          </a:solidFill>
                          <a:latin typeface="Archivo Light" pitchFamily="2" charset="0"/>
                          <a:ea typeface="+mn-ea"/>
                          <a:cs typeface="+mn-cs"/>
                        </a:rPr>
                        <a:t> Less: Capacity alignments</a:t>
                      </a:r>
                      <a:r>
                        <a:rPr lang="en-US" sz="1050" baseline="30000" dirty="0">
                          <a:solidFill>
                            <a:srgbClr val="000000"/>
                          </a:solidFill>
                          <a:effectLst/>
                          <a:latin typeface="Arial" panose="020B0604020202020204" pitchFamily="34" charset="0"/>
                          <a:ea typeface="Arial" panose="020B0604020202020204" pitchFamily="34" charset="0"/>
                        </a:rPr>
                        <a:t>2)</a:t>
                      </a:r>
                      <a:endParaRPr lang="en-US" sz="1050" kern="1200" dirty="0">
                        <a:solidFill>
                          <a:schemeClr val="tx1">
                            <a:lumMod val="50000"/>
                          </a:schemeClr>
                        </a:solidFill>
                        <a:latin typeface="Archivo Light" pitchFamily="2" charset="0"/>
                        <a:ea typeface="+mn-ea"/>
                        <a:cs typeface="+mn-cs"/>
                      </a:endParaRPr>
                    </a:p>
                  </a:txBody>
                  <a:tcPr marL="9525" marR="9525" marT="8890" marB="0" anchor="ctr"/>
                </a:tc>
                <a:tc>
                  <a:txBody>
                    <a:bodyPr/>
                    <a:lstStyle/>
                    <a:p>
                      <a:pPr algn="r">
                        <a:buNone/>
                      </a:pPr>
                      <a:r>
                        <a:rPr lang="en-US" sz="900">
                          <a:solidFill>
                            <a:srgbClr val="000000"/>
                          </a:solidFill>
                          <a:effectLst/>
                          <a:latin typeface="Arial" panose="020B0604020202020204" pitchFamily="34" charset="0"/>
                          <a:ea typeface="Arial" panose="020B0604020202020204" pitchFamily="34" charset="0"/>
                        </a:rPr>
                        <a:t>28</a:t>
                      </a:r>
                      <a:endParaRPr lang="sv-SE" sz="1000">
                        <a:effectLst/>
                        <a:latin typeface="Times New Roman" panose="02020603050405020304" pitchFamily="18" charset="0"/>
                        <a:ea typeface="Times New Roman" panose="02020603050405020304" pitchFamily="18" charset="0"/>
                      </a:endParaRPr>
                    </a:p>
                  </a:txBody>
                  <a:tcPr marL="0" marR="8890" marT="8890" marB="0" anchor="ctr"/>
                </a:tc>
                <a:tc>
                  <a:txBody>
                    <a:bodyPr/>
                    <a:lstStyle/>
                    <a:p>
                      <a:pPr algn="r" fontAlgn="ctr">
                        <a:buNone/>
                      </a:pPr>
                      <a:r>
                        <a:rPr lang="sv-SE" sz="1050" kern="1200" dirty="0">
                          <a:solidFill>
                            <a:srgbClr val="000000"/>
                          </a:solidFill>
                          <a:effectLst/>
                          <a:latin typeface="Arial" panose="020B0604020202020204" pitchFamily="34" charset="0"/>
                          <a:cs typeface="+mn-cs"/>
                        </a:rPr>
                        <a:t>23</a:t>
                      </a:r>
                    </a:p>
                  </a:txBody>
                  <a:tcPr marL="9525" marR="9525" marT="9525" marB="0" anchor="ctr"/>
                </a:tc>
                <a:tc>
                  <a:txBody>
                    <a:bodyPr/>
                    <a:lstStyle/>
                    <a:p>
                      <a:pPr algn="r" fontAlgn="ctr"/>
                      <a:r>
                        <a:rPr lang="sv-SE" sz="1050" kern="1200" dirty="0">
                          <a:solidFill>
                            <a:srgbClr val="000000"/>
                          </a:solidFill>
                          <a:effectLst/>
                          <a:latin typeface="Arial" panose="020B0604020202020204" pitchFamily="34" charset="0"/>
                          <a:cs typeface="+mn-cs"/>
                        </a:rPr>
                        <a:t>(1)</a:t>
                      </a:r>
                    </a:p>
                  </a:txBody>
                  <a:tcPr marL="9525" marR="9525" marT="9525" marB="0" anchor="ctr"/>
                </a:tc>
                <a:tc>
                  <a:txBody>
                    <a:bodyPr/>
                    <a:lstStyle/>
                    <a:p>
                      <a:pPr algn="r" fontAlgn="ctr"/>
                      <a:r>
                        <a:rPr lang="sv-SE" sz="1050" kern="1200" dirty="0">
                          <a:solidFill>
                            <a:srgbClr val="000000"/>
                          </a:solidFill>
                          <a:effectLst/>
                          <a:latin typeface="Arial" panose="020B0604020202020204" pitchFamily="34" charset="0"/>
                          <a:cs typeface="+mn-cs"/>
                        </a:rPr>
                        <a:t>6</a:t>
                      </a:r>
                    </a:p>
                  </a:txBody>
                  <a:tcPr marL="9525" marR="9525" marT="9525" marB="0" anchor="ctr"/>
                </a:tc>
                <a:tc>
                  <a:txBody>
                    <a:bodyPr/>
                    <a:lstStyle/>
                    <a:p>
                      <a:pPr algn="r" fontAlgn="ctr"/>
                      <a:r>
                        <a:rPr lang="sv-SE" sz="1050" kern="1200" dirty="0">
                          <a:solidFill>
                            <a:srgbClr val="000000"/>
                          </a:solidFill>
                          <a:effectLst/>
                          <a:latin typeface="Arial" panose="020B0604020202020204" pitchFamily="34" charset="0"/>
                          <a:cs typeface="+mn-cs"/>
                        </a:rPr>
                        <a:t>19</a:t>
                      </a:r>
                    </a:p>
                  </a:txBody>
                  <a:tcPr marL="9525" marR="9525" marT="9525" marB="0" anchor="ctr"/>
                </a:tc>
                <a:tc>
                  <a:txBody>
                    <a:bodyPr/>
                    <a:lstStyle/>
                    <a:p>
                      <a:pPr algn="r" fontAlgn="ctr"/>
                      <a:r>
                        <a:rPr lang="sv-SE" sz="1050" kern="1200">
                          <a:solidFill>
                            <a:srgbClr val="000000"/>
                          </a:solidFill>
                          <a:effectLst/>
                          <a:latin typeface="Arial" panose="020B0604020202020204" pitchFamily="34" charset="0"/>
                          <a:cs typeface="+mn-cs"/>
                        </a:rPr>
                        <a:t>19</a:t>
                      </a:r>
                    </a:p>
                  </a:txBody>
                  <a:tcPr marL="9525" marR="9525" marT="9525" marB="0" anchor="ctr"/>
                </a:tc>
                <a:tc>
                  <a:txBody>
                    <a:bodyPr/>
                    <a:lstStyle/>
                    <a:p>
                      <a:pPr algn="r" fontAlgn="ctr"/>
                      <a:r>
                        <a:rPr lang="sv-SE" sz="1050" kern="1200">
                          <a:solidFill>
                            <a:srgbClr val="000000"/>
                          </a:solidFill>
                          <a:effectLst/>
                          <a:latin typeface="Arial" panose="020B0604020202020204" pitchFamily="34" charset="0"/>
                          <a:cs typeface="+mn-cs"/>
                        </a:rPr>
                        <a:t>121</a:t>
                      </a:r>
                    </a:p>
                  </a:txBody>
                  <a:tcPr marL="9525" marR="9525" marT="9525" marB="0" anchor="ctr"/>
                </a:tc>
                <a:tc>
                  <a:txBody>
                    <a:bodyPr/>
                    <a:lstStyle/>
                    <a:p>
                      <a:pPr algn="r" fontAlgn="ctr"/>
                      <a:r>
                        <a:rPr lang="sv-SE" sz="1050" kern="1200">
                          <a:solidFill>
                            <a:srgbClr val="000000"/>
                          </a:solidFill>
                          <a:effectLst/>
                          <a:latin typeface="Arial" panose="020B0604020202020204" pitchFamily="34" charset="0"/>
                          <a:cs typeface="+mn-cs"/>
                        </a:rPr>
                        <a:t>122</a:t>
                      </a:r>
                    </a:p>
                  </a:txBody>
                  <a:tcPr marL="9525" marR="9525" marT="9525" marB="0" anchor="ctr"/>
                </a:tc>
                <a:tc>
                  <a:txBody>
                    <a:bodyPr/>
                    <a:lstStyle/>
                    <a:p>
                      <a:pPr algn="r" fontAlgn="ctr"/>
                      <a:r>
                        <a:rPr lang="sv-SE" sz="1050" kern="1200">
                          <a:solidFill>
                            <a:srgbClr val="000000"/>
                          </a:solidFill>
                          <a:effectLst/>
                          <a:latin typeface="Arial" panose="020B0604020202020204" pitchFamily="34" charset="0"/>
                          <a:cs typeface="+mn-cs"/>
                        </a:rPr>
                        <a:t>217</a:t>
                      </a:r>
                    </a:p>
                  </a:txBody>
                  <a:tcPr marL="9525" marR="9525" marT="9525" marB="0" anchor="ctr"/>
                </a:tc>
                <a:tc>
                  <a:txBody>
                    <a:bodyPr/>
                    <a:lstStyle/>
                    <a:p>
                      <a:pPr algn="r" fontAlgn="ctr"/>
                      <a:r>
                        <a:rPr lang="sv-SE" sz="1050" kern="1200">
                          <a:solidFill>
                            <a:srgbClr val="000000"/>
                          </a:solidFill>
                          <a:effectLst/>
                          <a:latin typeface="Arial" panose="020B0604020202020204" pitchFamily="34" charset="0"/>
                          <a:cs typeface="+mn-cs"/>
                        </a:rPr>
                        <a:t>218</a:t>
                      </a:r>
                    </a:p>
                  </a:txBody>
                  <a:tcPr marL="9525" marR="9525" marT="9525" marB="0" anchor="ctr"/>
                </a:tc>
                <a:tc>
                  <a:txBody>
                    <a:bodyPr/>
                    <a:lstStyle/>
                    <a:p>
                      <a:pPr algn="r" fontAlgn="ctr"/>
                      <a:r>
                        <a:rPr lang="sv-SE" sz="1050" kern="1200">
                          <a:solidFill>
                            <a:srgbClr val="000000"/>
                          </a:solidFill>
                          <a:effectLst/>
                          <a:latin typeface="Arial" panose="020B0604020202020204" pitchFamily="34" charset="0"/>
                          <a:cs typeface="+mn-cs"/>
                        </a:rPr>
                        <a:t>125</a:t>
                      </a:r>
                    </a:p>
                  </a:txBody>
                  <a:tcPr marL="9525" marR="9525" marT="9525" marB="0" anchor="ctr"/>
                </a:tc>
                <a:tc>
                  <a:txBody>
                    <a:bodyPr/>
                    <a:lstStyle/>
                    <a:p>
                      <a:pPr algn="r" fontAlgn="ctr"/>
                      <a:r>
                        <a:rPr lang="sv-SE" sz="1050" kern="1200">
                          <a:solidFill>
                            <a:srgbClr val="000000"/>
                          </a:solidFill>
                          <a:effectLst/>
                          <a:latin typeface="Arial" panose="020B0604020202020204" pitchFamily="34" charset="0"/>
                          <a:cs typeface="+mn-cs"/>
                        </a:rPr>
                        <a:t>117</a:t>
                      </a:r>
                    </a:p>
                  </a:txBody>
                  <a:tcPr marL="9525" marR="9525" marT="9525" marB="0" anchor="ctr"/>
                </a:tc>
                <a:tc>
                  <a:txBody>
                    <a:bodyPr/>
                    <a:lstStyle/>
                    <a:p>
                      <a:pPr algn="r" fontAlgn="ctr"/>
                      <a:r>
                        <a:rPr lang="sv-SE" sz="1050" kern="1200">
                          <a:solidFill>
                            <a:srgbClr val="000000"/>
                          </a:solidFill>
                          <a:effectLst/>
                          <a:latin typeface="Arial" panose="020B0604020202020204" pitchFamily="34" charset="0"/>
                          <a:cs typeface="+mn-cs"/>
                        </a:rPr>
                        <a:t>8</a:t>
                      </a:r>
                    </a:p>
                  </a:txBody>
                  <a:tcPr marL="9525" marR="9525" marT="9525" marB="0" anchor="ctr"/>
                </a:tc>
                <a:extLst>
                  <a:ext uri="{0D108BD9-81ED-4DB2-BD59-A6C34878D82A}">
                    <a16:rowId xmlns:a16="http://schemas.microsoft.com/office/drawing/2014/main" val="763693097"/>
                  </a:ext>
                </a:extLst>
              </a:tr>
              <a:tr h="222464">
                <a:tc>
                  <a:txBody>
                    <a:bodyPr/>
                    <a:lstStyle/>
                    <a:p>
                      <a:pPr marL="0" indent="0" algn="l" defTabSz="914400" rtl="0" eaLnBrk="1" fontAlgn="ctr" latinLnBrk="0" hangingPunct="1">
                        <a:buFont typeface="Wingdings" panose="05000000000000000000" pitchFamily="2" charset="2"/>
                        <a:buNone/>
                      </a:pPr>
                      <a:r>
                        <a:rPr lang="en-US" sz="1050" kern="1200" dirty="0">
                          <a:solidFill>
                            <a:schemeClr val="tx1">
                              <a:lumMod val="50000"/>
                            </a:schemeClr>
                          </a:solidFill>
                          <a:latin typeface="Archivo Light" pitchFamily="2" charset="0"/>
                          <a:ea typeface="+mn-ea"/>
                          <a:cs typeface="+mn-cs"/>
                        </a:rPr>
                        <a:t> Less: Antitrust related items</a:t>
                      </a:r>
                      <a:r>
                        <a:rPr lang="en-US" sz="1050" baseline="30000" dirty="0">
                          <a:solidFill>
                            <a:srgbClr val="000000"/>
                          </a:solidFill>
                          <a:effectLst/>
                          <a:latin typeface="Arial" panose="020B0604020202020204" pitchFamily="34" charset="0"/>
                          <a:ea typeface="Arial" panose="020B0604020202020204" pitchFamily="34" charset="0"/>
                        </a:rPr>
                        <a:t>2)</a:t>
                      </a:r>
                      <a:endParaRPr lang="en-US" sz="1050" kern="1200" dirty="0">
                        <a:solidFill>
                          <a:schemeClr val="tx1">
                            <a:lumMod val="50000"/>
                          </a:schemeClr>
                        </a:solidFill>
                        <a:latin typeface="Archivo Light" pitchFamily="2" charset="0"/>
                        <a:ea typeface="+mn-ea"/>
                        <a:cs typeface="+mn-cs"/>
                      </a:endParaRPr>
                    </a:p>
                  </a:txBody>
                  <a:tcPr marL="9525" marR="9525" marT="9525" marB="0" anchor="ctr"/>
                </a:tc>
                <a:tc>
                  <a:txBody>
                    <a:bodyPr/>
                    <a:lstStyle/>
                    <a:p>
                      <a:pPr algn="r">
                        <a:buNone/>
                      </a:pPr>
                      <a:r>
                        <a:rPr lang="en-US" sz="900">
                          <a:solidFill>
                            <a:srgbClr val="000000"/>
                          </a:solidFill>
                          <a:effectLst/>
                          <a:latin typeface="Arial" panose="020B0604020202020204" pitchFamily="34" charset="0"/>
                          <a:ea typeface="Arial" panose="020B0604020202020204" pitchFamily="34" charset="0"/>
                        </a:rPr>
                        <a:t>4</a:t>
                      </a:r>
                      <a:endParaRPr lang="sv-SE" sz="1000">
                        <a:effectLst/>
                        <a:latin typeface="Times New Roman" panose="02020603050405020304" pitchFamily="18" charset="0"/>
                        <a:ea typeface="Times New Roman" panose="02020603050405020304" pitchFamily="18" charset="0"/>
                      </a:endParaRPr>
                    </a:p>
                  </a:txBody>
                  <a:tcPr marL="0" marR="8890" marT="8890" marB="0" anchor="ctr"/>
                </a:tc>
                <a:tc>
                  <a:txBody>
                    <a:bodyPr/>
                    <a:lstStyle/>
                    <a:p>
                      <a:pPr algn="r" fontAlgn="ctr">
                        <a:buNone/>
                      </a:pPr>
                      <a:r>
                        <a:rPr lang="sv-SE" sz="1050" kern="1200" dirty="0">
                          <a:solidFill>
                            <a:srgbClr val="000000"/>
                          </a:solidFill>
                          <a:effectLst/>
                          <a:latin typeface="Arial" panose="020B0604020202020204" pitchFamily="34" charset="0"/>
                          <a:cs typeface="+mn-cs"/>
                        </a:rPr>
                        <a:t>3</a:t>
                      </a:r>
                    </a:p>
                  </a:txBody>
                  <a:tcPr marL="9525" marR="9525" marT="9525" marB="0" anchor="ctr"/>
                </a:tc>
                <a:tc>
                  <a:txBody>
                    <a:bodyPr/>
                    <a:lstStyle/>
                    <a:p>
                      <a:pPr algn="r" fontAlgn="ctr"/>
                      <a:r>
                        <a:rPr lang="sv-SE" sz="1050" kern="1200" dirty="0">
                          <a:solidFill>
                            <a:srgbClr val="000000"/>
                          </a:solidFill>
                          <a:effectLst/>
                          <a:latin typeface="Arial" panose="020B0604020202020204" pitchFamily="34" charset="0"/>
                          <a:cs typeface="+mn-cs"/>
                        </a:rPr>
                        <a:t>5</a:t>
                      </a:r>
                    </a:p>
                  </a:txBody>
                  <a:tcPr marL="9525" marR="9525" marT="9525" marB="0" anchor="ctr"/>
                </a:tc>
                <a:tc>
                  <a:txBody>
                    <a:bodyPr/>
                    <a:lstStyle/>
                    <a:p>
                      <a:pPr algn="r" fontAlgn="ctr"/>
                      <a:r>
                        <a:rPr lang="sv-SE" sz="1050" kern="1200" dirty="0">
                          <a:solidFill>
                            <a:srgbClr val="000000"/>
                          </a:solidFill>
                          <a:effectLst/>
                          <a:latin typeface="Arial" panose="020B0604020202020204" pitchFamily="34" charset="0"/>
                          <a:cs typeface="+mn-cs"/>
                        </a:rPr>
                        <a:t>6</a:t>
                      </a:r>
                    </a:p>
                  </a:txBody>
                  <a:tcPr marL="9525" marR="9525" marT="9525" marB="0" anchor="ctr"/>
                </a:tc>
                <a:tc>
                  <a:txBody>
                    <a:bodyPr/>
                    <a:lstStyle/>
                    <a:p>
                      <a:pPr algn="r" fontAlgn="ctr"/>
                      <a:r>
                        <a:rPr lang="sv-SE" sz="1050" kern="1200" dirty="0">
                          <a:solidFill>
                            <a:srgbClr val="000000"/>
                          </a:solidFill>
                          <a:effectLst/>
                          <a:latin typeface="Arial" panose="020B0604020202020204" pitchFamily="34" charset="0"/>
                          <a:cs typeface="+mn-cs"/>
                        </a:rPr>
                        <a:t>4</a:t>
                      </a:r>
                    </a:p>
                  </a:txBody>
                  <a:tcPr marL="9525" marR="9525" marT="9525" marB="0" anchor="ctr"/>
                </a:tc>
                <a:tc>
                  <a:txBody>
                    <a:bodyPr/>
                    <a:lstStyle/>
                    <a:p>
                      <a:pPr algn="r" fontAlgn="ctr"/>
                      <a:r>
                        <a:rPr lang="sv-SE" sz="1050" kern="1200">
                          <a:solidFill>
                            <a:srgbClr val="000000"/>
                          </a:solidFill>
                          <a:effectLst/>
                          <a:latin typeface="Arial" panose="020B0604020202020204" pitchFamily="34" charset="0"/>
                          <a:cs typeface="+mn-cs"/>
                        </a:rPr>
                        <a:t>8</a:t>
                      </a:r>
                    </a:p>
                  </a:txBody>
                  <a:tcPr marL="9525" marR="9525" marT="9525" marB="0" anchor="ctr"/>
                </a:tc>
                <a:tc>
                  <a:txBody>
                    <a:bodyPr/>
                    <a:lstStyle/>
                    <a:p>
                      <a:pPr algn="r" fontAlgn="ctr"/>
                      <a:r>
                        <a:rPr lang="sv-SE" sz="1050" kern="1200">
                          <a:solidFill>
                            <a:srgbClr val="000000"/>
                          </a:solidFill>
                          <a:effectLst/>
                          <a:latin typeface="Arial" panose="020B0604020202020204" pitchFamily="34" charset="0"/>
                          <a:cs typeface="+mn-cs"/>
                        </a:rPr>
                        <a:t>7</a:t>
                      </a:r>
                    </a:p>
                  </a:txBody>
                  <a:tcPr marL="9525" marR="9525" marT="9525" marB="0" anchor="ctr"/>
                </a:tc>
                <a:tc>
                  <a:txBody>
                    <a:bodyPr/>
                    <a:lstStyle/>
                    <a:p>
                      <a:pPr algn="r" fontAlgn="ctr"/>
                      <a:r>
                        <a:rPr lang="sv-SE" sz="1050" kern="1200">
                          <a:solidFill>
                            <a:srgbClr val="000000"/>
                          </a:solidFill>
                          <a:effectLst/>
                          <a:latin typeface="Arial" panose="020B0604020202020204" pitchFamily="34" charset="0"/>
                          <a:cs typeface="+mn-cs"/>
                        </a:rPr>
                        <a:t>6</a:t>
                      </a:r>
                    </a:p>
                  </a:txBody>
                  <a:tcPr marL="9525" marR="9525" marT="9525" marB="0" anchor="ctr"/>
                </a:tc>
                <a:tc>
                  <a:txBody>
                    <a:bodyPr/>
                    <a:lstStyle/>
                    <a:p>
                      <a:pPr algn="r" fontAlgn="ctr"/>
                      <a:r>
                        <a:rPr lang="sv-SE" sz="1050" kern="1200">
                          <a:solidFill>
                            <a:srgbClr val="000000"/>
                          </a:solidFill>
                          <a:effectLst/>
                          <a:latin typeface="Arial" panose="020B0604020202020204" pitchFamily="34" charset="0"/>
                          <a:cs typeface="+mn-cs"/>
                        </a:rPr>
                        <a:t>6</a:t>
                      </a:r>
                    </a:p>
                  </a:txBody>
                  <a:tcPr marL="9525" marR="9525" marT="9525" marB="0" anchor="ctr"/>
                </a:tc>
                <a:tc>
                  <a:txBody>
                    <a:bodyPr/>
                    <a:lstStyle/>
                    <a:p>
                      <a:pPr algn="r" fontAlgn="ctr"/>
                      <a:r>
                        <a:rPr lang="sv-SE" sz="1050" kern="1200">
                          <a:solidFill>
                            <a:srgbClr val="000000"/>
                          </a:solidFill>
                          <a:effectLst/>
                          <a:latin typeface="Arial" panose="020B0604020202020204" pitchFamily="34" charset="0"/>
                          <a:cs typeface="+mn-cs"/>
                        </a:rPr>
                        <a:t>4</a:t>
                      </a:r>
                    </a:p>
                  </a:txBody>
                  <a:tcPr marL="9525" marR="9525" marT="9525" marB="0" anchor="ctr"/>
                </a:tc>
                <a:tc>
                  <a:txBody>
                    <a:bodyPr/>
                    <a:lstStyle/>
                    <a:p>
                      <a:pPr algn="r" fontAlgn="ctr"/>
                      <a:r>
                        <a:rPr lang="sv-SE" sz="1050" kern="1200">
                          <a:solidFill>
                            <a:srgbClr val="000000"/>
                          </a:solidFill>
                          <a:effectLst/>
                          <a:latin typeface="Arial" panose="020B0604020202020204" pitchFamily="34" charset="0"/>
                          <a:cs typeface="+mn-cs"/>
                        </a:rPr>
                        <a:t>3</a:t>
                      </a:r>
                    </a:p>
                  </a:txBody>
                  <a:tcPr marL="9525" marR="9525" marT="9525" marB="0" anchor="ctr"/>
                </a:tc>
                <a:tc>
                  <a:txBody>
                    <a:bodyPr/>
                    <a:lstStyle/>
                    <a:p>
                      <a:pPr algn="r" fontAlgn="ctr"/>
                      <a:r>
                        <a:rPr lang="sv-SE" sz="1050" kern="1200">
                          <a:solidFill>
                            <a:srgbClr val="000000"/>
                          </a:solidFill>
                          <a:effectLst/>
                          <a:latin typeface="Arial" panose="020B0604020202020204" pitchFamily="34" charset="0"/>
                          <a:cs typeface="+mn-cs"/>
                        </a:rPr>
                        <a:t>2</a:t>
                      </a:r>
                    </a:p>
                  </a:txBody>
                  <a:tcPr marL="9525" marR="9525" marT="9525" marB="0" anchor="ctr"/>
                </a:tc>
                <a:tc>
                  <a:txBody>
                    <a:bodyPr/>
                    <a:lstStyle/>
                    <a:p>
                      <a:pPr algn="r" fontAlgn="ctr"/>
                      <a:r>
                        <a:rPr lang="sv-SE" sz="1050" kern="1200">
                          <a:solidFill>
                            <a:srgbClr val="000000"/>
                          </a:solidFill>
                          <a:effectLst/>
                          <a:latin typeface="Arial" panose="020B0604020202020204" pitchFamily="34" charset="0"/>
                          <a:cs typeface="+mn-cs"/>
                        </a:rPr>
                        <a:t>1</a:t>
                      </a:r>
                    </a:p>
                  </a:txBody>
                  <a:tcPr marL="9525" marR="9525" marT="9525" marB="0" anchor="ctr"/>
                </a:tc>
                <a:extLst>
                  <a:ext uri="{0D108BD9-81ED-4DB2-BD59-A6C34878D82A}">
                    <a16:rowId xmlns:a16="http://schemas.microsoft.com/office/drawing/2014/main" val="4102372615"/>
                  </a:ext>
                </a:extLst>
              </a:tr>
              <a:tr h="222464">
                <a:tc>
                  <a:txBody>
                    <a:bodyPr/>
                    <a:lstStyle/>
                    <a:p>
                      <a:pPr marL="0" indent="0" algn="l" defTabSz="914400" rtl="0" eaLnBrk="1" fontAlgn="ctr" latinLnBrk="0" hangingPunct="1">
                        <a:buFont typeface="Wingdings" panose="05000000000000000000" pitchFamily="2" charset="2"/>
                        <a:buNone/>
                      </a:pPr>
                      <a:r>
                        <a:rPr lang="en-US" sz="1050" kern="1200" dirty="0">
                          <a:solidFill>
                            <a:schemeClr val="tx1">
                              <a:lumMod val="50000"/>
                            </a:schemeClr>
                          </a:solidFill>
                          <a:latin typeface="Archivo Light" pitchFamily="2" charset="0"/>
                          <a:ea typeface="+mn-ea"/>
                          <a:cs typeface="+mn-cs"/>
                        </a:rPr>
                        <a:t>Less: Other Items</a:t>
                      </a:r>
                      <a:r>
                        <a:rPr lang="en-US" sz="1050" baseline="30000" dirty="0">
                          <a:solidFill>
                            <a:srgbClr val="000000"/>
                          </a:solidFill>
                          <a:effectLst/>
                          <a:latin typeface="Arial" panose="020B0604020202020204" pitchFamily="34" charset="0"/>
                          <a:ea typeface="Arial" panose="020B0604020202020204" pitchFamily="34" charset="0"/>
                        </a:rPr>
                        <a:t>2)</a:t>
                      </a:r>
                      <a:endParaRPr lang="en-US" sz="1050" kern="1200" dirty="0">
                        <a:solidFill>
                          <a:schemeClr val="tx1">
                            <a:lumMod val="50000"/>
                          </a:schemeClr>
                        </a:solidFill>
                        <a:latin typeface="Archivo Light" pitchFamily="2" charset="0"/>
                        <a:ea typeface="+mn-ea"/>
                        <a:cs typeface="+mn-cs"/>
                      </a:endParaRPr>
                    </a:p>
                  </a:txBody>
                  <a:tcPr marL="9525" marR="9525" marT="8890" marB="0" anchor="ctr"/>
                </a:tc>
                <a:tc>
                  <a:txBody>
                    <a:bodyPr/>
                    <a:lstStyle/>
                    <a:p>
                      <a:pPr algn="r">
                        <a:buNone/>
                      </a:pPr>
                      <a:r>
                        <a:rPr lang="en-US" sz="900">
                          <a:solidFill>
                            <a:srgbClr val="000000"/>
                          </a:solidFill>
                          <a:effectLst/>
                          <a:latin typeface="Arial" panose="020B0604020202020204" pitchFamily="34" charset="0"/>
                          <a:ea typeface="Arial" panose="020B0604020202020204" pitchFamily="34" charset="0"/>
                        </a:rPr>
                        <a:t>-</a:t>
                      </a:r>
                      <a:endParaRPr lang="sv-SE" sz="1000">
                        <a:effectLst/>
                        <a:latin typeface="Times New Roman" panose="02020603050405020304" pitchFamily="18" charset="0"/>
                        <a:ea typeface="Times New Roman" panose="02020603050405020304" pitchFamily="18" charset="0"/>
                      </a:endParaRPr>
                    </a:p>
                  </a:txBody>
                  <a:tcPr marL="0" marR="8890" marT="8890" marB="0" anchor="ctr"/>
                </a:tc>
                <a:tc>
                  <a:txBody>
                    <a:bodyPr/>
                    <a:lstStyle/>
                    <a:p>
                      <a:pPr algn="r" fontAlgn="ctr">
                        <a:buNone/>
                      </a:pPr>
                      <a:r>
                        <a:rPr lang="sv-SE" sz="1050" kern="1200" dirty="0">
                          <a:solidFill>
                            <a:srgbClr val="000000"/>
                          </a:solidFill>
                          <a:effectLst/>
                          <a:latin typeface="Arial" panose="020B0604020202020204" pitchFamily="34" charset="0"/>
                          <a:cs typeface="+mn-cs"/>
                        </a:rPr>
                        <a:t> -</a:t>
                      </a:r>
                    </a:p>
                  </a:txBody>
                  <a:tcPr marL="9525" marR="9525" marT="9525" marB="0" anchor="ctr"/>
                </a:tc>
                <a:tc>
                  <a:txBody>
                    <a:bodyPr/>
                    <a:lstStyle/>
                    <a:p>
                      <a:pPr algn="r" fontAlgn="ctr"/>
                      <a:r>
                        <a:rPr lang="sv-SE" sz="1050" kern="1200" dirty="0">
                          <a:solidFill>
                            <a:srgbClr val="000000"/>
                          </a:solidFill>
                          <a:effectLst/>
                          <a:latin typeface="Arial" panose="020B0604020202020204" pitchFamily="34" charset="0"/>
                          <a:cs typeface="+mn-cs"/>
                        </a:rPr>
                        <a:t> -</a:t>
                      </a:r>
                    </a:p>
                  </a:txBody>
                  <a:tcPr marL="9525" marR="9525" marT="9525" marB="0" anchor="ctr"/>
                </a:tc>
                <a:tc>
                  <a:txBody>
                    <a:bodyPr/>
                    <a:lstStyle/>
                    <a:p>
                      <a:pPr algn="r" fontAlgn="ctr"/>
                      <a:r>
                        <a:rPr lang="sv-SE" sz="1050" kern="1200" dirty="0">
                          <a:solidFill>
                            <a:srgbClr val="000000"/>
                          </a:solidFill>
                          <a:effectLst/>
                          <a:latin typeface="Arial" panose="020B0604020202020204" pitchFamily="34" charset="0"/>
                          <a:cs typeface="+mn-cs"/>
                        </a:rPr>
                        <a:t> -</a:t>
                      </a:r>
                    </a:p>
                  </a:txBody>
                  <a:tcPr marL="9525" marR="9525" marT="9525" marB="0" anchor="ctr"/>
                </a:tc>
                <a:tc>
                  <a:txBody>
                    <a:bodyPr/>
                    <a:lstStyle/>
                    <a:p>
                      <a:pPr algn="r" fontAlgn="ctr"/>
                      <a:r>
                        <a:rPr lang="sv-SE" sz="1050" kern="1200" dirty="0">
                          <a:solidFill>
                            <a:srgbClr val="000000"/>
                          </a:solidFill>
                          <a:effectLst/>
                          <a:latin typeface="Arial" panose="020B0604020202020204" pitchFamily="34" charset="0"/>
                          <a:cs typeface="+mn-cs"/>
                        </a:rPr>
                        <a:t>(0)</a:t>
                      </a:r>
                    </a:p>
                  </a:txBody>
                  <a:tcPr marL="9525" marR="9525" marT="9525" marB="0" anchor="ctr"/>
                </a:tc>
                <a:tc>
                  <a:txBody>
                    <a:bodyPr/>
                    <a:lstStyle/>
                    <a:p>
                      <a:pPr algn="r" fontAlgn="ctr"/>
                      <a:r>
                        <a:rPr lang="sv-SE" sz="1050" kern="1200" dirty="0">
                          <a:solidFill>
                            <a:srgbClr val="000000"/>
                          </a:solidFill>
                          <a:effectLst/>
                          <a:latin typeface="Arial" panose="020B0604020202020204" pitchFamily="34" charset="0"/>
                          <a:cs typeface="+mn-cs"/>
                        </a:rPr>
                        <a:t>0</a:t>
                      </a:r>
                    </a:p>
                  </a:txBody>
                  <a:tcPr marL="9525" marR="9525" marT="9525" marB="0" anchor="ctr"/>
                </a:tc>
                <a:tc>
                  <a:txBody>
                    <a:bodyPr/>
                    <a:lstStyle/>
                    <a:p>
                      <a:pPr algn="r" fontAlgn="ctr"/>
                      <a:r>
                        <a:rPr lang="sv-SE" sz="1050" kern="1200" dirty="0">
                          <a:solidFill>
                            <a:srgbClr val="000000"/>
                          </a:solidFill>
                          <a:effectLst/>
                          <a:latin typeface="Arial" panose="020B0604020202020204" pitchFamily="34" charset="0"/>
                          <a:cs typeface="+mn-cs"/>
                        </a:rPr>
                        <a:t>0</a:t>
                      </a:r>
                    </a:p>
                  </a:txBody>
                  <a:tcPr marL="9525" marR="9525" marT="9525" marB="0" anchor="ctr"/>
                </a:tc>
                <a:tc>
                  <a:txBody>
                    <a:bodyPr/>
                    <a:lstStyle/>
                    <a:p>
                      <a:pPr algn="r" fontAlgn="ctr"/>
                      <a:r>
                        <a:rPr lang="sv-SE" sz="1050" kern="1200">
                          <a:solidFill>
                            <a:srgbClr val="000000"/>
                          </a:solidFill>
                          <a:effectLst/>
                          <a:latin typeface="Arial" panose="020B0604020202020204" pitchFamily="34" charset="0"/>
                          <a:cs typeface="+mn-cs"/>
                        </a:rPr>
                        <a:t>(0)</a:t>
                      </a:r>
                    </a:p>
                  </a:txBody>
                  <a:tcPr marL="9525" marR="9525" marT="9525" marB="0" anchor="ctr"/>
                </a:tc>
                <a:tc>
                  <a:txBody>
                    <a:bodyPr/>
                    <a:lstStyle/>
                    <a:p>
                      <a:pPr algn="r" fontAlgn="ctr"/>
                      <a:r>
                        <a:rPr lang="sv-SE" sz="1050" kern="1200">
                          <a:solidFill>
                            <a:srgbClr val="000000"/>
                          </a:solidFill>
                          <a:effectLst/>
                          <a:latin typeface="Arial" panose="020B0604020202020204" pitchFamily="34" charset="0"/>
                          <a:cs typeface="+mn-cs"/>
                        </a:rPr>
                        <a:t>8</a:t>
                      </a:r>
                    </a:p>
                  </a:txBody>
                  <a:tcPr marL="9525" marR="9525" marT="9525" marB="0" anchor="ctr"/>
                </a:tc>
                <a:tc>
                  <a:txBody>
                    <a:bodyPr/>
                    <a:lstStyle/>
                    <a:p>
                      <a:pPr algn="r" fontAlgn="ctr"/>
                      <a:r>
                        <a:rPr lang="sv-SE" sz="1050" kern="1200">
                          <a:solidFill>
                            <a:srgbClr val="000000"/>
                          </a:solidFill>
                          <a:effectLst/>
                          <a:latin typeface="Arial" panose="020B0604020202020204" pitchFamily="34" charset="0"/>
                          <a:cs typeface="+mn-cs"/>
                        </a:rPr>
                        <a:t>8</a:t>
                      </a:r>
                    </a:p>
                  </a:txBody>
                  <a:tcPr marL="9525" marR="9525" marT="9525" marB="0" anchor="ctr"/>
                </a:tc>
                <a:tc>
                  <a:txBody>
                    <a:bodyPr/>
                    <a:lstStyle/>
                    <a:p>
                      <a:pPr algn="r" fontAlgn="ctr"/>
                      <a:r>
                        <a:rPr lang="sv-SE" sz="1050" kern="1200" dirty="0">
                          <a:solidFill>
                            <a:srgbClr val="000000"/>
                          </a:solidFill>
                          <a:effectLst/>
                          <a:latin typeface="Arial" panose="020B0604020202020204" pitchFamily="34" charset="0"/>
                          <a:cs typeface="+mn-cs"/>
                        </a:rPr>
                        <a:t>8</a:t>
                      </a:r>
                    </a:p>
                  </a:txBody>
                  <a:tcPr marL="9525" marR="9525" marT="9525" marB="0" anchor="ctr"/>
                </a:tc>
                <a:tc>
                  <a:txBody>
                    <a:bodyPr/>
                    <a:lstStyle/>
                    <a:p>
                      <a:pPr algn="r" fontAlgn="ctr"/>
                      <a:r>
                        <a:rPr lang="sv-SE" sz="1050" kern="1200" dirty="0">
                          <a:solidFill>
                            <a:srgbClr val="000000"/>
                          </a:solidFill>
                          <a:effectLst/>
                          <a:latin typeface="Arial" panose="020B0604020202020204" pitchFamily="34" charset="0"/>
                          <a:cs typeface="+mn-cs"/>
                        </a:rPr>
                        <a:t>8</a:t>
                      </a:r>
                    </a:p>
                  </a:txBody>
                  <a:tcPr marL="9525" marR="9525" marT="9525" marB="0" anchor="ctr"/>
                </a:tc>
                <a:tc>
                  <a:txBody>
                    <a:bodyPr/>
                    <a:lstStyle/>
                    <a:p>
                      <a:pPr algn="r" fontAlgn="ctr"/>
                      <a:r>
                        <a:rPr lang="sv-SE" sz="1050" kern="1200" dirty="0">
                          <a:solidFill>
                            <a:srgbClr val="000000"/>
                          </a:solidFill>
                          <a:effectLst/>
                          <a:latin typeface="Arial" panose="020B0604020202020204" pitchFamily="34" charset="0"/>
                          <a:cs typeface="+mn-cs"/>
                        </a:rPr>
                        <a:t> -</a:t>
                      </a:r>
                    </a:p>
                  </a:txBody>
                  <a:tcPr marL="9525" marR="9525" marT="9525" marB="0" anchor="ctr"/>
                </a:tc>
                <a:extLst>
                  <a:ext uri="{0D108BD9-81ED-4DB2-BD59-A6C34878D82A}">
                    <a16:rowId xmlns:a16="http://schemas.microsoft.com/office/drawing/2014/main" val="1022192818"/>
                  </a:ext>
                </a:extLst>
              </a:tr>
              <a:tr h="321568">
                <a:tc>
                  <a:txBody>
                    <a:bodyPr/>
                    <a:lstStyle/>
                    <a:p>
                      <a:pPr>
                        <a:buNone/>
                      </a:pPr>
                      <a:r>
                        <a:rPr lang="en-US" sz="1050" b="1" dirty="0">
                          <a:solidFill>
                            <a:srgbClr val="000000"/>
                          </a:solidFill>
                          <a:effectLst/>
                          <a:latin typeface="Arial" panose="020B0604020202020204" pitchFamily="34" charset="0"/>
                          <a:ea typeface="Arial" panose="020B0604020202020204" pitchFamily="34" charset="0"/>
                        </a:rPr>
                        <a:t>EBITDA per the Policy (Adjusted EBITDA)</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900" b="1">
                          <a:solidFill>
                            <a:srgbClr val="000000"/>
                          </a:solidFill>
                          <a:effectLst/>
                          <a:latin typeface="Arial" panose="020B0604020202020204" pitchFamily="34" charset="0"/>
                          <a:ea typeface="Arial" panose="020B0604020202020204" pitchFamily="34" charset="0"/>
                        </a:rPr>
                        <a:t>$1,523</a:t>
                      </a:r>
                      <a:endParaRPr lang="sv-SE" sz="1000">
                        <a:effectLst/>
                        <a:latin typeface="Times New Roman" panose="02020603050405020304" pitchFamily="18" charset="0"/>
                        <a:ea typeface="Times New Roman" panose="02020603050405020304" pitchFamily="18" charset="0"/>
                      </a:endParaRPr>
                    </a:p>
                  </a:txBody>
                  <a:tcPr marL="0" marR="8890" marT="8890" marB="0" anchor="ctr"/>
                </a:tc>
                <a:tc>
                  <a:txBody>
                    <a:bodyPr/>
                    <a:lstStyle/>
                    <a:p>
                      <a:pPr algn="r" fontAlgn="ctr">
                        <a:buNone/>
                      </a:pPr>
                      <a:r>
                        <a:rPr lang="sv-SE" sz="1050" b="1" kern="1200" dirty="0">
                          <a:solidFill>
                            <a:srgbClr val="000000"/>
                          </a:solidFill>
                          <a:effectLst/>
                          <a:latin typeface="Arial" panose="020B0604020202020204" pitchFamily="34" charset="0"/>
                          <a:cs typeface="+mn-cs"/>
                        </a:rPr>
                        <a:t>$1,521</a:t>
                      </a:r>
                    </a:p>
                  </a:txBody>
                  <a:tcPr marL="9525" marR="9525" marT="9525" marB="0" anchor="ctr"/>
                </a:tc>
                <a:tc>
                  <a:txBody>
                    <a:bodyPr/>
                    <a:lstStyle/>
                    <a:p>
                      <a:pPr algn="r">
                        <a:buNone/>
                      </a:pPr>
                      <a:r>
                        <a:rPr lang="en-US" sz="1050" b="1" dirty="0">
                          <a:solidFill>
                            <a:srgbClr val="000000"/>
                          </a:solidFill>
                          <a:effectLst/>
                          <a:latin typeface="Arial" panose="020B0604020202020204" pitchFamily="34" charset="0"/>
                          <a:ea typeface="Arial" panose="020B0604020202020204" pitchFamily="34" charset="0"/>
                        </a:rPr>
                        <a:t>$1,524</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b="1" dirty="0">
                          <a:solidFill>
                            <a:srgbClr val="000000"/>
                          </a:solidFill>
                          <a:effectLst/>
                          <a:latin typeface="Arial" panose="020B0604020202020204" pitchFamily="34" charset="0"/>
                          <a:ea typeface="Arial" panose="020B0604020202020204" pitchFamily="34" charset="0"/>
                        </a:rPr>
                        <a:t>$1,483</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b="1" dirty="0">
                          <a:solidFill>
                            <a:srgbClr val="000000"/>
                          </a:solidFill>
                          <a:effectLst/>
                          <a:latin typeface="Arial" panose="020B0604020202020204" pitchFamily="34" charset="0"/>
                          <a:ea typeface="Arial" panose="020B0604020202020204" pitchFamily="34" charset="0"/>
                        </a:rPr>
                        <a:t>$1,449</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b="1" dirty="0">
                          <a:solidFill>
                            <a:srgbClr val="000000"/>
                          </a:solidFill>
                          <a:effectLst/>
                          <a:latin typeface="Arial" panose="020B0604020202020204" pitchFamily="34" charset="0"/>
                          <a:ea typeface="Arial" panose="020B0604020202020204" pitchFamily="34" charset="0"/>
                        </a:rPr>
                        <a:t>$1,394</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b="1" dirty="0">
                          <a:solidFill>
                            <a:srgbClr val="000000"/>
                          </a:solidFill>
                          <a:effectLst/>
                          <a:latin typeface="Arial" panose="020B0604020202020204" pitchFamily="34" charset="0"/>
                          <a:ea typeface="Arial" panose="020B0604020202020204" pitchFamily="34" charset="0"/>
                        </a:rPr>
                        <a:t>$1,376</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b="1" dirty="0">
                          <a:solidFill>
                            <a:srgbClr val="000000"/>
                          </a:solidFill>
                          <a:effectLst/>
                          <a:latin typeface="Arial" panose="020B0604020202020204" pitchFamily="34" charset="0"/>
                          <a:ea typeface="Arial" panose="020B0604020202020204" pitchFamily="34" charset="0"/>
                        </a:rPr>
                        <a:t>$1,380</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b="1" dirty="0">
                          <a:solidFill>
                            <a:srgbClr val="000000"/>
                          </a:solidFill>
                          <a:effectLst/>
                          <a:latin typeface="Arial" panose="020B0604020202020204" pitchFamily="34" charset="0"/>
                          <a:ea typeface="Arial" panose="020B0604020202020204" pitchFamily="34" charset="0"/>
                        </a:rPr>
                        <a:t>$1,369</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b="1" dirty="0">
                          <a:solidFill>
                            <a:srgbClr val="000000"/>
                          </a:solidFill>
                          <a:effectLst/>
                          <a:latin typeface="Arial" panose="020B0604020202020204" pitchFamily="34" charset="0"/>
                          <a:ea typeface="Arial" panose="020B0604020202020204" pitchFamily="34" charset="0"/>
                        </a:rPr>
                        <a:t>$1,297</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b="1" dirty="0">
                          <a:solidFill>
                            <a:srgbClr val="000000"/>
                          </a:solidFill>
                          <a:effectLst/>
                          <a:latin typeface="Arial" panose="020B0604020202020204" pitchFamily="34" charset="0"/>
                          <a:ea typeface="Arial" panose="020B0604020202020204" pitchFamily="34" charset="0"/>
                        </a:rPr>
                        <a:t>$1,189</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b="1" dirty="0">
                          <a:solidFill>
                            <a:srgbClr val="000000"/>
                          </a:solidFill>
                          <a:effectLst/>
                          <a:latin typeface="Arial" panose="020B0604020202020204" pitchFamily="34" charset="0"/>
                          <a:ea typeface="Arial" panose="020B0604020202020204" pitchFamily="34" charset="0"/>
                        </a:rPr>
                        <a:t>$1,112</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b="1" dirty="0">
                          <a:solidFill>
                            <a:srgbClr val="000000"/>
                          </a:solidFill>
                          <a:effectLst/>
                          <a:latin typeface="Arial" panose="020B0604020202020204" pitchFamily="34" charset="0"/>
                          <a:ea typeface="Arial" panose="020B0604020202020204" pitchFamily="34" charset="0"/>
                        </a:rPr>
                        <a:t>$1,021</a:t>
                      </a:r>
                      <a:endParaRPr lang="sv-SE" sz="1050" dirty="0">
                        <a:effectLst/>
                        <a:latin typeface="Archivo" pitchFamily="2" charset="0"/>
                        <a:ea typeface="Times New Roman" panose="02020603050405020304" pitchFamily="18" charset="0"/>
                      </a:endParaRPr>
                    </a:p>
                  </a:txBody>
                  <a:tcPr marL="0" marR="0" marT="0" marB="0" anchor="ctr"/>
                </a:tc>
                <a:extLst>
                  <a:ext uri="{0D108BD9-81ED-4DB2-BD59-A6C34878D82A}">
                    <a16:rowId xmlns:a16="http://schemas.microsoft.com/office/drawing/2014/main" val="95011837"/>
                  </a:ext>
                </a:extLst>
              </a:tr>
              <a:tr h="15871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solidFill>
                            <a:srgbClr val="000000"/>
                          </a:solidFill>
                          <a:effectLst/>
                          <a:latin typeface="Arial" panose="020B0604020202020204" pitchFamily="34" charset="0"/>
                          <a:ea typeface="Arial" panose="020B0604020202020204" pitchFamily="34" charset="0"/>
                        </a:rPr>
                        <a:t> </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900" b="1">
                          <a:solidFill>
                            <a:srgbClr val="000000"/>
                          </a:solidFill>
                          <a:effectLst/>
                          <a:latin typeface="Arial" panose="020B0604020202020204" pitchFamily="34" charset="0"/>
                          <a:ea typeface="Arial" panose="020B0604020202020204" pitchFamily="34" charset="0"/>
                        </a:rPr>
                        <a:t> </a:t>
                      </a:r>
                      <a:endParaRPr lang="sv-SE" sz="1000">
                        <a:effectLst/>
                        <a:latin typeface="Times New Roman" panose="02020603050405020304" pitchFamily="18" charset="0"/>
                        <a:ea typeface="Times New Roman" panose="02020603050405020304" pitchFamily="18" charset="0"/>
                      </a:endParaRPr>
                    </a:p>
                  </a:txBody>
                  <a:tcPr marL="0" marR="8890" marT="8890" marB="0" anchor="ctr"/>
                </a:tc>
                <a:tc>
                  <a:txBody>
                    <a:bodyPr/>
                    <a:lstStyle/>
                    <a:p>
                      <a:pPr algn="r" fontAlgn="ctr">
                        <a:buNone/>
                      </a:pPr>
                      <a:endParaRPr lang="sv-SE" sz="1050" kern="1200" dirty="0">
                        <a:solidFill>
                          <a:srgbClr val="000000"/>
                        </a:solidFill>
                        <a:effectLst/>
                        <a:latin typeface="Arial" panose="020B0604020202020204" pitchFamily="34" charset="0"/>
                        <a:cs typeface="+mn-cs"/>
                      </a:endParaRPr>
                    </a:p>
                  </a:txBody>
                  <a:tcPr marL="9525" marR="9525" marT="9525" marB="0" anchor="ctr"/>
                </a:tc>
                <a:tc>
                  <a:txBody>
                    <a:bodyPr/>
                    <a:lstStyle/>
                    <a:p>
                      <a:pPr algn="r">
                        <a:buNone/>
                      </a:pPr>
                      <a:r>
                        <a:rPr lang="en-US" sz="1050" b="1" dirty="0">
                          <a:solidFill>
                            <a:srgbClr val="000000"/>
                          </a:solidFill>
                          <a:effectLst/>
                          <a:latin typeface="Arial" panose="020B0604020202020204" pitchFamily="34" charset="0"/>
                          <a:ea typeface="Arial" panose="020B0604020202020204" pitchFamily="34" charset="0"/>
                        </a:rPr>
                        <a:t> </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b="1" dirty="0">
                          <a:solidFill>
                            <a:srgbClr val="FF0000"/>
                          </a:solidFill>
                          <a:effectLst/>
                          <a:latin typeface="Arial" panose="020B0604020202020204" pitchFamily="34" charset="0"/>
                          <a:ea typeface="Arial" panose="020B0604020202020204" pitchFamily="34" charset="0"/>
                        </a:rPr>
                        <a:t> </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b="1" dirty="0">
                          <a:solidFill>
                            <a:srgbClr val="000000"/>
                          </a:solidFill>
                          <a:effectLst/>
                          <a:latin typeface="Arial" panose="020B0604020202020204" pitchFamily="34" charset="0"/>
                          <a:ea typeface="Arial" panose="020B0604020202020204" pitchFamily="34" charset="0"/>
                        </a:rPr>
                        <a:t> </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b="1" dirty="0">
                          <a:solidFill>
                            <a:srgbClr val="FF0000"/>
                          </a:solidFill>
                          <a:effectLst/>
                          <a:latin typeface="Arial" panose="020B0604020202020204" pitchFamily="34" charset="0"/>
                          <a:ea typeface="Arial" panose="020B0604020202020204" pitchFamily="34" charset="0"/>
                        </a:rPr>
                        <a:t> </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b="1" dirty="0">
                          <a:solidFill>
                            <a:srgbClr val="000000"/>
                          </a:solidFill>
                          <a:effectLst/>
                          <a:latin typeface="Arial" panose="020B0604020202020204" pitchFamily="34" charset="0"/>
                          <a:ea typeface="Arial" panose="020B0604020202020204" pitchFamily="34" charset="0"/>
                        </a:rPr>
                        <a:t> </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b="1" dirty="0">
                          <a:solidFill>
                            <a:srgbClr val="000000"/>
                          </a:solidFill>
                          <a:effectLst/>
                          <a:latin typeface="Arial" panose="020B0604020202020204" pitchFamily="34" charset="0"/>
                          <a:ea typeface="Arial" panose="020B0604020202020204" pitchFamily="34" charset="0"/>
                        </a:rPr>
                        <a:t> </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b="1" dirty="0">
                          <a:solidFill>
                            <a:srgbClr val="000000"/>
                          </a:solidFill>
                          <a:effectLst/>
                          <a:latin typeface="Arial" panose="020B0604020202020204" pitchFamily="34" charset="0"/>
                          <a:ea typeface="Arial" panose="020B0604020202020204" pitchFamily="34" charset="0"/>
                        </a:rPr>
                        <a:t> </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b="1" dirty="0">
                          <a:solidFill>
                            <a:srgbClr val="FF0000"/>
                          </a:solidFill>
                          <a:effectLst/>
                          <a:latin typeface="Arial" panose="020B0604020202020204" pitchFamily="34" charset="0"/>
                          <a:ea typeface="Arial" panose="020B0604020202020204" pitchFamily="34" charset="0"/>
                        </a:rPr>
                        <a:t> </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b="1" dirty="0">
                          <a:solidFill>
                            <a:srgbClr val="000000"/>
                          </a:solidFill>
                          <a:effectLst/>
                          <a:latin typeface="Arial" panose="020B0604020202020204" pitchFamily="34" charset="0"/>
                          <a:ea typeface="Arial" panose="020B0604020202020204" pitchFamily="34" charset="0"/>
                        </a:rPr>
                        <a:t> </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b="1" dirty="0">
                          <a:solidFill>
                            <a:srgbClr val="000000"/>
                          </a:solidFill>
                          <a:effectLst/>
                          <a:latin typeface="Arial" panose="020B0604020202020204" pitchFamily="34" charset="0"/>
                          <a:ea typeface="Arial" panose="020B0604020202020204" pitchFamily="34" charset="0"/>
                        </a:rPr>
                        <a:t> </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b="1" dirty="0">
                          <a:solidFill>
                            <a:srgbClr val="000000"/>
                          </a:solidFill>
                          <a:effectLst/>
                          <a:latin typeface="Arial" panose="020B0604020202020204" pitchFamily="34" charset="0"/>
                          <a:ea typeface="Arial" panose="020B0604020202020204" pitchFamily="34" charset="0"/>
                        </a:rPr>
                        <a:t> </a:t>
                      </a:r>
                      <a:endParaRPr lang="sv-SE" sz="1050" dirty="0">
                        <a:effectLst/>
                        <a:latin typeface="Archivo" pitchFamily="2" charset="0"/>
                        <a:ea typeface="Times New Roman" panose="02020603050405020304" pitchFamily="18" charset="0"/>
                      </a:endParaRPr>
                    </a:p>
                  </a:txBody>
                  <a:tcPr marL="0" marR="0" marT="0" marB="0" anchor="ctr"/>
                </a:tc>
                <a:extLst>
                  <a:ext uri="{0D108BD9-81ED-4DB2-BD59-A6C34878D82A}">
                    <a16:rowId xmlns:a16="http://schemas.microsoft.com/office/drawing/2014/main" val="650668346"/>
                  </a:ext>
                </a:extLst>
              </a:tr>
              <a:tr h="222464">
                <a:tc>
                  <a:txBody>
                    <a:bodyPr/>
                    <a:lstStyle/>
                    <a:p>
                      <a:pPr>
                        <a:buNone/>
                      </a:pPr>
                      <a:r>
                        <a:rPr lang="en-US" sz="1050" b="1" dirty="0">
                          <a:solidFill>
                            <a:srgbClr val="000000"/>
                          </a:solidFill>
                          <a:effectLst/>
                          <a:latin typeface="Arial" panose="020B0604020202020204" pitchFamily="34" charset="0"/>
                          <a:ea typeface="Arial" panose="020B0604020202020204" pitchFamily="34" charset="0"/>
                        </a:rPr>
                        <a:t>Leverage ratio</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900" b="1" dirty="0">
                          <a:solidFill>
                            <a:srgbClr val="000000"/>
                          </a:solidFill>
                          <a:effectLst/>
                          <a:latin typeface="Arial" panose="020B0604020202020204" pitchFamily="34" charset="0"/>
                          <a:ea typeface="Arial" panose="020B0604020202020204" pitchFamily="34" charset="0"/>
                        </a:rPr>
                        <a:t>1.3</a:t>
                      </a:r>
                      <a:endParaRPr lang="sv-SE" sz="1000" dirty="0">
                        <a:effectLst/>
                        <a:latin typeface="Times New Roman" panose="02020603050405020304" pitchFamily="18" charset="0"/>
                        <a:ea typeface="Times New Roman" panose="02020603050405020304" pitchFamily="18" charset="0"/>
                      </a:endParaRPr>
                    </a:p>
                  </a:txBody>
                  <a:tcPr marL="0" marR="8890" marT="8890" marB="0" anchor="ctr"/>
                </a:tc>
                <a:tc>
                  <a:txBody>
                    <a:bodyPr/>
                    <a:lstStyle/>
                    <a:p>
                      <a:pPr algn="r" fontAlgn="ctr">
                        <a:buNone/>
                      </a:pPr>
                      <a:r>
                        <a:rPr lang="sv-SE" sz="1050" b="1" kern="1200" dirty="0">
                          <a:solidFill>
                            <a:srgbClr val="000000"/>
                          </a:solidFill>
                          <a:effectLst/>
                          <a:latin typeface="Arial" panose="020B0604020202020204" pitchFamily="34" charset="0"/>
                          <a:cs typeface="+mn-cs"/>
                        </a:rPr>
                        <a:t>1.1</a:t>
                      </a:r>
                    </a:p>
                  </a:txBody>
                  <a:tcPr marL="9525" marR="9525" marT="9525" marB="0" anchor="ctr"/>
                </a:tc>
                <a:tc>
                  <a:txBody>
                    <a:bodyPr/>
                    <a:lstStyle/>
                    <a:p>
                      <a:pPr algn="r">
                        <a:buNone/>
                      </a:pPr>
                      <a:r>
                        <a:rPr lang="en-US" sz="1050" b="1" dirty="0">
                          <a:solidFill>
                            <a:srgbClr val="000000"/>
                          </a:solidFill>
                          <a:effectLst/>
                          <a:latin typeface="Arial" panose="020B0604020202020204" pitchFamily="34" charset="0"/>
                          <a:ea typeface="Arial" panose="020B0604020202020204" pitchFamily="34" charset="0"/>
                        </a:rPr>
                        <a:t>1.3</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b="1" dirty="0">
                          <a:solidFill>
                            <a:srgbClr val="000000"/>
                          </a:solidFill>
                          <a:effectLst/>
                          <a:latin typeface="Arial" panose="020B0604020202020204" pitchFamily="34" charset="0"/>
                          <a:ea typeface="Arial" panose="020B0604020202020204" pitchFamily="34" charset="0"/>
                        </a:rPr>
                        <a:t>1.3</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b="1" dirty="0">
                          <a:solidFill>
                            <a:srgbClr val="000000"/>
                          </a:solidFill>
                          <a:effectLst/>
                          <a:latin typeface="Arial" panose="020B0604020202020204" pitchFamily="34" charset="0"/>
                          <a:ea typeface="Arial" panose="020B0604020202020204" pitchFamily="34" charset="0"/>
                        </a:rPr>
                        <a:t>1.3</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b="1" dirty="0">
                          <a:solidFill>
                            <a:srgbClr val="000000"/>
                          </a:solidFill>
                          <a:effectLst/>
                          <a:latin typeface="Arial" panose="020B0604020202020204" pitchFamily="34" charset="0"/>
                          <a:ea typeface="Arial" panose="020B0604020202020204" pitchFamily="34" charset="0"/>
                        </a:rPr>
                        <a:t>1.2</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b="1" dirty="0">
                          <a:solidFill>
                            <a:srgbClr val="000000"/>
                          </a:solidFill>
                          <a:effectLst/>
                          <a:latin typeface="Arial" panose="020B0604020202020204" pitchFamily="34" charset="0"/>
                          <a:ea typeface="Arial" panose="020B0604020202020204" pitchFamily="34" charset="0"/>
                        </a:rPr>
                        <a:t>1.4</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b="1" dirty="0">
                          <a:solidFill>
                            <a:srgbClr val="000000"/>
                          </a:solidFill>
                          <a:effectLst/>
                          <a:latin typeface="Arial" panose="020B0604020202020204" pitchFamily="34" charset="0"/>
                          <a:ea typeface="Arial" panose="020B0604020202020204" pitchFamily="34" charset="0"/>
                        </a:rPr>
                        <a:t>1.2</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b="1" dirty="0">
                          <a:solidFill>
                            <a:srgbClr val="000000"/>
                          </a:solidFill>
                          <a:effectLst/>
                          <a:latin typeface="Arial" panose="020B0604020202020204" pitchFamily="34" charset="0"/>
                          <a:ea typeface="Arial" panose="020B0604020202020204" pitchFamily="34" charset="0"/>
                        </a:rPr>
                        <a:t>1.3</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b="1" dirty="0">
                          <a:solidFill>
                            <a:srgbClr val="000000"/>
                          </a:solidFill>
                          <a:effectLst/>
                          <a:latin typeface="Arial" panose="020B0604020202020204" pitchFamily="34" charset="0"/>
                          <a:ea typeface="Arial" panose="020B0604020202020204" pitchFamily="34" charset="0"/>
                        </a:rPr>
                        <a:t>1.2</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b="1" dirty="0">
                          <a:solidFill>
                            <a:srgbClr val="000000"/>
                          </a:solidFill>
                          <a:effectLst/>
                          <a:latin typeface="Arial" panose="020B0604020202020204" pitchFamily="34" charset="0"/>
                          <a:ea typeface="Arial" panose="020B0604020202020204" pitchFamily="34" charset="0"/>
                        </a:rPr>
                        <a:t>1.3</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b="1" dirty="0">
                          <a:solidFill>
                            <a:srgbClr val="000000"/>
                          </a:solidFill>
                          <a:effectLst/>
                          <a:latin typeface="Arial" panose="020B0604020202020204" pitchFamily="34" charset="0"/>
                          <a:ea typeface="Arial" panose="020B0604020202020204" pitchFamily="34" charset="0"/>
                        </a:rPr>
                        <a:t>1.3</a:t>
                      </a:r>
                      <a:endParaRPr lang="sv-SE" sz="1050" dirty="0">
                        <a:effectLst/>
                        <a:latin typeface="Archivo" pitchFamily="2" charset="0"/>
                        <a:ea typeface="Times New Roman" panose="02020603050405020304" pitchFamily="18" charset="0"/>
                      </a:endParaRPr>
                    </a:p>
                  </a:txBody>
                  <a:tcPr marL="0" marR="0" marT="0" marB="0" anchor="ctr"/>
                </a:tc>
                <a:tc>
                  <a:txBody>
                    <a:bodyPr/>
                    <a:lstStyle/>
                    <a:p>
                      <a:pPr algn="r">
                        <a:buNone/>
                      </a:pPr>
                      <a:r>
                        <a:rPr lang="en-US" sz="1050" b="1" dirty="0">
                          <a:solidFill>
                            <a:srgbClr val="000000"/>
                          </a:solidFill>
                          <a:effectLst/>
                          <a:latin typeface="Arial" panose="020B0604020202020204" pitchFamily="34" charset="0"/>
                          <a:ea typeface="Arial" panose="020B0604020202020204" pitchFamily="34" charset="0"/>
                        </a:rPr>
                        <a:t>1.6</a:t>
                      </a:r>
                      <a:endParaRPr lang="sv-SE" sz="1050" dirty="0">
                        <a:effectLst/>
                        <a:latin typeface="Archivo" pitchFamily="2" charset="0"/>
                        <a:ea typeface="Times New Roman" panose="02020603050405020304" pitchFamily="18" charset="0"/>
                      </a:endParaRPr>
                    </a:p>
                  </a:txBody>
                  <a:tcPr marL="0" marR="0" marT="0" marB="0" anchor="ctr"/>
                </a:tc>
                <a:extLst>
                  <a:ext uri="{0D108BD9-81ED-4DB2-BD59-A6C34878D82A}">
                    <a16:rowId xmlns:a16="http://schemas.microsoft.com/office/drawing/2014/main" val="493402132"/>
                  </a:ext>
                </a:extLst>
              </a:tr>
            </a:tbl>
          </a:graphicData>
        </a:graphic>
      </p:graphicFrame>
      <p:sp>
        <p:nvSpPr>
          <p:cNvPr id="7" name="TextBox 6">
            <a:extLst>
              <a:ext uri="{FF2B5EF4-FFF2-40B4-BE49-F238E27FC236}">
                <a16:creationId xmlns:a16="http://schemas.microsoft.com/office/drawing/2014/main" id="{D7032041-0FD0-08C1-6203-B95D3267A8B8}"/>
              </a:ext>
            </a:extLst>
          </p:cNvPr>
          <p:cNvSpPr txBox="1"/>
          <p:nvPr/>
        </p:nvSpPr>
        <p:spPr>
          <a:xfrm>
            <a:off x="591792" y="1039182"/>
            <a:ext cx="10871661" cy="738664"/>
          </a:xfrm>
          <a:prstGeom prst="rect">
            <a:avLst/>
          </a:prstGeom>
          <a:noFill/>
        </p:spPr>
        <p:txBody>
          <a:bodyPr wrap="square">
            <a:spAutoFit/>
          </a:bodyPr>
          <a:lstStyle/>
          <a:p>
            <a:pPr>
              <a:spcBef>
                <a:spcPts val="600"/>
              </a:spcBef>
              <a:spcAft>
                <a:spcPts val="300"/>
              </a:spcAft>
            </a:pPr>
            <a:r>
              <a:rPr lang="en-US" sz="1050" dirty="0">
                <a:solidFill>
                  <a:srgbClr val="000000"/>
                </a:solidFill>
                <a:effectLst/>
                <a:latin typeface="Arial" panose="020B0604020202020204" pitchFamily="34" charset="0"/>
                <a:ea typeface="Arial" panose="020B0604020202020204" pitchFamily="34" charset="0"/>
              </a:rPr>
              <a:t>The non-U.S. GAAP measure “net debt” is also used in the non-U.S. GAAP measure “Leverage ratio”. Management uses this measure to analyze the amount of debt the Company can incur under its debt policy. Management believes that this policy also provides guidance to credit and equity investors regarding the extent to which the Company would be prepared to leverage its operations. Autoliv’s policy is to maintain a leverage ratio commensurate with a strong investment grade credit rating. The Company measures its leverage ratio as net debt* adjusted for pension liabilities in relation to adjusted EBITDA*. The long-term target is to maintain a leverage ratio equal to or below 1.5x.</a:t>
            </a:r>
            <a:endParaRPr lang="sv-SE" sz="1050" dirty="0">
              <a:effectLst/>
              <a:latin typeface="Archivo" pitchFamily="2" charset="0"/>
              <a:ea typeface="Times New Roman" panose="02020603050405020304" pitchFamily="18" charset="0"/>
            </a:endParaRPr>
          </a:p>
        </p:txBody>
      </p:sp>
      <p:sp>
        <p:nvSpPr>
          <p:cNvPr id="10" name="TextBox 9">
            <a:extLst>
              <a:ext uri="{FF2B5EF4-FFF2-40B4-BE49-F238E27FC236}">
                <a16:creationId xmlns:a16="http://schemas.microsoft.com/office/drawing/2014/main" id="{2171238B-37C1-1239-B6F1-321B33E5593A}"/>
              </a:ext>
            </a:extLst>
          </p:cNvPr>
          <p:cNvSpPr txBox="1"/>
          <p:nvPr/>
        </p:nvSpPr>
        <p:spPr>
          <a:xfrm>
            <a:off x="550333" y="6231899"/>
            <a:ext cx="6094140" cy="307777"/>
          </a:xfrm>
          <a:prstGeom prst="rect">
            <a:avLst/>
          </a:prstGeom>
          <a:noFill/>
        </p:spPr>
        <p:txBody>
          <a:bodyPr wrap="square">
            <a:spAutoFit/>
          </a:bodyPr>
          <a:lstStyle/>
          <a:p>
            <a:r>
              <a:rPr lang="en-US" sz="700" dirty="0">
                <a:solidFill>
                  <a:srgbClr val="000000"/>
                </a:solidFill>
                <a:effectLst/>
                <a:latin typeface="Arial" panose="020B0604020202020204" pitchFamily="34" charset="0"/>
                <a:ea typeface="Arial" panose="020B0604020202020204" pitchFamily="34" charset="0"/>
              </a:rPr>
              <a:t>1) Short- and long-term debt less cash and cash equivalents and debt-related derivatives.</a:t>
            </a:r>
            <a:r>
              <a:rPr lang="en-US" sz="700" dirty="0">
                <a:solidFill>
                  <a:srgbClr val="000000"/>
                </a:solidFill>
                <a:latin typeface="Arial" panose="020B0604020202020204" pitchFamily="34" charset="0"/>
                <a:ea typeface="Arial" panose="020B0604020202020204" pitchFamily="34" charset="0"/>
              </a:rPr>
              <a:t> See Items Affecting Comparability below</a:t>
            </a:r>
            <a:r>
              <a:rPr lang="en-US" sz="700" dirty="0">
                <a:solidFill>
                  <a:srgbClr val="000000"/>
                </a:solidFill>
                <a:effectLst/>
                <a:latin typeface="Arial" panose="020B0604020202020204" pitchFamily="34" charset="0"/>
                <a:ea typeface="Arial" panose="020B0604020202020204" pitchFamily="34" charset="0"/>
              </a:rPr>
              <a:t> 2) Latest 12 months. 3) Interest expense including cost for extinguishment of debt, if any, less interest income. </a:t>
            </a:r>
            <a:endParaRPr lang="sv-SE" sz="700" dirty="0"/>
          </a:p>
        </p:txBody>
      </p:sp>
    </p:spTree>
    <p:extLst>
      <p:ext uri="{BB962C8B-B14F-4D97-AF65-F5344CB8AC3E}">
        <p14:creationId xmlns:p14="http://schemas.microsoft.com/office/powerpoint/2010/main" val="3777540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497EAA7A-D342-5F62-CD4E-3D7CCC07387F}"/>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7A0F38CD-8024-5C5C-0575-12C014084731}"/>
              </a:ext>
            </a:extLst>
          </p:cNvPr>
          <p:cNvSpPr>
            <a:spLocks noGrp="1"/>
          </p:cNvSpPr>
          <p:nvPr>
            <p:ph type="dt" sz="half" idx="10"/>
          </p:nvPr>
        </p:nvSpPr>
        <p:spPr/>
        <p:txBody>
          <a:bodyPr/>
          <a:lstStyle/>
          <a:p>
            <a:r>
              <a:rPr lang="en-US" noProof="0"/>
              <a:t>June, 2026</a:t>
            </a:r>
            <a:endParaRPr lang="en-US" noProof="0" dirty="0"/>
          </a:p>
        </p:txBody>
      </p:sp>
      <p:sp>
        <p:nvSpPr>
          <p:cNvPr id="5" name="Footer Placeholder 4">
            <a:extLst>
              <a:ext uri="{FF2B5EF4-FFF2-40B4-BE49-F238E27FC236}">
                <a16:creationId xmlns:a16="http://schemas.microsoft.com/office/drawing/2014/main" id="{F026A319-0D7D-4466-CDAC-703F95EECDD1}"/>
              </a:ext>
            </a:extLst>
          </p:cNvPr>
          <p:cNvSpPr>
            <a:spLocks noGrp="1"/>
          </p:cNvSpPr>
          <p:nvPr>
            <p:ph type="ftr" sz="quarter" idx="11"/>
          </p:nvPr>
        </p:nvSpPr>
        <p:spPr/>
        <p:txBody>
          <a:bodyPr/>
          <a:lstStyle/>
          <a:p>
            <a:r>
              <a:rPr lang="en-US" noProof="0"/>
              <a:t>ALV – June Roadshow 2026</a:t>
            </a:r>
            <a:endParaRPr lang="en-US" noProof="0" dirty="0"/>
          </a:p>
        </p:txBody>
      </p:sp>
      <p:sp>
        <p:nvSpPr>
          <p:cNvPr id="6" name="Title 5">
            <a:extLst>
              <a:ext uri="{FF2B5EF4-FFF2-40B4-BE49-F238E27FC236}">
                <a16:creationId xmlns:a16="http://schemas.microsoft.com/office/drawing/2014/main" id="{CD882676-D524-93D8-EE89-0D9B687FD125}"/>
              </a:ext>
            </a:extLst>
          </p:cNvPr>
          <p:cNvSpPr>
            <a:spLocks noGrp="1"/>
          </p:cNvSpPr>
          <p:nvPr>
            <p:ph type="title"/>
          </p:nvPr>
        </p:nvSpPr>
        <p:spPr/>
        <p:txBody>
          <a:bodyPr/>
          <a:lstStyle/>
          <a:p>
            <a:r>
              <a:rPr lang="en-US" dirty="0"/>
              <a:t>Reconciliation of Non-US GAAP measure “Net Debt"</a:t>
            </a:r>
            <a:endParaRPr lang="sv-SE" dirty="0"/>
          </a:p>
        </p:txBody>
      </p:sp>
      <p:graphicFrame>
        <p:nvGraphicFramePr>
          <p:cNvPr id="8" name="Tabell 5">
            <a:extLst>
              <a:ext uri="{FF2B5EF4-FFF2-40B4-BE49-F238E27FC236}">
                <a16:creationId xmlns:a16="http://schemas.microsoft.com/office/drawing/2014/main" id="{296BD376-03D2-9ED5-FA90-B48F78E28F4B}"/>
              </a:ext>
            </a:extLst>
          </p:cNvPr>
          <p:cNvGraphicFramePr>
            <a:graphicFrameLocks noGrp="1"/>
          </p:cNvGraphicFramePr>
          <p:nvPr>
            <p:extLst>
              <p:ext uri="{D42A27DB-BD31-4B8C-83A1-F6EECF244321}">
                <p14:modId xmlns:p14="http://schemas.microsoft.com/office/powerpoint/2010/main" val="458055013"/>
              </p:ext>
            </p:extLst>
          </p:nvPr>
        </p:nvGraphicFramePr>
        <p:xfrm>
          <a:off x="140574" y="2552862"/>
          <a:ext cx="11458159" cy="2427691"/>
        </p:xfrm>
        <a:graphic>
          <a:graphicData uri="http://schemas.openxmlformats.org/drawingml/2006/table">
            <a:tbl>
              <a:tblPr firstRow="1" bandRow="1">
                <a:tableStyleId>{21E4AEA4-8DFA-4A89-87EB-49C32662AFE0}</a:tableStyleId>
              </a:tblPr>
              <a:tblGrid>
                <a:gridCol w="2488354">
                  <a:extLst>
                    <a:ext uri="{9D8B030D-6E8A-4147-A177-3AD203B41FA5}">
                      <a16:colId xmlns:a16="http://schemas.microsoft.com/office/drawing/2014/main" val="20000"/>
                    </a:ext>
                  </a:extLst>
                </a:gridCol>
                <a:gridCol w="689985">
                  <a:extLst>
                    <a:ext uri="{9D8B030D-6E8A-4147-A177-3AD203B41FA5}">
                      <a16:colId xmlns:a16="http://schemas.microsoft.com/office/drawing/2014/main" val="4159677037"/>
                    </a:ext>
                  </a:extLst>
                </a:gridCol>
                <a:gridCol w="689985">
                  <a:extLst>
                    <a:ext uri="{9D8B030D-6E8A-4147-A177-3AD203B41FA5}">
                      <a16:colId xmlns:a16="http://schemas.microsoft.com/office/drawing/2014/main" val="475759618"/>
                    </a:ext>
                  </a:extLst>
                </a:gridCol>
                <a:gridCol w="689985">
                  <a:extLst>
                    <a:ext uri="{9D8B030D-6E8A-4147-A177-3AD203B41FA5}">
                      <a16:colId xmlns:a16="http://schemas.microsoft.com/office/drawing/2014/main" val="20001"/>
                    </a:ext>
                  </a:extLst>
                </a:gridCol>
                <a:gridCol w="689985">
                  <a:extLst>
                    <a:ext uri="{9D8B030D-6E8A-4147-A177-3AD203B41FA5}">
                      <a16:colId xmlns:a16="http://schemas.microsoft.com/office/drawing/2014/main" val="1613051"/>
                    </a:ext>
                  </a:extLst>
                </a:gridCol>
                <a:gridCol w="689985">
                  <a:extLst>
                    <a:ext uri="{9D8B030D-6E8A-4147-A177-3AD203B41FA5}">
                      <a16:colId xmlns:a16="http://schemas.microsoft.com/office/drawing/2014/main" val="1966368097"/>
                    </a:ext>
                  </a:extLst>
                </a:gridCol>
                <a:gridCol w="689985">
                  <a:extLst>
                    <a:ext uri="{9D8B030D-6E8A-4147-A177-3AD203B41FA5}">
                      <a16:colId xmlns:a16="http://schemas.microsoft.com/office/drawing/2014/main" val="2538791950"/>
                    </a:ext>
                  </a:extLst>
                </a:gridCol>
                <a:gridCol w="689985">
                  <a:extLst>
                    <a:ext uri="{9D8B030D-6E8A-4147-A177-3AD203B41FA5}">
                      <a16:colId xmlns:a16="http://schemas.microsoft.com/office/drawing/2014/main" val="3971928859"/>
                    </a:ext>
                  </a:extLst>
                </a:gridCol>
                <a:gridCol w="689985">
                  <a:extLst>
                    <a:ext uri="{9D8B030D-6E8A-4147-A177-3AD203B41FA5}">
                      <a16:colId xmlns:a16="http://schemas.microsoft.com/office/drawing/2014/main" val="15195034"/>
                    </a:ext>
                  </a:extLst>
                </a:gridCol>
                <a:gridCol w="689985">
                  <a:extLst>
                    <a:ext uri="{9D8B030D-6E8A-4147-A177-3AD203B41FA5}">
                      <a16:colId xmlns:a16="http://schemas.microsoft.com/office/drawing/2014/main" val="265901798"/>
                    </a:ext>
                  </a:extLst>
                </a:gridCol>
                <a:gridCol w="689985">
                  <a:extLst>
                    <a:ext uri="{9D8B030D-6E8A-4147-A177-3AD203B41FA5}">
                      <a16:colId xmlns:a16="http://schemas.microsoft.com/office/drawing/2014/main" val="4016346827"/>
                    </a:ext>
                  </a:extLst>
                </a:gridCol>
                <a:gridCol w="689985">
                  <a:extLst>
                    <a:ext uri="{9D8B030D-6E8A-4147-A177-3AD203B41FA5}">
                      <a16:colId xmlns:a16="http://schemas.microsoft.com/office/drawing/2014/main" val="1151104292"/>
                    </a:ext>
                  </a:extLst>
                </a:gridCol>
                <a:gridCol w="689985">
                  <a:extLst>
                    <a:ext uri="{9D8B030D-6E8A-4147-A177-3AD203B41FA5}">
                      <a16:colId xmlns:a16="http://schemas.microsoft.com/office/drawing/2014/main" val="730067835"/>
                    </a:ext>
                  </a:extLst>
                </a:gridCol>
                <a:gridCol w="689985">
                  <a:extLst>
                    <a:ext uri="{9D8B030D-6E8A-4147-A177-3AD203B41FA5}">
                      <a16:colId xmlns:a16="http://schemas.microsoft.com/office/drawing/2014/main" val="20004"/>
                    </a:ext>
                  </a:extLst>
                </a:gridCol>
              </a:tblGrid>
              <a:tr h="36150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050" u="none" strike="noStrike" dirty="0">
                          <a:effectLst/>
                          <a:latin typeface="+mn-lt"/>
                        </a:rPr>
                        <a:t>(Dollars in millions)</a:t>
                      </a:r>
                      <a:endParaRPr lang="sv-SE" sz="1050" b="1" i="0" u="none" strike="noStrike" dirty="0">
                        <a:solidFill>
                          <a:srgbClr val="FFFFFF"/>
                        </a:solidFill>
                        <a:effectLst/>
                        <a:latin typeface="+mn-lt"/>
                      </a:endParaRPr>
                    </a:p>
                  </a:txBody>
                  <a:tcPr marT="18288" marB="18288" anchor="ctr"/>
                </a:tc>
                <a:tc>
                  <a:txBody>
                    <a:bodyPr/>
                    <a:lstStyle/>
                    <a:p>
                      <a:pPr algn="ctr"/>
                      <a:r>
                        <a:rPr lang="en-US" sz="1200" b="0" i="0" dirty="0">
                          <a:solidFill>
                            <a:schemeClr val="bg1"/>
                          </a:solidFill>
                          <a:latin typeface="Arial" panose="020B0604020202020204" pitchFamily="34" charset="0"/>
                          <a:cs typeface="Arial" panose="020B0604020202020204" pitchFamily="34" charset="0"/>
                        </a:rPr>
                        <a:t>2026</a:t>
                      </a:r>
                    </a:p>
                  </a:txBody>
                  <a:tcPr marT="18288" marB="18288" anchor="ctr"/>
                </a:tc>
                <a:tc gridSpan="4">
                  <a:txBody>
                    <a:bodyPr/>
                    <a:lstStyle/>
                    <a:p>
                      <a:pPr algn="ctr"/>
                      <a:r>
                        <a:rPr lang="en-US" sz="1200" b="0" dirty="0">
                          <a:solidFill>
                            <a:schemeClr val="bg1"/>
                          </a:solidFill>
                        </a:rPr>
                        <a:t>2025</a:t>
                      </a:r>
                      <a:endParaRPr lang="en-US" sz="1200" b="0" i="0" dirty="0">
                        <a:solidFill>
                          <a:schemeClr val="bg1"/>
                        </a:solidFill>
                        <a:latin typeface="Arial" panose="020B0604020202020204" pitchFamily="34" charset="0"/>
                        <a:cs typeface="Arial" panose="020B0604020202020204" pitchFamily="34" charset="0"/>
                      </a:endParaRPr>
                    </a:p>
                  </a:txBody>
                  <a:tcPr marT="18288" marB="18288" anchor="ctr"/>
                </a:tc>
                <a:tc hMerge="1">
                  <a:txBody>
                    <a:bodyPr/>
                    <a:lstStyle/>
                    <a:p>
                      <a:endParaRPr dirty="0"/>
                    </a:p>
                  </a:txBody>
                  <a:tcPr marT="18288" marB="18288" anchor="ctr"/>
                </a:tc>
                <a:tc hMerge="1">
                  <a:txBody>
                    <a:bodyPr/>
                    <a:lstStyle/>
                    <a:p>
                      <a:pPr algn="ctr"/>
                      <a:endParaRPr lang="en-US" sz="1200" b="0" i="0" dirty="0">
                        <a:solidFill>
                          <a:schemeClr val="bg1"/>
                        </a:solidFill>
                        <a:latin typeface="Arial" panose="020B0604020202020204" pitchFamily="34" charset="0"/>
                        <a:cs typeface="Arial" panose="020B0604020202020204" pitchFamily="34" charset="0"/>
                      </a:endParaRPr>
                    </a:p>
                  </a:txBody>
                  <a:tcPr marT="18288" marB="18288" anchor="ctr"/>
                </a:tc>
                <a:tc hMerge="1">
                  <a:txBody>
                    <a:bodyPr/>
                    <a:lstStyle/>
                    <a:p>
                      <a:pPr algn="ctr"/>
                      <a:endParaRPr lang="en-US" sz="1200" b="0" i="0" dirty="0">
                        <a:solidFill>
                          <a:schemeClr val="bg1"/>
                        </a:solidFill>
                        <a:latin typeface="Arial" panose="020B0604020202020204" pitchFamily="34" charset="0"/>
                        <a:cs typeface="Arial" panose="020B0604020202020204" pitchFamily="34" charset="0"/>
                      </a:endParaRPr>
                    </a:p>
                  </a:txBody>
                  <a:tcPr marT="18288" marB="18288" anchor="ctr"/>
                </a:tc>
                <a:tc gridSpan="4">
                  <a:txBody>
                    <a:bodyPr/>
                    <a:lstStyle/>
                    <a:p>
                      <a:pPr algn="ctr"/>
                      <a:r>
                        <a:rPr lang="en-US" sz="1200" b="1" dirty="0">
                          <a:solidFill>
                            <a:schemeClr val="bg1"/>
                          </a:solidFill>
                        </a:rPr>
                        <a:t>2024</a:t>
                      </a:r>
                      <a:endParaRPr lang="en-US" sz="1200" b="1" i="0" dirty="0">
                        <a:solidFill>
                          <a:schemeClr val="bg1"/>
                        </a:solidFill>
                        <a:latin typeface="Arial" panose="020B0604020202020204" pitchFamily="34" charset="0"/>
                        <a:cs typeface="Arial" panose="020B0604020202020204" pitchFamily="34" charset="0"/>
                      </a:endParaRPr>
                    </a:p>
                  </a:txBody>
                  <a:tcPr marT="18288" marB="18288" anchor="ctr"/>
                </a:tc>
                <a:tc hMerge="1">
                  <a:txBody>
                    <a:bodyPr/>
                    <a:lstStyle/>
                    <a:p>
                      <a:pPr algn="ctr"/>
                      <a:endParaRPr lang="en-US" sz="1200" b="1" i="0" dirty="0">
                        <a:solidFill>
                          <a:schemeClr val="bg1"/>
                        </a:solidFill>
                        <a:latin typeface="Arial" panose="020B0604020202020204" pitchFamily="34" charset="0"/>
                        <a:cs typeface="Arial" panose="020B0604020202020204" pitchFamily="34" charset="0"/>
                      </a:endParaRPr>
                    </a:p>
                  </a:txBody>
                  <a:tcPr marT="18288" marB="18288" anchor="ctr"/>
                </a:tc>
                <a:tc hMerge="1">
                  <a:txBody>
                    <a:bodyPr/>
                    <a:lstStyle/>
                    <a:p>
                      <a:pPr algn="ctr"/>
                      <a:endParaRPr lang="en-US" sz="1200" b="1" i="0" dirty="0">
                        <a:solidFill>
                          <a:schemeClr val="bg1"/>
                        </a:solidFill>
                        <a:latin typeface="Arial" panose="020B0604020202020204" pitchFamily="34" charset="0"/>
                        <a:cs typeface="Arial" panose="020B0604020202020204" pitchFamily="34" charset="0"/>
                      </a:endParaRPr>
                    </a:p>
                  </a:txBody>
                  <a:tcPr marT="18288" marB="18288" anchor="ctr"/>
                </a:tc>
                <a:tc hMerge="1">
                  <a:txBody>
                    <a:bodyPr/>
                    <a:lstStyle/>
                    <a:p>
                      <a:pPr algn="ctr"/>
                      <a:endParaRPr lang="en-US" sz="1200" b="1" i="0" dirty="0">
                        <a:solidFill>
                          <a:schemeClr val="bg1"/>
                        </a:solidFill>
                        <a:latin typeface="Arial" panose="020B0604020202020204" pitchFamily="34" charset="0"/>
                        <a:cs typeface="Arial" panose="020B0604020202020204" pitchFamily="34" charset="0"/>
                      </a:endParaRPr>
                    </a:p>
                  </a:txBody>
                  <a:tcPr marT="18288" marB="18288" anchor="ctr"/>
                </a:tc>
                <a:tc gridSpan="4">
                  <a:txBody>
                    <a:bodyPr/>
                    <a:lstStyle/>
                    <a:p>
                      <a:pPr algn="ctr"/>
                      <a:r>
                        <a:rPr lang="en-US" sz="1200" b="0" dirty="0">
                          <a:solidFill>
                            <a:schemeClr val="bg1"/>
                          </a:solidFill>
                        </a:rPr>
                        <a:t>2023</a:t>
                      </a:r>
                      <a:endParaRPr lang="en-US" sz="1200" b="0" i="0" dirty="0">
                        <a:solidFill>
                          <a:schemeClr val="bg1"/>
                        </a:solidFill>
                        <a:latin typeface="Arial" panose="020B0604020202020204" pitchFamily="34" charset="0"/>
                        <a:cs typeface="Arial" panose="020B0604020202020204" pitchFamily="34" charset="0"/>
                      </a:endParaRPr>
                    </a:p>
                  </a:txBody>
                  <a:tcPr marT="18288" marB="18288" anchor="ctr"/>
                </a:tc>
                <a:tc hMerge="1">
                  <a:txBody>
                    <a:bodyPr/>
                    <a:lstStyle/>
                    <a:p>
                      <a:pPr algn="ctr"/>
                      <a:endParaRPr lang="en-US" sz="1200" b="0" i="0" dirty="0">
                        <a:solidFill>
                          <a:schemeClr val="bg1"/>
                        </a:solidFill>
                        <a:latin typeface="Arial" panose="020B0604020202020204" pitchFamily="34" charset="0"/>
                        <a:cs typeface="Arial" panose="020B0604020202020204" pitchFamily="34" charset="0"/>
                      </a:endParaRPr>
                    </a:p>
                  </a:txBody>
                  <a:tcPr marT="18288" marB="18288" anchor="ctr"/>
                </a:tc>
                <a:tc hMerge="1">
                  <a:txBody>
                    <a:bodyPr/>
                    <a:lstStyle/>
                    <a:p>
                      <a:pPr algn="ctr"/>
                      <a:endParaRPr lang="en-US" sz="1200" b="0" i="0" dirty="0">
                        <a:solidFill>
                          <a:schemeClr val="bg1"/>
                        </a:solidFill>
                        <a:latin typeface="Arial" panose="020B0604020202020204" pitchFamily="34" charset="0"/>
                        <a:cs typeface="Arial" panose="020B0604020202020204" pitchFamily="34" charset="0"/>
                      </a:endParaRPr>
                    </a:p>
                  </a:txBody>
                  <a:tcPr marT="18288" marB="18288" anchor="ctr"/>
                </a:tc>
                <a:tc hMerge="1">
                  <a:txBody>
                    <a:bodyPr/>
                    <a:lstStyle/>
                    <a:p>
                      <a:pPr algn="ctr"/>
                      <a:endParaRPr lang="en-US" sz="1200" b="0" i="0" dirty="0">
                        <a:solidFill>
                          <a:schemeClr val="bg1"/>
                        </a:solidFill>
                        <a:latin typeface="Arial" panose="020B0604020202020204" pitchFamily="34" charset="0"/>
                        <a:cs typeface="Arial" panose="020B0604020202020204" pitchFamily="34" charset="0"/>
                      </a:endParaRPr>
                    </a:p>
                  </a:txBody>
                  <a:tcPr marT="18288" marB="18288" anchor="ctr"/>
                </a:tc>
                <a:extLst>
                  <a:ext uri="{0D108BD9-81ED-4DB2-BD59-A6C34878D82A}">
                    <a16:rowId xmlns:a16="http://schemas.microsoft.com/office/drawing/2014/main" val="10000"/>
                  </a:ext>
                </a:extLst>
              </a:tr>
              <a:tr h="399058">
                <a:tc>
                  <a:txBody>
                    <a:bodyPr/>
                    <a:lstStyle/>
                    <a:p>
                      <a:endParaRPr lang="en-US" sz="900" b="0" dirty="0"/>
                    </a:p>
                  </a:txBody>
                  <a:tcPr marT="18288" marB="18288" anchor="ctr">
                    <a:solidFill>
                      <a:schemeClr val="accent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bg1"/>
                          </a:solidFill>
                        </a:rPr>
                        <a:t>Mar 31</a:t>
                      </a:r>
                      <a:endParaRPr lang="en-US" sz="1200" b="1" i="0" kern="1200" dirty="0">
                        <a:solidFill>
                          <a:schemeClr val="bg1"/>
                        </a:solidFill>
                        <a:latin typeface="Arial" panose="020B0604020202020204" pitchFamily="34" charset="0"/>
                        <a:ea typeface="+mn-ea"/>
                        <a:cs typeface="Arial" panose="020B0604020202020204" pitchFamily="34" charset="0"/>
                      </a:endParaRPr>
                    </a:p>
                  </a:txBody>
                  <a:tcPr marT="18288" marB="18288" anchor="ctr">
                    <a:solidFill>
                      <a:schemeClr val="accent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bg1"/>
                          </a:solidFill>
                          <a:latin typeface="Arial" panose="020B0604020202020204" pitchFamily="34" charset="0"/>
                          <a:ea typeface="+mn-ea"/>
                          <a:cs typeface="Arial" panose="020B0604020202020204" pitchFamily="34" charset="0"/>
                        </a:rPr>
                        <a:t>Dec 31</a:t>
                      </a:r>
                    </a:p>
                  </a:txBody>
                  <a:tcPr marT="18288" marB="18288" anchor="ctr">
                    <a:solidFill>
                      <a:schemeClr val="accent2"/>
                    </a:solidFill>
                  </a:tcPr>
                </a:tc>
                <a:tc>
                  <a:txBody>
                    <a:bodyPr/>
                    <a:lstStyle/>
                    <a:p>
                      <a:pPr algn="ctr"/>
                      <a:r>
                        <a:rPr lang="en-US" sz="1200" b="1" kern="1200" dirty="0">
                          <a:solidFill>
                            <a:schemeClr val="bg1"/>
                          </a:solidFill>
                        </a:rPr>
                        <a:t>Sep 30</a:t>
                      </a:r>
                      <a:endParaRPr lang="en-US" sz="1200" b="1" i="0" kern="1200" dirty="0">
                        <a:solidFill>
                          <a:schemeClr val="bg1"/>
                        </a:solidFill>
                        <a:latin typeface="Arial" panose="020B0604020202020204" pitchFamily="34" charset="0"/>
                        <a:ea typeface="+mn-ea"/>
                        <a:cs typeface="Arial" panose="020B0604020202020204" pitchFamily="34" charset="0"/>
                      </a:endParaRPr>
                    </a:p>
                  </a:txBody>
                  <a:tcPr marT="18288" marB="18288" anchor="ctr">
                    <a:solidFill>
                      <a:schemeClr val="accent2"/>
                    </a:solidFill>
                  </a:tcPr>
                </a:tc>
                <a:tc>
                  <a:txBody>
                    <a:bodyPr/>
                    <a:lstStyle/>
                    <a:p>
                      <a:r>
                        <a:rPr lang="sv-SE" sz="1200" b="1" kern="1200" dirty="0">
                          <a:solidFill>
                            <a:schemeClr val="bg1"/>
                          </a:solidFill>
                        </a:rPr>
                        <a:t>Jun 30</a:t>
                      </a:r>
                      <a:endParaRPr lang="sv-SE" sz="1200" b="1" i="0" kern="1200" dirty="0">
                        <a:solidFill>
                          <a:schemeClr val="bg1"/>
                        </a:solidFill>
                        <a:latin typeface="Arial" panose="020B0604020202020204" pitchFamily="34" charset="0"/>
                        <a:ea typeface="+mn-ea"/>
                        <a:cs typeface="Arial" panose="020B0604020202020204" pitchFamily="34" charset="0"/>
                      </a:endParaRPr>
                    </a:p>
                  </a:txBody>
                  <a:tcPr marT="18288" marB="18288" anchor="ct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bg1"/>
                          </a:solidFill>
                        </a:rPr>
                        <a:t>Mar 31</a:t>
                      </a:r>
                      <a:endParaRPr lang="en-US" sz="1200" b="1" i="0" kern="1200" dirty="0">
                        <a:solidFill>
                          <a:schemeClr val="bg1"/>
                        </a:solidFill>
                        <a:latin typeface="Arial" panose="020B0604020202020204" pitchFamily="34" charset="0"/>
                        <a:ea typeface="+mn-ea"/>
                        <a:cs typeface="Arial" panose="020B0604020202020204" pitchFamily="34" charset="0"/>
                      </a:endParaRPr>
                    </a:p>
                  </a:txBody>
                  <a:tcPr marT="18288" marB="18288" anchor="ctr">
                    <a:solidFill>
                      <a:schemeClr val="accent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bg1"/>
                          </a:solidFill>
                        </a:rPr>
                        <a:t>Dec 31</a:t>
                      </a:r>
                      <a:endParaRPr lang="en-US" sz="1200" b="1" i="0" kern="1200" dirty="0">
                        <a:solidFill>
                          <a:schemeClr val="bg1"/>
                        </a:solidFill>
                        <a:latin typeface="Arial" panose="020B0604020202020204" pitchFamily="34" charset="0"/>
                        <a:ea typeface="+mn-ea"/>
                        <a:cs typeface="Arial" panose="020B0604020202020204" pitchFamily="34" charset="0"/>
                      </a:endParaRPr>
                    </a:p>
                  </a:txBody>
                  <a:tcPr marT="18288" marB="18288" anchor="ctr">
                    <a:solidFill>
                      <a:schemeClr val="accent2"/>
                    </a:solidFill>
                  </a:tcPr>
                </a:tc>
                <a:tc>
                  <a:txBody>
                    <a:bodyPr/>
                    <a:lstStyle/>
                    <a:p>
                      <a:pPr algn="ctr"/>
                      <a:r>
                        <a:rPr lang="en-US" sz="1200" b="1" kern="1200" dirty="0">
                          <a:solidFill>
                            <a:schemeClr val="bg1"/>
                          </a:solidFill>
                        </a:rPr>
                        <a:t>Sep 30</a:t>
                      </a:r>
                      <a:endParaRPr lang="en-US" sz="1200" b="1" i="0" kern="1200" dirty="0">
                        <a:solidFill>
                          <a:schemeClr val="bg1"/>
                        </a:solidFill>
                        <a:latin typeface="Arial" panose="020B0604020202020204" pitchFamily="34" charset="0"/>
                        <a:ea typeface="+mn-ea"/>
                        <a:cs typeface="Arial" panose="020B0604020202020204" pitchFamily="34" charset="0"/>
                      </a:endParaRPr>
                    </a:p>
                  </a:txBody>
                  <a:tcPr marT="18288" marB="18288" anchor="ctr">
                    <a:solidFill>
                      <a:schemeClr val="accent2"/>
                    </a:solidFill>
                  </a:tcPr>
                </a:tc>
                <a:tc>
                  <a:txBody>
                    <a:bodyPr/>
                    <a:lstStyle/>
                    <a:p>
                      <a:r>
                        <a:rPr lang="sv-SE" sz="1200" b="1" kern="1200" dirty="0">
                          <a:solidFill>
                            <a:schemeClr val="bg1"/>
                          </a:solidFill>
                        </a:rPr>
                        <a:t>Jun 30</a:t>
                      </a:r>
                      <a:endParaRPr lang="sv-SE" sz="1200" b="1" i="0" kern="1200" dirty="0">
                        <a:solidFill>
                          <a:schemeClr val="bg1"/>
                        </a:solidFill>
                        <a:latin typeface="Arial" panose="020B0604020202020204" pitchFamily="34" charset="0"/>
                        <a:ea typeface="+mn-ea"/>
                        <a:cs typeface="Arial" panose="020B0604020202020204" pitchFamily="34" charset="0"/>
                      </a:endParaRPr>
                    </a:p>
                  </a:txBody>
                  <a:tcPr marT="18288" marB="18288" anchor="ct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bg1"/>
                          </a:solidFill>
                        </a:rPr>
                        <a:t>Mar 31</a:t>
                      </a:r>
                      <a:endParaRPr lang="en-US" sz="1200" b="1" i="0" kern="1200" dirty="0">
                        <a:solidFill>
                          <a:schemeClr val="bg1"/>
                        </a:solidFill>
                        <a:latin typeface="Arial" panose="020B0604020202020204" pitchFamily="34" charset="0"/>
                        <a:ea typeface="+mn-ea"/>
                        <a:cs typeface="Arial" panose="020B0604020202020204" pitchFamily="34" charset="0"/>
                      </a:endParaRPr>
                    </a:p>
                  </a:txBody>
                  <a:tcPr marT="18288" marB="18288" anchor="ctr">
                    <a:solidFill>
                      <a:schemeClr val="accent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bg1"/>
                          </a:solidFill>
                        </a:rPr>
                        <a:t>Dec 31</a:t>
                      </a:r>
                      <a:endParaRPr lang="en-US" sz="1200" b="1" i="0" kern="1200" dirty="0">
                        <a:solidFill>
                          <a:schemeClr val="bg1"/>
                        </a:solidFill>
                        <a:latin typeface="Arial" panose="020B0604020202020204" pitchFamily="34" charset="0"/>
                        <a:ea typeface="+mn-ea"/>
                        <a:cs typeface="Arial" panose="020B0604020202020204" pitchFamily="34" charset="0"/>
                      </a:endParaRPr>
                    </a:p>
                  </a:txBody>
                  <a:tcPr marT="18288" marB="18288" anchor="ctr">
                    <a:solidFill>
                      <a:schemeClr val="accent2"/>
                    </a:solidFill>
                  </a:tcPr>
                </a:tc>
                <a:tc>
                  <a:txBody>
                    <a:bodyPr/>
                    <a:lstStyle/>
                    <a:p>
                      <a:pPr algn="ctr"/>
                      <a:r>
                        <a:rPr lang="en-US" sz="1200" b="1" kern="1200" dirty="0">
                          <a:solidFill>
                            <a:schemeClr val="bg1"/>
                          </a:solidFill>
                        </a:rPr>
                        <a:t>Sep 30</a:t>
                      </a:r>
                      <a:endParaRPr lang="en-US" sz="1200" b="1" i="0" kern="1200" dirty="0">
                        <a:solidFill>
                          <a:schemeClr val="bg1"/>
                        </a:solidFill>
                        <a:latin typeface="Arial" panose="020B0604020202020204" pitchFamily="34" charset="0"/>
                        <a:ea typeface="+mn-ea"/>
                        <a:cs typeface="Arial" panose="020B0604020202020204" pitchFamily="34" charset="0"/>
                      </a:endParaRPr>
                    </a:p>
                  </a:txBody>
                  <a:tcPr marT="18288" marB="18288" anchor="ctr">
                    <a:solidFill>
                      <a:schemeClr val="accent2"/>
                    </a:solidFill>
                  </a:tcPr>
                </a:tc>
                <a:tc>
                  <a:txBody>
                    <a:bodyPr/>
                    <a:lstStyle/>
                    <a:p>
                      <a:r>
                        <a:rPr lang="sv-SE" sz="1200" b="1" kern="1200" dirty="0">
                          <a:solidFill>
                            <a:schemeClr val="bg1"/>
                          </a:solidFill>
                        </a:rPr>
                        <a:t>Jun 30</a:t>
                      </a:r>
                      <a:endParaRPr lang="sv-SE" sz="1200" b="1" i="0" kern="1200" dirty="0">
                        <a:solidFill>
                          <a:schemeClr val="bg1"/>
                        </a:solidFill>
                        <a:latin typeface="Arial" panose="020B0604020202020204" pitchFamily="34" charset="0"/>
                        <a:ea typeface="+mn-ea"/>
                        <a:cs typeface="Arial" panose="020B0604020202020204" pitchFamily="34" charset="0"/>
                      </a:endParaRPr>
                    </a:p>
                  </a:txBody>
                  <a:tcPr marT="18288" marB="18288" anchor="ct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bg1"/>
                          </a:solidFill>
                        </a:rPr>
                        <a:t>Mar 31</a:t>
                      </a:r>
                      <a:endParaRPr lang="en-US" sz="1200" b="1" i="0" kern="1200" dirty="0">
                        <a:solidFill>
                          <a:schemeClr val="bg1"/>
                        </a:solidFill>
                        <a:latin typeface="Arial" panose="020B0604020202020204" pitchFamily="34" charset="0"/>
                        <a:ea typeface="+mn-ea"/>
                        <a:cs typeface="Arial" panose="020B0604020202020204" pitchFamily="34" charset="0"/>
                      </a:endParaRPr>
                    </a:p>
                  </a:txBody>
                  <a:tcPr marT="18288" marB="18288" anchor="ctr">
                    <a:solidFill>
                      <a:schemeClr val="accent2"/>
                    </a:solidFill>
                  </a:tcPr>
                </a:tc>
                <a:extLst>
                  <a:ext uri="{0D108BD9-81ED-4DB2-BD59-A6C34878D82A}">
                    <a16:rowId xmlns:a16="http://schemas.microsoft.com/office/drawing/2014/main" val="386416032"/>
                  </a:ext>
                </a:extLst>
              </a:tr>
              <a:tr h="252000">
                <a:tc>
                  <a:txBody>
                    <a:bodyPr/>
                    <a:lstStyle/>
                    <a:p>
                      <a:pPr marL="0" algn="l" defTabSz="914400" rtl="0" eaLnBrk="1" fontAlgn="ctr" latinLnBrk="0" hangingPunct="1"/>
                      <a:r>
                        <a:rPr lang="sv-SE" sz="1050" kern="1200" dirty="0">
                          <a:solidFill>
                            <a:srgbClr val="000000"/>
                          </a:solidFill>
                          <a:effectLst/>
                        </a:rPr>
                        <a:t>Short-term </a:t>
                      </a:r>
                      <a:r>
                        <a:rPr lang="sv-SE" sz="1050" kern="1200" dirty="0" err="1">
                          <a:solidFill>
                            <a:srgbClr val="000000"/>
                          </a:solidFill>
                          <a:effectLst/>
                        </a:rPr>
                        <a:t>debt</a:t>
                      </a:r>
                      <a:endParaRPr lang="sv-SE" sz="1050" kern="1200" dirty="0">
                        <a:solidFill>
                          <a:srgbClr val="000000"/>
                        </a:solidFill>
                        <a:effectLst/>
                        <a:latin typeface="Arial" panose="020B0604020202020204" pitchFamily="34" charset="0"/>
                        <a:ea typeface="+mn-ea"/>
                        <a:cs typeface="+mn-cs"/>
                      </a:endParaRPr>
                    </a:p>
                  </a:txBody>
                  <a:tcPr marL="9525" marR="9525" marT="9525" marB="0" anchor="ctr"/>
                </a:tc>
                <a:tc>
                  <a:txBody>
                    <a:bodyPr/>
                    <a:lstStyle/>
                    <a:p>
                      <a:pPr algn="r">
                        <a:buNone/>
                      </a:pPr>
                      <a:r>
                        <a:rPr lang="en-US" sz="900" dirty="0">
                          <a:solidFill>
                            <a:srgbClr val="000000"/>
                          </a:solidFill>
                          <a:effectLst/>
                          <a:latin typeface="Arial" panose="020B0604020202020204" pitchFamily="34" charset="0"/>
                          <a:ea typeface="Arial" panose="020B0604020202020204" pitchFamily="34" charset="0"/>
                        </a:rPr>
                        <a:t>$393</a:t>
                      </a:r>
                      <a:endParaRPr lang="sv-SE" sz="10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r" fontAlgn="ctr">
                        <a:buNone/>
                      </a:pPr>
                      <a:r>
                        <a:rPr lang="sv-SE" sz="1050" kern="1200" dirty="0">
                          <a:solidFill>
                            <a:srgbClr val="000000"/>
                          </a:solidFill>
                          <a:effectLst/>
                          <a:latin typeface="+mn-lt"/>
                          <a:ea typeface="+mn-ea"/>
                          <a:cs typeface="+mn-cs"/>
                        </a:rPr>
                        <a:t>$419</a:t>
                      </a:r>
                    </a:p>
                  </a:txBody>
                  <a:tcPr marL="9525" marR="9525" marT="9525" marB="0" anchor="ctr"/>
                </a:tc>
                <a:tc>
                  <a:txBody>
                    <a:bodyPr/>
                    <a:lstStyle/>
                    <a:p>
                      <a:pPr marL="0" algn="r" defTabSz="914400" rtl="0" eaLnBrk="1" fontAlgn="ctr" latinLnBrk="0" hangingPunct="1"/>
                      <a:r>
                        <a:rPr lang="sv-SE" sz="1050" kern="1200" dirty="0">
                          <a:solidFill>
                            <a:srgbClr val="000000"/>
                          </a:solidFill>
                          <a:effectLst/>
                        </a:rPr>
                        <a:t>$654</a:t>
                      </a:r>
                      <a:endParaRPr lang="sv-SE" sz="1050" kern="1200" dirty="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kern="1200" dirty="0">
                          <a:solidFill>
                            <a:srgbClr val="000000"/>
                          </a:solidFill>
                          <a:effectLst/>
                        </a:rPr>
                        <a:t>$679</a:t>
                      </a:r>
                      <a:endParaRPr lang="sv-SE" sz="1050" kern="1200" dirty="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kern="1200" dirty="0">
                          <a:solidFill>
                            <a:srgbClr val="000000"/>
                          </a:solidFill>
                          <a:effectLst/>
                        </a:rPr>
                        <a:t>$540</a:t>
                      </a:r>
                      <a:endParaRPr lang="sv-SE" sz="1050" kern="1200" dirty="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kern="1200">
                          <a:solidFill>
                            <a:srgbClr val="000000"/>
                          </a:solidFill>
                          <a:effectLst/>
                        </a:rPr>
                        <a:t>$387</a:t>
                      </a:r>
                      <a:endParaRPr lang="sv-SE" sz="1050" kern="120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kern="1200">
                          <a:solidFill>
                            <a:srgbClr val="000000"/>
                          </a:solidFill>
                          <a:effectLst/>
                        </a:rPr>
                        <a:t>$624</a:t>
                      </a:r>
                      <a:endParaRPr lang="sv-SE" sz="1050" kern="120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kern="1200">
                          <a:solidFill>
                            <a:srgbClr val="000000"/>
                          </a:solidFill>
                          <a:effectLst/>
                        </a:rPr>
                        <a:t>$455</a:t>
                      </a:r>
                      <a:endParaRPr lang="sv-SE" sz="1050" kern="120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kern="1200">
                          <a:solidFill>
                            <a:srgbClr val="000000"/>
                          </a:solidFill>
                          <a:effectLst/>
                        </a:rPr>
                        <a:t>$310</a:t>
                      </a:r>
                      <a:endParaRPr lang="sv-SE" sz="1050" kern="120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kern="1200">
                          <a:solidFill>
                            <a:srgbClr val="000000"/>
                          </a:solidFill>
                          <a:effectLst/>
                        </a:rPr>
                        <a:t>$538</a:t>
                      </a:r>
                      <a:endParaRPr lang="sv-SE" sz="1050" kern="120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kern="1200">
                          <a:solidFill>
                            <a:srgbClr val="000000"/>
                          </a:solidFill>
                          <a:effectLst/>
                        </a:rPr>
                        <a:t>$590</a:t>
                      </a:r>
                      <a:endParaRPr lang="sv-SE" sz="1050" kern="120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kern="1200">
                          <a:solidFill>
                            <a:srgbClr val="000000"/>
                          </a:solidFill>
                          <a:effectLst/>
                        </a:rPr>
                        <a:t>$481</a:t>
                      </a:r>
                      <a:endParaRPr lang="sv-SE" sz="1050" kern="120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kern="1200" dirty="0">
                          <a:solidFill>
                            <a:srgbClr val="000000"/>
                          </a:solidFill>
                          <a:effectLst/>
                        </a:rPr>
                        <a:t>$577</a:t>
                      </a:r>
                      <a:endParaRPr lang="sv-SE" sz="1050" kern="1200" dirty="0">
                        <a:solidFill>
                          <a:srgbClr val="000000"/>
                        </a:solidFill>
                        <a:effectLst/>
                        <a:latin typeface="Arial" panose="020B0604020202020204" pitchFamily="34" charset="0"/>
                        <a:ea typeface="+mn-ea"/>
                        <a:cs typeface="+mn-cs"/>
                      </a:endParaRPr>
                    </a:p>
                  </a:txBody>
                  <a:tcPr marL="9525" marR="9525" marT="9525" marB="0" anchor="ctr"/>
                </a:tc>
                <a:extLst>
                  <a:ext uri="{0D108BD9-81ED-4DB2-BD59-A6C34878D82A}">
                    <a16:rowId xmlns:a16="http://schemas.microsoft.com/office/drawing/2014/main" val="10005"/>
                  </a:ext>
                </a:extLst>
              </a:tr>
              <a:tr h="252000">
                <a:tc>
                  <a:txBody>
                    <a:bodyPr/>
                    <a:lstStyle/>
                    <a:p>
                      <a:pPr marL="0" algn="l" defTabSz="914400" rtl="0" eaLnBrk="1" fontAlgn="ctr" latinLnBrk="0" hangingPunct="1"/>
                      <a:r>
                        <a:rPr lang="sv-SE" sz="1050" kern="1200" dirty="0">
                          <a:solidFill>
                            <a:srgbClr val="000000"/>
                          </a:solidFill>
                          <a:effectLst/>
                        </a:rPr>
                        <a:t>Long-term </a:t>
                      </a:r>
                      <a:r>
                        <a:rPr lang="sv-SE" sz="1050" kern="1200" dirty="0" err="1">
                          <a:solidFill>
                            <a:srgbClr val="000000"/>
                          </a:solidFill>
                          <a:effectLst/>
                        </a:rPr>
                        <a:t>debt</a:t>
                      </a:r>
                      <a:endParaRPr lang="sv-SE" sz="1050" kern="1200" dirty="0">
                        <a:solidFill>
                          <a:srgbClr val="000000"/>
                        </a:solidFill>
                        <a:effectLst/>
                        <a:latin typeface="Arial" panose="020B0604020202020204" pitchFamily="34" charset="0"/>
                        <a:ea typeface="+mn-ea"/>
                        <a:cs typeface="+mn-cs"/>
                      </a:endParaRPr>
                    </a:p>
                  </a:txBody>
                  <a:tcPr marL="9525" marR="9525" marT="9525" marB="0" anchor="ctr"/>
                </a:tc>
                <a:tc>
                  <a:txBody>
                    <a:bodyPr/>
                    <a:lstStyle/>
                    <a:p>
                      <a:pPr algn="r">
                        <a:buNone/>
                      </a:pPr>
                      <a:r>
                        <a:rPr lang="en-US" sz="900">
                          <a:solidFill>
                            <a:srgbClr val="000000"/>
                          </a:solidFill>
                          <a:effectLst/>
                          <a:latin typeface="Arial" panose="020B0604020202020204" pitchFamily="34" charset="0"/>
                          <a:ea typeface="Arial" panose="020B0604020202020204" pitchFamily="34" charset="0"/>
                        </a:rPr>
                        <a:t>1,699</a:t>
                      </a:r>
                      <a:endParaRPr lang="sv-SE" sz="10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r" fontAlgn="ctr">
                        <a:buNone/>
                      </a:pPr>
                      <a:r>
                        <a:rPr lang="sv-SE" sz="1050" kern="1200" dirty="0">
                          <a:solidFill>
                            <a:srgbClr val="000000"/>
                          </a:solidFill>
                          <a:effectLst/>
                          <a:latin typeface="+mn-lt"/>
                          <a:ea typeface="+mn-ea"/>
                          <a:cs typeface="+mn-cs"/>
                        </a:rPr>
                        <a:t>1,734</a:t>
                      </a:r>
                    </a:p>
                  </a:txBody>
                  <a:tcPr marL="9525" marR="9525" marT="9525" marB="0" anchor="ctr"/>
                </a:tc>
                <a:tc>
                  <a:txBody>
                    <a:bodyPr/>
                    <a:lstStyle/>
                    <a:p>
                      <a:pPr marL="0" algn="r" defTabSz="914400" rtl="0" eaLnBrk="1" fontAlgn="ctr" latinLnBrk="0" hangingPunct="1"/>
                      <a:r>
                        <a:rPr lang="sv-SE" sz="1050" kern="1200" dirty="0">
                          <a:solidFill>
                            <a:srgbClr val="000000"/>
                          </a:solidFill>
                          <a:effectLst/>
                        </a:rPr>
                        <a:t>1,374</a:t>
                      </a:r>
                      <a:endParaRPr lang="sv-SE" sz="1050" kern="1200" dirty="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kern="1200">
                          <a:solidFill>
                            <a:srgbClr val="000000"/>
                          </a:solidFill>
                          <a:effectLst/>
                        </a:rPr>
                        <a:t>1,372</a:t>
                      </a:r>
                      <a:endParaRPr lang="sv-SE" sz="1050" kern="120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kern="1200" dirty="0">
                          <a:solidFill>
                            <a:srgbClr val="000000"/>
                          </a:solidFill>
                          <a:effectLst/>
                        </a:rPr>
                        <a:t>1,565</a:t>
                      </a:r>
                      <a:endParaRPr lang="sv-SE" sz="1050" kern="1200" dirty="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kern="1200">
                          <a:solidFill>
                            <a:srgbClr val="000000"/>
                          </a:solidFill>
                          <a:effectLst/>
                        </a:rPr>
                        <a:t>1,522</a:t>
                      </a:r>
                      <a:endParaRPr lang="sv-SE" sz="1050" kern="120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kern="1200" dirty="0">
                          <a:solidFill>
                            <a:srgbClr val="000000"/>
                          </a:solidFill>
                          <a:effectLst/>
                        </a:rPr>
                        <a:t>1,586</a:t>
                      </a:r>
                      <a:endParaRPr lang="sv-SE" sz="1050" kern="1200" dirty="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kern="1200" dirty="0">
                          <a:solidFill>
                            <a:srgbClr val="000000"/>
                          </a:solidFill>
                          <a:effectLst/>
                        </a:rPr>
                        <a:t>1,540</a:t>
                      </a:r>
                      <a:endParaRPr lang="sv-SE" sz="1050" kern="1200" dirty="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kern="1200">
                          <a:solidFill>
                            <a:srgbClr val="000000"/>
                          </a:solidFill>
                          <a:effectLst/>
                        </a:rPr>
                        <a:t>1,830</a:t>
                      </a:r>
                      <a:endParaRPr lang="sv-SE" sz="1050" kern="120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kern="1200">
                          <a:solidFill>
                            <a:srgbClr val="000000"/>
                          </a:solidFill>
                          <a:effectLst/>
                        </a:rPr>
                        <a:t>1,324</a:t>
                      </a:r>
                      <a:endParaRPr lang="sv-SE" sz="1050" kern="120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kern="1200" dirty="0">
                          <a:solidFill>
                            <a:srgbClr val="000000"/>
                          </a:solidFill>
                          <a:effectLst/>
                        </a:rPr>
                        <a:t>1,277</a:t>
                      </a:r>
                      <a:endParaRPr lang="sv-SE" sz="1050" kern="1200" dirty="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kern="1200">
                          <a:solidFill>
                            <a:srgbClr val="000000"/>
                          </a:solidFill>
                          <a:effectLst/>
                        </a:rPr>
                        <a:t>1,290</a:t>
                      </a:r>
                      <a:endParaRPr lang="sv-SE" sz="1050" kern="120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kern="1200" dirty="0">
                          <a:solidFill>
                            <a:srgbClr val="000000"/>
                          </a:solidFill>
                          <a:effectLst/>
                        </a:rPr>
                        <a:t>1,601</a:t>
                      </a:r>
                      <a:endParaRPr lang="sv-SE" sz="1050" kern="1200" dirty="0">
                        <a:solidFill>
                          <a:srgbClr val="000000"/>
                        </a:solidFill>
                        <a:effectLst/>
                        <a:latin typeface="Arial" panose="020B0604020202020204" pitchFamily="34" charset="0"/>
                        <a:ea typeface="+mn-ea"/>
                        <a:cs typeface="+mn-cs"/>
                      </a:endParaRPr>
                    </a:p>
                  </a:txBody>
                  <a:tcPr marL="9525" marR="9525" marT="9525" marB="0" anchor="ctr"/>
                </a:tc>
                <a:extLst>
                  <a:ext uri="{0D108BD9-81ED-4DB2-BD59-A6C34878D82A}">
                    <a16:rowId xmlns:a16="http://schemas.microsoft.com/office/drawing/2014/main" val="10006"/>
                  </a:ext>
                </a:extLst>
              </a:tr>
              <a:tr h="252000">
                <a:tc>
                  <a:txBody>
                    <a:bodyPr/>
                    <a:lstStyle/>
                    <a:p>
                      <a:pPr marL="0" algn="l" defTabSz="914400" rtl="0" eaLnBrk="1" fontAlgn="ctr" latinLnBrk="0" hangingPunct="1"/>
                      <a:r>
                        <a:rPr lang="sv-SE" sz="1050" b="1" kern="1200" dirty="0">
                          <a:solidFill>
                            <a:srgbClr val="000000"/>
                          </a:solidFill>
                          <a:effectLst/>
                        </a:rPr>
                        <a:t>Total </a:t>
                      </a:r>
                      <a:r>
                        <a:rPr lang="sv-SE" sz="1050" b="1" kern="1200" dirty="0" err="1">
                          <a:solidFill>
                            <a:srgbClr val="000000"/>
                          </a:solidFill>
                          <a:effectLst/>
                        </a:rPr>
                        <a:t>debt</a:t>
                      </a:r>
                      <a:endParaRPr lang="sv-SE" sz="1050" b="1" kern="1200" dirty="0">
                        <a:solidFill>
                          <a:srgbClr val="000000"/>
                        </a:solidFill>
                        <a:effectLst/>
                        <a:latin typeface="Arial" panose="020B0604020202020204" pitchFamily="34" charset="0"/>
                        <a:ea typeface="+mn-ea"/>
                        <a:cs typeface="+mn-cs"/>
                      </a:endParaRPr>
                    </a:p>
                  </a:txBody>
                  <a:tcPr marL="9525" marR="9525" marT="9525" marB="0" anchor="ctr"/>
                </a:tc>
                <a:tc>
                  <a:txBody>
                    <a:bodyPr/>
                    <a:lstStyle/>
                    <a:p>
                      <a:pPr algn="r">
                        <a:buNone/>
                      </a:pPr>
                      <a:r>
                        <a:rPr lang="en-US" sz="900" b="1">
                          <a:solidFill>
                            <a:srgbClr val="000000"/>
                          </a:solidFill>
                          <a:effectLst/>
                          <a:latin typeface="Arial" panose="020B0604020202020204" pitchFamily="34" charset="0"/>
                          <a:ea typeface="Arial" panose="020B0604020202020204" pitchFamily="34" charset="0"/>
                        </a:rPr>
                        <a:t>2,091</a:t>
                      </a:r>
                      <a:endParaRPr lang="sv-SE" sz="1000">
                        <a:effectLst/>
                        <a:latin typeface="Times New Roman" panose="02020603050405020304" pitchFamily="18" charset="0"/>
                        <a:ea typeface="Times New Roman" panose="02020603050405020304" pitchFamily="18" charset="0"/>
                      </a:endParaRPr>
                    </a:p>
                  </a:txBody>
                  <a:tcPr marL="0" marR="0" marT="0" marB="0" anchor="ctr"/>
                </a:tc>
                <a:tc>
                  <a:txBody>
                    <a:bodyPr/>
                    <a:lstStyle/>
                    <a:p>
                      <a:pPr marL="0" algn="r" defTabSz="914400" rtl="0" eaLnBrk="1" fontAlgn="ctr" latinLnBrk="0" hangingPunct="1">
                        <a:buNone/>
                      </a:pPr>
                      <a:r>
                        <a:rPr lang="sv-SE" sz="1050" b="1" kern="1200" dirty="0">
                          <a:solidFill>
                            <a:srgbClr val="000000"/>
                          </a:solidFill>
                          <a:effectLst/>
                          <a:latin typeface="+mn-lt"/>
                          <a:ea typeface="+mn-ea"/>
                          <a:cs typeface="+mn-cs"/>
                        </a:rPr>
                        <a:t>2,153</a:t>
                      </a:r>
                    </a:p>
                  </a:txBody>
                  <a:tcPr marL="9525" marR="9525" marT="9525" marB="0" anchor="ctr"/>
                </a:tc>
                <a:tc>
                  <a:txBody>
                    <a:bodyPr/>
                    <a:lstStyle/>
                    <a:p>
                      <a:pPr marL="0" algn="r" defTabSz="914400" rtl="0" eaLnBrk="1" fontAlgn="ctr" latinLnBrk="0" hangingPunct="1"/>
                      <a:r>
                        <a:rPr lang="sv-SE" sz="1050" b="1" kern="1200" dirty="0">
                          <a:solidFill>
                            <a:srgbClr val="000000"/>
                          </a:solidFill>
                          <a:effectLst/>
                        </a:rPr>
                        <a:t>            2,027 </a:t>
                      </a:r>
                      <a:endParaRPr lang="sv-SE" sz="1050" b="1" kern="1200" dirty="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b="1" kern="1200" dirty="0">
                          <a:solidFill>
                            <a:srgbClr val="000000"/>
                          </a:solidFill>
                          <a:effectLst/>
                        </a:rPr>
                        <a:t>            2,051 </a:t>
                      </a:r>
                      <a:endParaRPr lang="sv-SE" sz="1050" b="1" kern="1200" dirty="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b="1" kern="1200" dirty="0">
                          <a:solidFill>
                            <a:srgbClr val="000000"/>
                          </a:solidFill>
                          <a:effectLst/>
                        </a:rPr>
                        <a:t>            2,105 </a:t>
                      </a:r>
                      <a:endParaRPr lang="sv-SE" sz="1050" b="1" kern="1200" dirty="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b="1" kern="1200" dirty="0">
                          <a:solidFill>
                            <a:srgbClr val="000000"/>
                          </a:solidFill>
                          <a:effectLst/>
                        </a:rPr>
                        <a:t>            1,909 </a:t>
                      </a:r>
                      <a:endParaRPr lang="sv-SE" sz="1050" b="1" kern="1200" dirty="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b="1" kern="1200" dirty="0">
                          <a:solidFill>
                            <a:srgbClr val="000000"/>
                          </a:solidFill>
                          <a:effectLst/>
                        </a:rPr>
                        <a:t>            2,210 </a:t>
                      </a:r>
                      <a:endParaRPr lang="sv-SE" sz="1050" b="1" kern="1200" dirty="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b="1" kern="1200" dirty="0">
                          <a:solidFill>
                            <a:srgbClr val="000000"/>
                          </a:solidFill>
                          <a:effectLst/>
                        </a:rPr>
                        <a:t>            1,996 </a:t>
                      </a:r>
                      <a:endParaRPr lang="sv-SE" sz="1050" b="1" kern="1200" dirty="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b="1" kern="1200" dirty="0">
                          <a:solidFill>
                            <a:srgbClr val="000000"/>
                          </a:solidFill>
                          <a:effectLst/>
                        </a:rPr>
                        <a:t>            2,140 </a:t>
                      </a:r>
                      <a:endParaRPr lang="sv-SE" sz="1050" b="1" kern="1200" dirty="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b="1" kern="1200" dirty="0">
                          <a:solidFill>
                            <a:srgbClr val="000000"/>
                          </a:solidFill>
                          <a:effectLst/>
                        </a:rPr>
                        <a:t>            1,862 </a:t>
                      </a:r>
                      <a:endParaRPr lang="sv-SE" sz="1050" b="1" kern="1200" dirty="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b="1" kern="1200">
                          <a:solidFill>
                            <a:srgbClr val="000000"/>
                          </a:solidFill>
                          <a:effectLst/>
                        </a:rPr>
                        <a:t>            1,867 </a:t>
                      </a:r>
                      <a:endParaRPr lang="sv-SE" sz="1050" b="1" kern="120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b="1" kern="1200">
                          <a:solidFill>
                            <a:srgbClr val="000000"/>
                          </a:solidFill>
                          <a:effectLst/>
                        </a:rPr>
                        <a:t>            1,771 </a:t>
                      </a:r>
                      <a:endParaRPr lang="sv-SE" sz="1050" b="1" kern="120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b="1" kern="1200" dirty="0">
                          <a:solidFill>
                            <a:srgbClr val="000000"/>
                          </a:solidFill>
                          <a:effectLst/>
                        </a:rPr>
                        <a:t>            2,179 </a:t>
                      </a:r>
                      <a:endParaRPr lang="sv-SE" sz="1050" b="1" kern="1200" dirty="0">
                        <a:solidFill>
                          <a:srgbClr val="000000"/>
                        </a:solidFill>
                        <a:effectLst/>
                        <a:latin typeface="Arial" panose="020B0604020202020204" pitchFamily="34" charset="0"/>
                        <a:ea typeface="+mn-ea"/>
                        <a:cs typeface="+mn-cs"/>
                      </a:endParaRPr>
                    </a:p>
                  </a:txBody>
                  <a:tcPr marL="9525" marR="9525" marT="9525" marB="0" anchor="ctr"/>
                </a:tc>
                <a:extLst>
                  <a:ext uri="{0D108BD9-81ED-4DB2-BD59-A6C34878D82A}">
                    <a16:rowId xmlns:a16="http://schemas.microsoft.com/office/drawing/2014/main" val="10009"/>
                  </a:ext>
                </a:extLst>
              </a:tr>
              <a:tr h="252000">
                <a:tc>
                  <a:txBody>
                    <a:bodyPr/>
                    <a:lstStyle/>
                    <a:p>
                      <a:pPr marL="0" algn="l" defTabSz="914400" rtl="0" eaLnBrk="1" fontAlgn="ctr" latinLnBrk="0" hangingPunct="1"/>
                      <a:r>
                        <a:rPr lang="sv-SE" sz="1050" kern="1200" dirty="0">
                          <a:solidFill>
                            <a:srgbClr val="000000"/>
                          </a:solidFill>
                          <a:effectLst/>
                        </a:rPr>
                        <a:t>Cash &amp; cash </a:t>
                      </a:r>
                      <a:r>
                        <a:rPr lang="sv-SE" sz="1050" kern="1200" dirty="0" err="1">
                          <a:solidFill>
                            <a:srgbClr val="000000"/>
                          </a:solidFill>
                          <a:effectLst/>
                        </a:rPr>
                        <a:t>equivalents</a:t>
                      </a:r>
                      <a:endParaRPr lang="sv-SE" sz="1050" kern="1200" dirty="0">
                        <a:solidFill>
                          <a:srgbClr val="000000"/>
                        </a:solidFill>
                        <a:effectLst/>
                        <a:latin typeface="Arial" panose="020B0604020202020204" pitchFamily="34" charset="0"/>
                        <a:ea typeface="+mn-ea"/>
                        <a:cs typeface="+mn-cs"/>
                      </a:endParaRPr>
                    </a:p>
                  </a:txBody>
                  <a:tcPr marL="9525" marR="9525" marT="9525" marB="0" anchor="ctr"/>
                </a:tc>
                <a:tc>
                  <a:txBody>
                    <a:bodyPr/>
                    <a:lstStyle/>
                    <a:p>
                      <a:pPr algn="r">
                        <a:buNone/>
                      </a:pPr>
                      <a:r>
                        <a:rPr lang="en-US" sz="900">
                          <a:solidFill>
                            <a:srgbClr val="000000"/>
                          </a:solidFill>
                          <a:effectLst/>
                          <a:latin typeface="Arial" panose="020B0604020202020204" pitchFamily="34" charset="0"/>
                          <a:ea typeface="Arial" panose="020B0604020202020204" pitchFamily="34" charset="0"/>
                        </a:rPr>
                        <a:t>(342)</a:t>
                      </a:r>
                      <a:endParaRPr lang="sv-SE" sz="10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r" fontAlgn="ctr">
                        <a:buNone/>
                      </a:pPr>
                      <a:r>
                        <a:rPr lang="sv-SE" sz="1050" b="0" kern="1200" dirty="0">
                          <a:solidFill>
                            <a:srgbClr val="000000"/>
                          </a:solidFill>
                          <a:effectLst/>
                          <a:latin typeface="+mn-lt"/>
                          <a:ea typeface="+mn-ea"/>
                          <a:cs typeface="+mn-cs"/>
                        </a:rPr>
                        <a:t>(604)</a:t>
                      </a:r>
                    </a:p>
                  </a:txBody>
                  <a:tcPr marL="9525" marR="9525" marT="9525" marB="0" anchor="ctr"/>
                </a:tc>
                <a:tc>
                  <a:txBody>
                    <a:bodyPr/>
                    <a:lstStyle/>
                    <a:p>
                      <a:pPr marL="0" algn="r" defTabSz="914400" rtl="0" eaLnBrk="1" fontAlgn="ctr" latinLnBrk="0" hangingPunct="1"/>
                      <a:r>
                        <a:rPr lang="sv-SE" sz="1050" kern="1200" dirty="0">
                          <a:solidFill>
                            <a:srgbClr val="000000"/>
                          </a:solidFill>
                          <a:effectLst/>
                        </a:rPr>
                        <a:t>(225)</a:t>
                      </a:r>
                      <a:endParaRPr lang="sv-SE" sz="1050" kern="1200" dirty="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kern="1200">
                          <a:solidFill>
                            <a:srgbClr val="000000"/>
                          </a:solidFill>
                          <a:effectLst/>
                        </a:rPr>
                        <a:t>(237)</a:t>
                      </a:r>
                      <a:endParaRPr lang="sv-SE" sz="1050" kern="120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kern="1200">
                          <a:solidFill>
                            <a:srgbClr val="000000"/>
                          </a:solidFill>
                          <a:effectLst/>
                        </a:rPr>
                        <a:t>(322)</a:t>
                      </a:r>
                      <a:endParaRPr lang="sv-SE" sz="1050" kern="120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kern="1200">
                          <a:solidFill>
                            <a:srgbClr val="000000"/>
                          </a:solidFill>
                          <a:effectLst/>
                        </a:rPr>
                        <a:t>(330)</a:t>
                      </a:r>
                      <a:endParaRPr lang="sv-SE" sz="1050" kern="120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kern="1200" dirty="0">
                          <a:solidFill>
                            <a:srgbClr val="000000"/>
                          </a:solidFill>
                          <a:effectLst/>
                        </a:rPr>
                        <a:t>(415)</a:t>
                      </a:r>
                      <a:endParaRPr lang="sv-SE" sz="1050" kern="1200" dirty="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kern="1200">
                          <a:solidFill>
                            <a:srgbClr val="000000"/>
                          </a:solidFill>
                          <a:effectLst/>
                        </a:rPr>
                        <a:t>(408)</a:t>
                      </a:r>
                      <a:endParaRPr lang="sv-SE" sz="1050" kern="120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kern="1200">
                          <a:solidFill>
                            <a:srgbClr val="000000"/>
                          </a:solidFill>
                          <a:effectLst/>
                        </a:rPr>
                        <a:t>(569)</a:t>
                      </a:r>
                      <a:endParaRPr lang="sv-SE" sz="1050" kern="120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kern="1200" dirty="0">
                          <a:solidFill>
                            <a:srgbClr val="000000"/>
                          </a:solidFill>
                          <a:effectLst/>
                        </a:rPr>
                        <a:t>(498)</a:t>
                      </a:r>
                      <a:endParaRPr lang="sv-SE" sz="1050" kern="1200" dirty="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kern="1200" dirty="0">
                          <a:solidFill>
                            <a:srgbClr val="000000"/>
                          </a:solidFill>
                          <a:effectLst/>
                        </a:rPr>
                        <a:t>(475)</a:t>
                      </a:r>
                      <a:endParaRPr lang="sv-SE" sz="1050" kern="1200" dirty="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kern="1200" dirty="0">
                          <a:solidFill>
                            <a:srgbClr val="000000"/>
                          </a:solidFill>
                          <a:effectLst/>
                        </a:rPr>
                        <a:t>(475)</a:t>
                      </a:r>
                      <a:endParaRPr lang="sv-SE" sz="1050" kern="1200" dirty="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kern="1200" dirty="0">
                          <a:solidFill>
                            <a:srgbClr val="000000"/>
                          </a:solidFill>
                          <a:effectLst/>
                        </a:rPr>
                        <a:t>(713)</a:t>
                      </a:r>
                      <a:endParaRPr lang="sv-SE" sz="1050" kern="1200" dirty="0">
                        <a:solidFill>
                          <a:srgbClr val="000000"/>
                        </a:solidFill>
                        <a:effectLst/>
                        <a:latin typeface="Arial" panose="020B0604020202020204" pitchFamily="34" charset="0"/>
                        <a:ea typeface="+mn-ea"/>
                        <a:cs typeface="+mn-cs"/>
                      </a:endParaRPr>
                    </a:p>
                  </a:txBody>
                  <a:tcPr marL="9525" marR="9525" marT="9525" marB="0" anchor="ctr"/>
                </a:tc>
                <a:extLst>
                  <a:ext uri="{0D108BD9-81ED-4DB2-BD59-A6C34878D82A}">
                    <a16:rowId xmlns:a16="http://schemas.microsoft.com/office/drawing/2014/main" val="3923448277"/>
                  </a:ext>
                </a:extLst>
              </a:tr>
              <a:tr h="252000">
                <a:tc>
                  <a:txBody>
                    <a:bodyPr/>
                    <a:lstStyle/>
                    <a:p>
                      <a:pPr marL="0" algn="l" defTabSz="914400" rtl="0" eaLnBrk="1" fontAlgn="ctr" latinLnBrk="0" hangingPunct="1"/>
                      <a:r>
                        <a:rPr lang="en-US" sz="1050" kern="1200" dirty="0">
                          <a:solidFill>
                            <a:srgbClr val="000000"/>
                          </a:solidFill>
                          <a:effectLst/>
                        </a:rPr>
                        <a:t>Debt issuance cost/Debt-related derivatives, net</a:t>
                      </a:r>
                      <a:endParaRPr lang="en-US" sz="1050" kern="1200" dirty="0">
                        <a:solidFill>
                          <a:srgbClr val="000000"/>
                        </a:solidFill>
                        <a:effectLst/>
                        <a:latin typeface="Arial" panose="020B0604020202020204" pitchFamily="34" charset="0"/>
                        <a:ea typeface="+mn-ea"/>
                        <a:cs typeface="+mn-cs"/>
                      </a:endParaRPr>
                    </a:p>
                  </a:txBody>
                  <a:tcPr marL="9525" marR="9525" marT="9525" marB="0" anchor="ctr"/>
                </a:tc>
                <a:tc>
                  <a:txBody>
                    <a:bodyPr/>
                    <a:lstStyle/>
                    <a:p>
                      <a:pPr algn="r">
                        <a:buNone/>
                      </a:pPr>
                      <a:r>
                        <a:rPr lang="en-US" sz="900">
                          <a:solidFill>
                            <a:srgbClr val="000000"/>
                          </a:solidFill>
                          <a:effectLst/>
                          <a:latin typeface="Arial" panose="020B0604020202020204" pitchFamily="34" charset="0"/>
                          <a:ea typeface="Arial" panose="020B0604020202020204" pitchFamily="34" charset="0"/>
                        </a:rPr>
                        <a:t>24</a:t>
                      </a:r>
                      <a:endParaRPr lang="sv-SE" sz="100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r" fontAlgn="ctr">
                        <a:buNone/>
                      </a:pPr>
                      <a:r>
                        <a:rPr lang="sv-SE" sz="1050" kern="1200" dirty="0">
                          <a:solidFill>
                            <a:srgbClr val="000000"/>
                          </a:solidFill>
                          <a:effectLst/>
                          <a:latin typeface="+mn-lt"/>
                          <a:ea typeface="+mn-ea"/>
                          <a:cs typeface="+mn-cs"/>
                        </a:rPr>
                        <a:t>17</a:t>
                      </a:r>
                    </a:p>
                  </a:txBody>
                  <a:tcPr marL="9525" marR="9525" marT="9525" marB="0" anchor="ctr"/>
                </a:tc>
                <a:tc>
                  <a:txBody>
                    <a:bodyPr/>
                    <a:lstStyle/>
                    <a:p>
                      <a:pPr marL="0" algn="r" defTabSz="914400" rtl="0" eaLnBrk="1" fontAlgn="ctr" latinLnBrk="0" hangingPunct="1"/>
                      <a:r>
                        <a:rPr lang="sv-SE" sz="1050" kern="1200" dirty="0">
                          <a:solidFill>
                            <a:srgbClr val="000000"/>
                          </a:solidFill>
                          <a:effectLst/>
                        </a:rPr>
                        <a:t>(30)</a:t>
                      </a:r>
                      <a:endParaRPr lang="sv-SE" sz="1050" kern="1200" dirty="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kern="1200" dirty="0">
                          <a:solidFill>
                            <a:srgbClr val="000000"/>
                          </a:solidFill>
                          <a:effectLst/>
                        </a:rPr>
                        <a:t>(62)</a:t>
                      </a:r>
                      <a:endParaRPr lang="sv-SE" sz="1050" kern="1200" dirty="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kern="1200">
                          <a:solidFill>
                            <a:srgbClr val="000000"/>
                          </a:solidFill>
                          <a:effectLst/>
                        </a:rPr>
                        <a:t>4</a:t>
                      </a:r>
                      <a:endParaRPr lang="sv-SE" sz="1050" kern="120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kern="1200">
                          <a:solidFill>
                            <a:srgbClr val="000000"/>
                          </a:solidFill>
                          <a:effectLst/>
                        </a:rPr>
                        <a:t>(24)</a:t>
                      </a:r>
                      <a:endParaRPr lang="sv-SE" sz="1050" kern="120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kern="1200">
                          <a:solidFill>
                            <a:srgbClr val="000000"/>
                          </a:solidFill>
                          <a:effectLst/>
                        </a:rPr>
                        <a:t>(9)</a:t>
                      </a:r>
                      <a:endParaRPr lang="sv-SE" sz="1050" kern="120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kern="1200">
                          <a:solidFill>
                            <a:srgbClr val="000000"/>
                          </a:solidFill>
                          <a:effectLst/>
                        </a:rPr>
                        <a:t>(8)</a:t>
                      </a:r>
                      <a:endParaRPr lang="sv-SE" sz="1050" kern="120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kern="1200" dirty="0">
                          <a:solidFill>
                            <a:srgbClr val="000000"/>
                          </a:solidFill>
                          <a:effectLst/>
                        </a:rPr>
                        <a:t>(9)</a:t>
                      </a:r>
                      <a:endParaRPr lang="sv-SE" sz="1050" kern="1200" dirty="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kern="1200" dirty="0">
                          <a:solidFill>
                            <a:srgbClr val="000000"/>
                          </a:solidFill>
                          <a:effectLst/>
                        </a:rPr>
                        <a:t>3</a:t>
                      </a:r>
                      <a:endParaRPr lang="sv-SE" sz="1050" kern="1200" dirty="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kern="1200" dirty="0">
                          <a:solidFill>
                            <a:srgbClr val="000000"/>
                          </a:solidFill>
                          <a:effectLst/>
                        </a:rPr>
                        <a:t>(17)</a:t>
                      </a:r>
                      <a:endParaRPr lang="sv-SE" sz="1050" kern="1200" dirty="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kern="1200" dirty="0">
                          <a:solidFill>
                            <a:srgbClr val="000000"/>
                          </a:solidFill>
                          <a:effectLst/>
                        </a:rPr>
                        <a:t>4</a:t>
                      </a:r>
                      <a:endParaRPr lang="sv-SE" sz="1050" kern="1200" dirty="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kern="1200" dirty="0">
                          <a:solidFill>
                            <a:srgbClr val="000000"/>
                          </a:solidFill>
                          <a:effectLst/>
                        </a:rPr>
                        <a:t>12</a:t>
                      </a:r>
                      <a:endParaRPr lang="sv-SE" sz="1050" kern="1200" dirty="0">
                        <a:solidFill>
                          <a:srgbClr val="000000"/>
                        </a:solidFill>
                        <a:effectLst/>
                        <a:latin typeface="Arial" panose="020B0604020202020204" pitchFamily="34" charset="0"/>
                        <a:ea typeface="+mn-ea"/>
                        <a:cs typeface="+mn-cs"/>
                      </a:endParaRPr>
                    </a:p>
                  </a:txBody>
                  <a:tcPr marL="9525" marR="9525" marT="9525" marB="0" anchor="ctr"/>
                </a:tc>
                <a:extLst>
                  <a:ext uri="{0D108BD9-81ED-4DB2-BD59-A6C34878D82A}">
                    <a16:rowId xmlns:a16="http://schemas.microsoft.com/office/drawing/2014/main" val="3147275683"/>
                  </a:ext>
                </a:extLst>
              </a:tr>
              <a:tr h="252000">
                <a:tc>
                  <a:txBody>
                    <a:bodyPr/>
                    <a:lstStyle/>
                    <a:p>
                      <a:pPr marL="0" algn="l" defTabSz="914400" rtl="0" eaLnBrk="1" fontAlgn="ctr" latinLnBrk="0" hangingPunct="1"/>
                      <a:r>
                        <a:rPr lang="sv-SE" sz="1050" b="1" kern="1200" dirty="0">
                          <a:solidFill>
                            <a:srgbClr val="000000"/>
                          </a:solidFill>
                          <a:effectLst/>
                        </a:rPr>
                        <a:t>Net </a:t>
                      </a:r>
                      <a:r>
                        <a:rPr lang="sv-SE" sz="1050" b="1" kern="1200" dirty="0" err="1">
                          <a:solidFill>
                            <a:srgbClr val="000000"/>
                          </a:solidFill>
                          <a:effectLst/>
                        </a:rPr>
                        <a:t>debt</a:t>
                      </a:r>
                      <a:endParaRPr lang="sv-SE" sz="1050" b="1" kern="1200" dirty="0">
                        <a:solidFill>
                          <a:srgbClr val="000000"/>
                        </a:solidFill>
                        <a:effectLst/>
                        <a:latin typeface="Arial" panose="020B0604020202020204" pitchFamily="34" charset="0"/>
                        <a:ea typeface="+mn-ea"/>
                        <a:cs typeface="+mn-cs"/>
                      </a:endParaRPr>
                    </a:p>
                  </a:txBody>
                  <a:tcPr marL="9525" marR="9525" marT="9525" marB="0" anchor="ctr"/>
                </a:tc>
                <a:tc>
                  <a:txBody>
                    <a:bodyPr/>
                    <a:lstStyle/>
                    <a:p>
                      <a:pPr algn="r">
                        <a:buNone/>
                      </a:pPr>
                      <a:r>
                        <a:rPr lang="en-US" sz="900" b="1" dirty="0">
                          <a:solidFill>
                            <a:srgbClr val="000000"/>
                          </a:solidFill>
                          <a:effectLst/>
                          <a:latin typeface="Arial" panose="020B0604020202020204" pitchFamily="34" charset="0"/>
                          <a:ea typeface="Arial" panose="020B0604020202020204" pitchFamily="34" charset="0"/>
                        </a:rPr>
                        <a:t>$1,774</a:t>
                      </a:r>
                      <a:endParaRPr lang="sv-SE" sz="1000" dirty="0">
                        <a:effectLst/>
                        <a:latin typeface="Times New Roman" panose="02020603050405020304" pitchFamily="18" charset="0"/>
                        <a:ea typeface="Times New Roman" panose="02020603050405020304" pitchFamily="18" charset="0"/>
                      </a:endParaRPr>
                    </a:p>
                  </a:txBody>
                  <a:tcPr marL="0" marR="0" marT="0" marB="0" anchor="ctr"/>
                </a:tc>
                <a:tc>
                  <a:txBody>
                    <a:bodyPr/>
                    <a:lstStyle/>
                    <a:p>
                      <a:pPr algn="r" fontAlgn="ctr">
                        <a:buNone/>
                      </a:pPr>
                      <a:r>
                        <a:rPr lang="sv-SE" sz="1050" b="1" kern="1200" dirty="0">
                          <a:solidFill>
                            <a:srgbClr val="000000"/>
                          </a:solidFill>
                          <a:effectLst/>
                          <a:latin typeface="+mn-lt"/>
                          <a:ea typeface="+mn-ea"/>
                          <a:cs typeface="+mn-cs"/>
                        </a:rPr>
                        <a:t>$1,566</a:t>
                      </a:r>
                    </a:p>
                  </a:txBody>
                  <a:tcPr marL="9525" marR="9525" marT="9525" marB="0" anchor="ctr"/>
                </a:tc>
                <a:tc>
                  <a:txBody>
                    <a:bodyPr/>
                    <a:lstStyle/>
                    <a:p>
                      <a:pPr marL="0" algn="r" defTabSz="914400" rtl="0" eaLnBrk="1" fontAlgn="ctr" latinLnBrk="0" hangingPunct="1"/>
                      <a:r>
                        <a:rPr lang="sv-SE" sz="1050" b="1" kern="1200" dirty="0">
                          <a:solidFill>
                            <a:srgbClr val="000000"/>
                          </a:solidFill>
                          <a:effectLst/>
                        </a:rPr>
                        <a:t>$1,772</a:t>
                      </a:r>
                      <a:endParaRPr lang="sv-SE" sz="1050" b="1" kern="1200" dirty="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b="1" kern="1200" dirty="0">
                          <a:solidFill>
                            <a:srgbClr val="000000"/>
                          </a:solidFill>
                          <a:effectLst/>
                        </a:rPr>
                        <a:t>$1,752</a:t>
                      </a:r>
                      <a:endParaRPr lang="sv-SE" sz="1050" b="1" kern="1200" dirty="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b="1" kern="1200" dirty="0">
                          <a:solidFill>
                            <a:srgbClr val="000000"/>
                          </a:solidFill>
                          <a:effectLst/>
                        </a:rPr>
                        <a:t>$1,787</a:t>
                      </a:r>
                      <a:endParaRPr lang="sv-SE" sz="1050" b="1" kern="1200" dirty="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b="1" kern="1200" dirty="0">
                          <a:solidFill>
                            <a:srgbClr val="000000"/>
                          </a:solidFill>
                          <a:effectLst/>
                        </a:rPr>
                        <a:t>$1,554</a:t>
                      </a:r>
                      <a:endParaRPr lang="sv-SE" sz="1050" b="1" kern="1200" dirty="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b="1" kern="1200" dirty="0">
                          <a:solidFill>
                            <a:srgbClr val="000000"/>
                          </a:solidFill>
                          <a:effectLst/>
                        </a:rPr>
                        <a:t>$1,787</a:t>
                      </a:r>
                      <a:endParaRPr lang="sv-SE" sz="1050" b="1" kern="1200" dirty="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b="1" kern="1200" dirty="0">
                          <a:solidFill>
                            <a:srgbClr val="000000"/>
                          </a:solidFill>
                          <a:effectLst/>
                        </a:rPr>
                        <a:t>$1,579</a:t>
                      </a:r>
                      <a:endParaRPr lang="sv-SE" sz="1050" b="1" kern="1200" dirty="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b="1" kern="1200" dirty="0">
                          <a:solidFill>
                            <a:srgbClr val="000000"/>
                          </a:solidFill>
                          <a:effectLst/>
                        </a:rPr>
                        <a:t>$1,562</a:t>
                      </a:r>
                      <a:endParaRPr lang="sv-SE" sz="1050" b="1" kern="1200" dirty="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b="1" kern="1200" dirty="0">
                          <a:solidFill>
                            <a:srgbClr val="000000"/>
                          </a:solidFill>
                          <a:effectLst/>
                        </a:rPr>
                        <a:t>$1,367</a:t>
                      </a:r>
                      <a:endParaRPr lang="sv-SE" sz="1050" b="1" kern="1200" dirty="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b="1" kern="1200" dirty="0">
                          <a:solidFill>
                            <a:srgbClr val="000000"/>
                          </a:solidFill>
                          <a:effectLst/>
                        </a:rPr>
                        <a:t>$1,375</a:t>
                      </a:r>
                      <a:endParaRPr lang="sv-SE" sz="1050" b="1" kern="1200" dirty="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b="1" kern="1200" dirty="0">
                          <a:solidFill>
                            <a:srgbClr val="000000"/>
                          </a:solidFill>
                          <a:effectLst/>
                        </a:rPr>
                        <a:t>$1,299</a:t>
                      </a:r>
                      <a:endParaRPr lang="sv-SE" sz="1050" b="1" kern="1200" dirty="0">
                        <a:solidFill>
                          <a:srgbClr val="000000"/>
                        </a:solidFill>
                        <a:effectLst/>
                        <a:latin typeface="Arial" panose="020B0604020202020204" pitchFamily="34" charset="0"/>
                        <a:ea typeface="+mn-ea"/>
                        <a:cs typeface="+mn-cs"/>
                      </a:endParaRPr>
                    </a:p>
                  </a:txBody>
                  <a:tcPr marL="9525" marR="9525" marT="9525" marB="0" anchor="ctr"/>
                </a:tc>
                <a:tc>
                  <a:txBody>
                    <a:bodyPr/>
                    <a:lstStyle/>
                    <a:p>
                      <a:pPr marL="0" algn="r" defTabSz="914400" rtl="0" eaLnBrk="1" fontAlgn="ctr" latinLnBrk="0" hangingPunct="1"/>
                      <a:r>
                        <a:rPr lang="sv-SE" sz="1050" b="1" kern="1200" dirty="0">
                          <a:solidFill>
                            <a:srgbClr val="000000"/>
                          </a:solidFill>
                          <a:effectLst/>
                        </a:rPr>
                        <a:t>$1,477</a:t>
                      </a:r>
                      <a:endParaRPr lang="sv-SE" sz="1050" b="1" kern="1200" dirty="0">
                        <a:solidFill>
                          <a:srgbClr val="000000"/>
                        </a:solidFill>
                        <a:effectLst/>
                        <a:latin typeface="Arial" panose="020B0604020202020204" pitchFamily="34" charset="0"/>
                        <a:ea typeface="+mn-ea"/>
                        <a:cs typeface="+mn-cs"/>
                      </a:endParaRPr>
                    </a:p>
                  </a:txBody>
                  <a:tcPr marL="9525" marR="9525" marT="9525" marB="0" anchor="ctr"/>
                </a:tc>
                <a:extLst>
                  <a:ext uri="{0D108BD9-81ED-4DB2-BD59-A6C34878D82A}">
                    <a16:rowId xmlns:a16="http://schemas.microsoft.com/office/drawing/2014/main" val="763693097"/>
                  </a:ext>
                </a:extLst>
              </a:tr>
            </a:tbl>
          </a:graphicData>
        </a:graphic>
      </p:graphicFrame>
    </p:spTree>
    <p:extLst>
      <p:ext uri="{BB962C8B-B14F-4D97-AF65-F5344CB8AC3E}">
        <p14:creationId xmlns:p14="http://schemas.microsoft.com/office/powerpoint/2010/main" val="210580747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4E5D8D9-1B74-4267-8A02-B362509C4485}"/>
              </a:ext>
            </a:extLst>
          </p:cNvPr>
          <p:cNvSpPr>
            <a:spLocks noGrp="1"/>
          </p:cNvSpPr>
          <p:nvPr>
            <p:ph type="title"/>
          </p:nvPr>
        </p:nvSpPr>
        <p:spPr/>
        <p:txBody>
          <a:bodyPr>
            <a:normAutofit/>
          </a:bodyPr>
          <a:lstStyle/>
          <a:p>
            <a:r>
              <a:rPr lang="en-US" dirty="0"/>
              <a:t>Safe Harbor Statement*</a:t>
            </a:r>
          </a:p>
        </p:txBody>
      </p:sp>
      <p:sp>
        <p:nvSpPr>
          <p:cNvPr id="2" name="Date Placeholder 1">
            <a:extLst>
              <a:ext uri="{FF2B5EF4-FFF2-40B4-BE49-F238E27FC236}">
                <a16:creationId xmlns:a16="http://schemas.microsoft.com/office/drawing/2014/main" id="{CC8C22E2-943F-4558-8E59-69EB5E78893D}"/>
              </a:ext>
            </a:extLst>
          </p:cNvPr>
          <p:cNvSpPr>
            <a:spLocks noGrp="1"/>
          </p:cNvSpPr>
          <p:nvPr>
            <p:ph type="dt" sz="half" idx="10"/>
          </p:nvPr>
        </p:nvSpPr>
        <p:spPr/>
        <p:txBody>
          <a:bodyPr/>
          <a:lstStyle/>
          <a:p>
            <a:r>
              <a:rPr lang="en-US" noProof="0"/>
              <a:t>June, 2026</a:t>
            </a:r>
            <a:endParaRPr lang="en-US" noProof="0" dirty="0"/>
          </a:p>
        </p:txBody>
      </p:sp>
      <p:sp>
        <p:nvSpPr>
          <p:cNvPr id="3" name="Footer Placeholder 2">
            <a:extLst>
              <a:ext uri="{FF2B5EF4-FFF2-40B4-BE49-F238E27FC236}">
                <a16:creationId xmlns:a16="http://schemas.microsoft.com/office/drawing/2014/main" id="{A9A10E7D-B160-4A4C-B3AE-9EF10DD9479B}"/>
              </a:ext>
            </a:extLst>
          </p:cNvPr>
          <p:cNvSpPr>
            <a:spLocks noGrp="1"/>
          </p:cNvSpPr>
          <p:nvPr>
            <p:ph type="ftr" sz="quarter" idx="11"/>
          </p:nvPr>
        </p:nvSpPr>
        <p:spPr/>
        <p:txBody>
          <a:bodyPr/>
          <a:lstStyle/>
          <a:p>
            <a:r>
              <a:rPr lang="en-US" noProof="0"/>
              <a:t>ALV – June Roadshow 2026</a:t>
            </a:r>
            <a:endParaRPr lang="en-US" noProof="0" dirty="0"/>
          </a:p>
        </p:txBody>
      </p:sp>
      <p:sp>
        <p:nvSpPr>
          <p:cNvPr id="8" name="Content Placeholder 2">
            <a:extLst>
              <a:ext uri="{FF2B5EF4-FFF2-40B4-BE49-F238E27FC236}">
                <a16:creationId xmlns:a16="http://schemas.microsoft.com/office/drawing/2014/main" id="{460D9CAC-E6EE-9BB1-72E4-AEA440C68D8F}"/>
              </a:ext>
            </a:extLst>
          </p:cNvPr>
          <p:cNvSpPr>
            <a:spLocks noGrp="1"/>
          </p:cNvSpPr>
          <p:nvPr>
            <p:ph idx="1"/>
          </p:nvPr>
        </p:nvSpPr>
        <p:spPr>
          <a:xfrm>
            <a:off x="469812" y="1170116"/>
            <a:ext cx="11089986" cy="4497587"/>
          </a:xfrm>
          <a:ln>
            <a:solidFill>
              <a:schemeClr val="accent2"/>
            </a:solidFill>
          </a:ln>
        </p:spPr>
        <p:txBody>
          <a:bodyPr lIns="91440" tIns="73152" rIns="91440" bIns="73152"/>
          <a:lstStyle/>
          <a:p>
            <a:pPr marL="0" marR="0" indent="0">
              <a:spcBef>
                <a:spcPts val="0"/>
              </a:spcBef>
              <a:spcAft>
                <a:spcPts val="0"/>
              </a:spcAft>
              <a:buNone/>
            </a:pPr>
            <a:r>
              <a:rPr lang="en-US" sz="1050" dirty="0">
                <a:solidFill>
                  <a:schemeClr val="tx2"/>
                </a:solidFill>
              </a:rPr>
              <a:t>This report contains statements that are not historical facts but rather forward-looking statements within the meaning of the Private Securities Litigation Reform Act of 1995. Such forward-looking statements include those that address activities, events or developments that Autoliv, Inc. or its management believes or anticipates may occur in the future. All forward-looking statements are based upon our current expectations, various assumptions and/or data available from third parties. Our expectations and assumptions are expressed in good faith and we believe there is a reasonable basis for them. However, there can be no assurance that such forward-looking statements will materialize or prove to be correct as forward-looking statements are inherently subject to known and unknown risks, uncertainties and other factors which may cause actual future results, performance or achievements to differ materially from the future results, performance or achievements expressed in or implied by such forward-looking statements. In some cases, you can identify these statements by forward-looking words such as “estimates”, “expects”, “anticipates”, “projects”, “plans”, “intends”, “believes”, “may”, “likely”, “might”, “would”, “should”, “could”, or the negative of these terms and other comparable terminology, although not all forward-looking statements contain such words. Because these forward-looking statements involve risks and uncertainties, the outcome could differ materially from those set out in the forward-looking statements for a variety of reasons, including without limitation: general global and regional economic conditions, including the impact of inflation; changes in light vehicle production; fluctuation in vehicle production schedules for which the Company is a supplier; global supply chain disruptions, including port, transportation, and distribution delays or interruptions; supply chain disruptions, and component shortages specific to the automotive industry or the Company; potential changes to beneficial free trade agreements and regulations, such as the United States-Mexico-Canada Agreement; changes in geopolitical and other economic and political conditions or developments, including inflation, changes trade policies, tariff regimes, and other developments in and by countries in which we do business that could materially impact supply chains, margins, access to capital, or overall business performance; political stability or geopolitical conflicts; changes in general industry or market conditions, including regional economic growth or decline; changes in and the successful execution of our capacity alignment, restructuring, cost reduction, and efficiency initiatives and the market reaction thereto; loss of business from increased competition; volatility or increases in raw material, fuel, and energy costs; changes in consumer and customer preferences for end products; loss of customers or sales; legislative or regulatory changes; customer bankruptcies, consolidations or restructuring or divestiture of customer brands; unfavorable fluctuations in currencies or interest rates among the various jurisdictions in which we operate; market acceptance of our new products; costs or difficulties related to the integration of any new or acquired businesses and technologies; continued uncertainty in pricing and other negotiations with customers, including inflation and tariff compensations; successful integration of acquisitions and operations of joint ventures; successful implementation of strategic partnerships and collaborations; our ability to be awarded new business; product liability, warranty and recall claims and investigations and other litigation, civil judgments or financial penalties and customer reactions thereto; higher expenses for our pension and other postretirement benefits, including higher funding needs for our pension plans; work stoppages or other labor issues; possible adverse results of pending or future litigation or infringement claims, and the availability of insurance with respect to such matters; our ability to protect our intellectual property rights; negative impacts of antitrust investigations or other governmental investigations and associated litigation relating to the conduct of our business; tax assessments or results of tax audits by governmental authorities and changes in our effective tax rate; dependence on key personnel; our ability to meet our sustainability targets, goals and commitments; dependence on and relationships with customers and suppliers; the conditions necessary to hit our financial targets;  and other risks and uncertainties identified under the headings “Risk Factors” and “Management’s Discussion and Analysis of Financial Condition and Results of Operations” in our Annual Reports and Quarterly Reports on Forms 10-K and 10-Q and any amendments thereto. For any forward-looking statements contained in this or any other document, we claim the protection of the safe harbor for forward-looking statements contained in the Private Securities Litigation Reform Act of 1995, and we assume no obligation to update publicly or revise any forward-looking statements in light of new information or future events, except as required by law.</a:t>
            </a:r>
          </a:p>
        </p:txBody>
      </p:sp>
      <p:sp>
        <p:nvSpPr>
          <p:cNvPr id="9" name="Text Box 3" descr="Winter">
            <a:extLst>
              <a:ext uri="{FF2B5EF4-FFF2-40B4-BE49-F238E27FC236}">
                <a16:creationId xmlns:a16="http://schemas.microsoft.com/office/drawing/2014/main" id="{B640BF11-8660-68EB-8B81-768EBB3D0D80}"/>
              </a:ext>
            </a:extLst>
          </p:cNvPr>
          <p:cNvSpPr txBox="1">
            <a:spLocks noChangeAspect="1" noChangeArrowheads="1"/>
          </p:cNvSpPr>
          <p:nvPr/>
        </p:nvSpPr>
        <p:spPr bwMode="auto">
          <a:xfrm>
            <a:off x="548639" y="5745975"/>
            <a:ext cx="9891835" cy="684000"/>
          </a:xfrm>
          <a:prstGeom prst="rect">
            <a:avLst/>
          </a:prstGeom>
          <a:noFill/>
          <a:ln>
            <a:noFill/>
          </a:ln>
          <a:effectLst/>
          <a:extLst>
            <a:ext uri="{909E8E84-426E-40DD-AFC4-6F175D3DCCD1}">
              <a14:hiddenFill xmlns:a14="http://schemas.microsoft.com/office/drawing/2010/main">
                <a:blipFill dpi="0" rotWithShape="1">
                  <a:blip r:embed="rId3"/>
                  <a:srcRect/>
                  <a:stretch>
                    <a:fillRect/>
                  </a:stretch>
                </a:blip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nchor="b">
            <a:noAutofit/>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50000"/>
              </a:spcBef>
              <a:spcAft>
                <a:spcPct val="0"/>
              </a:spcAft>
              <a:defRPr sz="1200">
                <a:solidFill>
                  <a:schemeClr val="tx1"/>
                </a:solidFill>
                <a:latin typeface="Calibri" pitchFamily="34" charset="0"/>
              </a:defRPr>
            </a:lvl6pPr>
            <a:lvl7pPr marL="2971800" indent="-228600" eaLnBrk="0" fontAlgn="base" hangingPunct="0">
              <a:spcBef>
                <a:spcPct val="50000"/>
              </a:spcBef>
              <a:spcAft>
                <a:spcPct val="0"/>
              </a:spcAft>
              <a:defRPr sz="1200">
                <a:solidFill>
                  <a:schemeClr val="tx1"/>
                </a:solidFill>
                <a:latin typeface="Calibri" pitchFamily="34" charset="0"/>
              </a:defRPr>
            </a:lvl7pPr>
            <a:lvl8pPr marL="3429000" indent="-228600" eaLnBrk="0" fontAlgn="base" hangingPunct="0">
              <a:spcBef>
                <a:spcPct val="50000"/>
              </a:spcBef>
              <a:spcAft>
                <a:spcPct val="0"/>
              </a:spcAft>
              <a:defRPr sz="1200">
                <a:solidFill>
                  <a:schemeClr val="tx1"/>
                </a:solidFill>
                <a:latin typeface="Calibri" pitchFamily="34" charset="0"/>
              </a:defRPr>
            </a:lvl8pPr>
            <a:lvl9pPr marL="3886200" indent="-228600" eaLnBrk="0" fontAlgn="base" hangingPunct="0">
              <a:spcBef>
                <a:spcPct val="50000"/>
              </a:spcBef>
              <a:spcAft>
                <a:spcPct val="0"/>
              </a:spcAft>
              <a:defRPr sz="1200">
                <a:solidFill>
                  <a:schemeClr val="tx1"/>
                </a:solidFill>
                <a:latin typeface="Calibri" pitchFamily="34" charset="0"/>
              </a:defRPr>
            </a:lvl9pPr>
          </a:lstStyle>
          <a:p>
            <a:r>
              <a:rPr lang="en-US" sz="900" i="1" dirty="0">
                <a:latin typeface="Archivo Light" pitchFamily="2" charset="0"/>
                <a:cs typeface="Arial" panose="020B0604020202020204" pitchFamily="34" charset="0"/>
              </a:rPr>
              <a:t>* Non-US GAAP reconciliations are disclosed in our regulatory filings available at www.sec.gov or </a:t>
            </a:r>
            <a:r>
              <a:rPr lang="en-US" sz="900" i="1" dirty="0">
                <a:solidFill>
                  <a:schemeClr val="tx1">
                    <a:lumMod val="50000"/>
                  </a:schemeClr>
                </a:solidFill>
                <a:latin typeface="Archivo Light" pitchFamily="2" charset="0"/>
                <a:cs typeface="Arial" panose="020B0604020202020204" pitchFamily="34" charset="0"/>
                <a:hlinkClick r:id="rId4"/>
              </a:rPr>
              <a:t>www.autoliv.com</a:t>
            </a:r>
            <a:endParaRPr lang="en-US" sz="900" i="1" dirty="0">
              <a:solidFill>
                <a:schemeClr val="tx1">
                  <a:lumMod val="50000"/>
                </a:schemeClr>
              </a:solidFill>
              <a:latin typeface="Archivo Light" pitchFamily="2" charset="0"/>
              <a:cs typeface="Arial" panose="020B0604020202020204" pitchFamily="34" charset="0"/>
            </a:endParaRPr>
          </a:p>
          <a:p>
            <a:pPr lvl="0"/>
            <a:r>
              <a:rPr lang="en-US" sz="900" i="1" dirty="0">
                <a:latin typeface="Archivo Light" pitchFamily="2" charset="0"/>
              </a:rPr>
              <a:t>This presentation Includes content supplied by S&amp;P Global; Copyright © Light Vehicle Production Forecast April 2026. All rights reserved.</a:t>
            </a:r>
          </a:p>
          <a:p>
            <a:pPr lvl="0"/>
            <a:r>
              <a:rPr lang="en-US" sz="900" i="1" dirty="0">
                <a:latin typeface="Archivo Light" pitchFamily="2" charset="0"/>
              </a:rPr>
              <a:t>S&amp;P Global is a global supplier of independent industry information. The permission to use S&amp;P Global copyrighted reports, data and information does not constitute an endorsement or approval by S&amp;P Global of the manner, format, context, content, conclusion, opinion or viewpoint in which S&amp;P Global reports, data and information or its derivations are used or referenced herein.</a:t>
            </a:r>
          </a:p>
        </p:txBody>
      </p:sp>
    </p:spTree>
    <p:extLst>
      <p:ext uri="{BB962C8B-B14F-4D97-AF65-F5344CB8AC3E}">
        <p14:creationId xmlns:p14="http://schemas.microsoft.com/office/powerpoint/2010/main" val="1765914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E91F5-78BD-548E-301E-85247938F6ED}"/>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16533049-EEE2-84CB-464A-B9703C122682}"/>
              </a:ext>
            </a:extLst>
          </p:cNvPr>
          <p:cNvSpPr>
            <a:spLocks noGrp="1"/>
          </p:cNvSpPr>
          <p:nvPr>
            <p:ph type="dt" sz="half" idx="10"/>
          </p:nvPr>
        </p:nvSpPr>
        <p:spPr/>
        <p:txBody>
          <a:bodyPr/>
          <a:lstStyle/>
          <a:p>
            <a:r>
              <a:rPr lang="en-US" noProof="0"/>
              <a:t>June, 2026</a:t>
            </a:r>
            <a:endParaRPr lang="en-US" noProof="0" dirty="0"/>
          </a:p>
        </p:txBody>
      </p:sp>
      <p:sp>
        <p:nvSpPr>
          <p:cNvPr id="5" name="Footer Placeholder 4">
            <a:extLst>
              <a:ext uri="{FF2B5EF4-FFF2-40B4-BE49-F238E27FC236}">
                <a16:creationId xmlns:a16="http://schemas.microsoft.com/office/drawing/2014/main" id="{4D21DDB6-3AB6-E51A-EEAB-D2F58F15D092}"/>
              </a:ext>
            </a:extLst>
          </p:cNvPr>
          <p:cNvSpPr>
            <a:spLocks noGrp="1"/>
          </p:cNvSpPr>
          <p:nvPr>
            <p:ph type="ftr" sz="quarter" idx="11"/>
          </p:nvPr>
        </p:nvSpPr>
        <p:spPr/>
        <p:txBody>
          <a:bodyPr/>
          <a:lstStyle/>
          <a:p>
            <a:r>
              <a:rPr lang="en-US" noProof="0"/>
              <a:t>ALV – June Roadshow 2026</a:t>
            </a:r>
            <a:endParaRPr lang="en-US" noProof="0" dirty="0"/>
          </a:p>
        </p:txBody>
      </p:sp>
      <p:sp>
        <p:nvSpPr>
          <p:cNvPr id="6" name="Title 5">
            <a:extLst>
              <a:ext uri="{FF2B5EF4-FFF2-40B4-BE49-F238E27FC236}">
                <a16:creationId xmlns:a16="http://schemas.microsoft.com/office/drawing/2014/main" id="{4BA3703A-BA07-989F-170D-2A286449E794}"/>
              </a:ext>
            </a:extLst>
          </p:cNvPr>
          <p:cNvSpPr>
            <a:spLocks noGrp="1"/>
          </p:cNvSpPr>
          <p:nvPr>
            <p:ph type="title"/>
          </p:nvPr>
        </p:nvSpPr>
        <p:spPr/>
        <p:txBody>
          <a:bodyPr/>
          <a:lstStyle/>
          <a:p>
            <a:r>
              <a:rPr lang="en-US" dirty="0"/>
              <a:t>Reconciliation of GAAP measure "Earnings per share - diluted" to Non-GAAP measure "Adjusted Earnings per share - diluted"</a:t>
            </a:r>
          </a:p>
        </p:txBody>
      </p:sp>
      <p:graphicFrame>
        <p:nvGraphicFramePr>
          <p:cNvPr id="11" name="Tabell 5">
            <a:extLst>
              <a:ext uri="{FF2B5EF4-FFF2-40B4-BE49-F238E27FC236}">
                <a16:creationId xmlns:a16="http://schemas.microsoft.com/office/drawing/2014/main" id="{E9655233-06FE-504A-0242-62D377A3CE27}"/>
              </a:ext>
            </a:extLst>
          </p:cNvPr>
          <p:cNvGraphicFramePr>
            <a:graphicFrameLocks noGrp="1"/>
          </p:cNvGraphicFramePr>
          <p:nvPr>
            <p:extLst>
              <p:ext uri="{D42A27DB-BD31-4B8C-83A1-F6EECF244321}">
                <p14:modId xmlns:p14="http://schemas.microsoft.com/office/powerpoint/2010/main" val="2479896842"/>
              </p:ext>
            </p:extLst>
          </p:nvPr>
        </p:nvGraphicFramePr>
        <p:xfrm>
          <a:off x="697843" y="1713387"/>
          <a:ext cx="6666712" cy="2945471"/>
        </p:xfrm>
        <a:graphic>
          <a:graphicData uri="http://schemas.openxmlformats.org/drawingml/2006/table">
            <a:tbl>
              <a:tblPr firstRow="1" bandRow="1">
                <a:tableStyleId>{21E4AEA4-8DFA-4A89-87EB-49C32662AFE0}</a:tableStyleId>
              </a:tblPr>
              <a:tblGrid>
                <a:gridCol w="4290712">
                  <a:extLst>
                    <a:ext uri="{9D8B030D-6E8A-4147-A177-3AD203B41FA5}">
                      <a16:colId xmlns:a16="http://schemas.microsoft.com/office/drawing/2014/main" val="20000"/>
                    </a:ext>
                  </a:extLst>
                </a:gridCol>
                <a:gridCol w="1188000">
                  <a:extLst>
                    <a:ext uri="{9D8B030D-6E8A-4147-A177-3AD203B41FA5}">
                      <a16:colId xmlns:a16="http://schemas.microsoft.com/office/drawing/2014/main" val="475759618"/>
                    </a:ext>
                  </a:extLst>
                </a:gridCol>
                <a:gridCol w="1188000">
                  <a:extLst>
                    <a:ext uri="{9D8B030D-6E8A-4147-A177-3AD203B41FA5}">
                      <a16:colId xmlns:a16="http://schemas.microsoft.com/office/drawing/2014/main" val="20001"/>
                    </a:ext>
                  </a:extLst>
                </a:gridCol>
              </a:tblGrid>
              <a:tr h="36150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050" u="none" strike="noStrike" dirty="0">
                          <a:effectLst/>
                          <a:latin typeface="+mn-lt"/>
                        </a:rPr>
                        <a:t>(Dollars in millions)</a:t>
                      </a:r>
                      <a:endParaRPr lang="sv-SE" sz="1050" b="1" i="0" u="none" strike="noStrike" dirty="0">
                        <a:solidFill>
                          <a:srgbClr val="FFFFFF"/>
                        </a:solidFill>
                        <a:effectLst/>
                        <a:latin typeface="+mn-lt"/>
                      </a:endParaRPr>
                    </a:p>
                  </a:txBody>
                  <a:tcPr marT="18288" marB="18288"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bg1"/>
                          </a:solidFill>
                          <a:latin typeface="Arial" panose="020B0604020202020204" pitchFamily="34" charset="0"/>
                          <a:ea typeface="+mn-ea"/>
                          <a:cs typeface="Arial" panose="020B0604020202020204" pitchFamily="34" charset="0"/>
                        </a:rPr>
                        <a:t>2026</a:t>
                      </a:r>
                    </a:p>
                  </a:txBody>
                  <a:tcPr marT="18288" marB="18288" anchor="ctr"/>
                </a:tc>
                <a:tc>
                  <a:txBody>
                    <a:bodyPr/>
                    <a:lstStyle/>
                    <a:p>
                      <a:pPr algn="ctr"/>
                      <a:r>
                        <a:rPr lang="en-US" sz="1200" b="1" kern="1200" dirty="0">
                          <a:solidFill>
                            <a:schemeClr val="bg1"/>
                          </a:solidFill>
                        </a:rPr>
                        <a:t>2025</a:t>
                      </a:r>
                      <a:endParaRPr lang="en-US" sz="1200" b="1" i="0" kern="1200" dirty="0">
                        <a:solidFill>
                          <a:schemeClr val="bg1"/>
                        </a:solidFill>
                        <a:latin typeface="Arial" panose="020B0604020202020204" pitchFamily="34" charset="0"/>
                        <a:ea typeface="+mn-ea"/>
                        <a:cs typeface="Arial" panose="020B0604020202020204" pitchFamily="34" charset="0"/>
                      </a:endParaRPr>
                    </a:p>
                  </a:txBody>
                  <a:tcPr marT="18288" marB="18288" anchor="ctr"/>
                </a:tc>
                <a:extLst>
                  <a:ext uri="{0D108BD9-81ED-4DB2-BD59-A6C34878D82A}">
                    <a16:rowId xmlns:a16="http://schemas.microsoft.com/office/drawing/2014/main" val="10000"/>
                  </a:ext>
                </a:extLst>
              </a:tr>
              <a:tr h="399058">
                <a:tc>
                  <a:txBody>
                    <a:bodyPr/>
                    <a:lstStyle/>
                    <a:p>
                      <a:endParaRPr lang="en-US" sz="900" b="0" dirty="0"/>
                    </a:p>
                  </a:txBody>
                  <a:tcPr marT="18288" marB="18288" anchor="ctr">
                    <a:solidFill>
                      <a:schemeClr val="accent2"/>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bg1"/>
                          </a:solidFill>
                          <a:latin typeface="Arial" panose="020B0604020202020204" pitchFamily="34" charset="0"/>
                          <a:ea typeface="+mn-ea"/>
                          <a:cs typeface="Arial" panose="020B0604020202020204" pitchFamily="34" charset="0"/>
                        </a:rPr>
                        <a:t>First Quarter</a:t>
                      </a:r>
                    </a:p>
                  </a:txBody>
                  <a:tcPr marT="18288" marB="18288" anchor="ctr">
                    <a:solidFill>
                      <a:schemeClr val="accent2"/>
                    </a:solidFill>
                  </a:tcPr>
                </a:tc>
                <a:tc hMerge="1">
                  <a:txBody>
                    <a:bodyPr/>
                    <a:lstStyle/>
                    <a:p>
                      <a:endParaRPr dirty="0"/>
                    </a:p>
                  </a:txBody>
                  <a:tcPr marT="18288" marB="18288" anchor="ctr">
                    <a:solidFill>
                      <a:schemeClr val="accent2"/>
                    </a:solidFill>
                  </a:tcPr>
                </a:tc>
                <a:extLst>
                  <a:ext uri="{0D108BD9-81ED-4DB2-BD59-A6C34878D82A}">
                    <a16:rowId xmlns:a16="http://schemas.microsoft.com/office/drawing/2014/main" val="386416032"/>
                  </a:ext>
                </a:extLst>
              </a:tr>
              <a:tr h="252000">
                <a:tc>
                  <a:txBody>
                    <a:bodyPr/>
                    <a:lstStyle/>
                    <a:p>
                      <a:pPr marL="0" algn="l" defTabSz="914400" rtl="0" eaLnBrk="1" fontAlgn="ctr" latinLnBrk="0" hangingPunct="1">
                        <a:buNone/>
                      </a:pPr>
                      <a:r>
                        <a:rPr lang="en-US" sz="1050" b="1" kern="1200" dirty="0">
                          <a:solidFill>
                            <a:srgbClr val="000000"/>
                          </a:solidFill>
                          <a:effectLst/>
                          <a:latin typeface="+mn-lt"/>
                          <a:ea typeface="+mn-ea"/>
                          <a:cs typeface="+mn-cs"/>
                        </a:rPr>
                        <a:t>Earnings per share - diluted (GAAP)</a:t>
                      </a:r>
                      <a:endParaRPr lang="sv-SE" sz="1050" b="1" kern="1200" dirty="0">
                        <a:solidFill>
                          <a:srgbClr val="000000"/>
                        </a:solidFill>
                        <a:effectLst/>
                        <a:latin typeface="+mn-lt"/>
                        <a:ea typeface="+mn-ea"/>
                        <a:cs typeface="+mn-cs"/>
                      </a:endParaRPr>
                    </a:p>
                  </a:txBody>
                  <a:tcPr marL="0" marR="8890" marT="8890" marB="0" anchor="ctr"/>
                </a:tc>
                <a:tc>
                  <a:txBody>
                    <a:bodyPr/>
                    <a:lstStyle/>
                    <a:p>
                      <a:pPr algn="r">
                        <a:buNone/>
                      </a:pPr>
                      <a:r>
                        <a:rPr lang="en-US" sz="900" b="1" dirty="0">
                          <a:solidFill>
                            <a:srgbClr val="000000"/>
                          </a:solidFill>
                          <a:effectLst/>
                          <a:latin typeface="Arial" panose="020B0604020202020204" pitchFamily="34" charset="0"/>
                          <a:ea typeface="Arial" panose="020B0604020202020204" pitchFamily="34" charset="0"/>
                        </a:rPr>
                        <a:t>$1.88</a:t>
                      </a:r>
                      <a:endParaRPr lang="sv-SE" sz="1000" dirty="0">
                        <a:effectLst/>
                        <a:latin typeface="Times New Roman" panose="02020603050405020304" pitchFamily="18" charset="0"/>
                        <a:ea typeface="Times New Roman" panose="02020603050405020304" pitchFamily="18" charset="0"/>
                      </a:endParaRPr>
                    </a:p>
                  </a:txBody>
                  <a:tcPr marL="0" marR="8890" marT="8890" marB="0" anchor="ctr"/>
                </a:tc>
                <a:tc>
                  <a:txBody>
                    <a:bodyPr/>
                    <a:lstStyle/>
                    <a:p>
                      <a:pPr algn="r">
                        <a:buNone/>
                      </a:pPr>
                      <a:r>
                        <a:rPr lang="en-US" sz="900" b="1">
                          <a:solidFill>
                            <a:srgbClr val="000000"/>
                          </a:solidFill>
                          <a:effectLst/>
                          <a:latin typeface="Arial" panose="020B0604020202020204" pitchFamily="34" charset="0"/>
                          <a:ea typeface="Arial" panose="020B0604020202020204" pitchFamily="34" charset="0"/>
                        </a:rPr>
                        <a:t>$2.14</a:t>
                      </a:r>
                      <a:endParaRPr lang="sv-SE" sz="1000">
                        <a:effectLst/>
                        <a:latin typeface="Times New Roman" panose="02020603050405020304" pitchFamily="18" charset="0"/>
                        <a:ea typeface="Times New Roman" panose="02020603050405020304" pitchFamily="18" charset="0"/>
                      </a:endParaRPr>
                    </a:p>
                  </a:txBody>
                  <a:tcPr marL="0" marR="8890" marT="8890" marB="0" anchor="ctr"/>
                </a:tc>
                <a:extLst>
                  <a:ext uri="{0D108BD9-81ED-4DB2-BD59-A6C34878D82A}">
                    <a16:rowId xmlns:a16="http://schemas.microsoft.com/office/drawing/2014/main" val="10005"/>
                  </a:ext>
                </a:extLst>
              </a:tr>
              <a:tr h="252000">
                <a:tc>
                  <a:txBody>
                    <a:bodyPr/>
                    <a:lstStyle/>
                    <a:p>
                      <a:pPr marL="0" algn="l" defTabSz="914400" rtl="0" eaLnBrk="1" fontAlgn="ctr" latinLnBrk="0" hangingPunct="1">
                        <a:buNone/>
                      </a:pPr>
                      <a:r>
                        <a:rPr lang="en-US" sz="1050" kern="1200" dirty="0">
                          <a:solidFill>
                            <a:srgbClr val="000000"/>
                          </a:solidFill>
                          <a:effectLst/>
                          <a:latin typeface="+mn-lt"/>
                          <a:ea typeface="+mn-ea"/>
                          <a:cs typeface="+mn-cs"/>
                        </a:rPr>
                        <a:t>Non-GAAP adjustments:</a:t>
                      </a:r>
                      <a:endParaRPr lang="sv-SE" sz="1050" kern="1200" dirty="0">
                        <a:solidFill>
                          <a:srgbClr val="000000"/>
                        </a:solidFill>
                        <a:effectLst/>
                        <a:latin typeface="+mn-lt"/>
                        <a:ea typeface="+mn-ea"/>
                        <a:cs typeface="+mn-cs"/>
                      </a:endParaRPr>
                    </a:p>
                  </a:txBody>
                  <a:tcPr marL="0" marR="8890" marT="8890" marB="0" anchor="ctr"/>
                </a:tc>
                <a:tc>
                  <a:txBody>
                    <a:bodyPr/>
                    <a:lstStyle/>
                    <a:p>
                      <a:pPr algn="r">
                        <a:buNone/>
                      </a:pPr>
                      <a:r>
                        <a:rPr lang="en-US" sz="900" dirty="0">
                          <a:solidFill>
                            <a:srgbClr val="000000"/>
                          </a:solidFill>
                          <a:effectLst/>
                          <a:latin typeface="Arial" panose="020B0604020202020204" pitchFamily="34" charset="0"/>
                          <a:ea typeface="Arial" panose="020B0604020202020204" pitchFamily="34" charset="0"/>
                        </a:rPr>
                        <a:t>0.10</a:t>
                      </a:r>
                      <a:endParaRPr lang="sv-SE" sz="1000" dirty="0">
                        <a:effectLst/>
                        <a:latin typeface="Times New Roman" panose="02020603050405020304" pitchFamily="18" charset="0"/>
                        <a:ea typeface="Times New Roman" panose="02020603050405020304" pitchFamily="18" charset="0"/>
                      </a:endParaRPr>
                    </a:p>
                  </a:txBody>
                  <a:tcPr marL="0" marR="8890" marT="8890" marB="0" anchor="ctr"/>
                </a:tc>
                <a:tc>
                  <a:txBody>
                    <a:bodyPr/>
                    <a:lstStyle/>
                    <a:p>
                      <a:pPr algn="r">
                        <a:buNone/>
                      </a:pPr>
                      <a:r>
                        <a:rPr lang="en-US" sz="900">
                          <a:solidFill>
                            <a:srgbClr val="000000"/>
                          </a:solidFill>
                          <a:effectLst/>
                          <a:latin typeface="Arial" panose="020B0604020202020204" pitchFamily="34" charset="0"/>
                          <a:ea typeface="Arial" panose="020B0604020202020204" pitchFamily="34" charset="0"/>
                        </a:rPr>
                        <a:t>0.02</a:t>
                      </a:r>
                      <a:endParaRPr lang="sv-SE" sz="1000">
                        <a:effectLst/>
                        <a:latin typeface="Times New Roman" panose="02020603050405020304" pitchFamily="18" charset="0"/>
                        <a:ea typeface="Times New Roman" panose="02020603050405020304" pitchFamily="18" charset="0"/>
                      </a:endParaRPr>
                    </a:p>
                  </a:txBody>
                  <a:tcPr marL="0" marR="8890" marT="8890" marB="0" anchor="ctr"/>
                </a:tc>
                <a:extLst>
                  <a:ext uri="{0D108BD9-81ED-4DB2-BD59-A6C34878D82A}">
                    <a16:rowId xmlns:a16="http://schemas.microsoft.com/office/drawing/2014/main" val="10006"/>
                  </a:ext>
                </a:extLst>
              </a:tr>
              <a:tr h="252000">
                <a:tc>
                  <a:txBody>
                    <a:bodyPr/>
                    <a:lstStyle/>
                    <a:p>
                      <a:pPr marL="0" algn="l" defTabSz="914400" rtl="0" eaLnBrk="1" fontAlgn="ctr" latinLnBrk="0" hangingPunct="1">
                        <a:buNone/>
                      </a:pPr>
                      <a:r>
                        <a:rPr lang="en-US" sz="1050" kern="1200" dirty="0">
                          <a:solidFill>
                            <a:srgbClr val="000000"/>
                          </a:solidFill>
                          <a:effectLst/>
                          <a:latin typeface="+mn-lt"/>
                          <a:ea typeface="+mn-ea"/>
                          <a:cs typeface="+mn-cs"/>
                        </a:rPr>
                        <a:t>   Less: Capacity alignments</a:t>
                      </a:r>
                      <a:endParaRPr lang="sv-SE" sz="1050" kern="1200" dirty="0">
                        <a:solidFill>
                          <a:srgbClr val="000000"/>
                        </a:solidFill>
                        <a:effectLst/>
                        <a:latin typeface="+mn-lt"/>
                        <a:ea typeface="+mn-ea"/>
                        <a:cs typeface="+mn-cs"/>
                      </a:endParaRPr>
                    </a:p>
                  </a:txBody>
                  <a:tcPr marL="0" marR="8890" marT="8890" marB="0" anchor="ctr"/>
                </a:tc>
                <a:tc>
                  <a:txBody>
                    <a:bodyPr/>
                    <a:lstStyle/>
                    <a:p>
                      <a:pPr algn="r">
                        <a:buNone/>
                      </a:pPr>
                      <a:r>
                        <a:rPr lang="en-US" sz="900" dirty="0">
                          <a:solidFill>
                            <a:srgbClr val="000000"/>
                          </a:solidFill>
                          <a:effectLst/>
                          <a:latin typeface="Arial" panose="020B0604020202020204" pitchFamily="34" charset="0"/>
                          <a:ea typeface="Arial" panose="020B0604020202020204" pitchFamily="34" charset="0"/>
                        </a:rPr>
                        <a:t>0.12</a:t>
                      </a:r>
                      <a:endParaRPr lang="sv-SE" sz="1000" dirty="0">
                        <a:effectLst/>
                        <a:latin typeface="Times New Roman" panose="02020603050405020304" pitchFamily="18" charset="0"/>
                        <a:ea typeface="Times New Roman" panose="02020603050405020304" pitchFamily="18" charset="0"/>
                      </a:endParaRPr>
                    </a:p>
                  </a:txBody>
                  <a:tcPr marL="0" marR="8890" marT="8890" marB="0" anchor="ctr"/>
                </a:tc>
                <a:tc>
                  <a:txBody>
                    <a:bodyPr/>
                    <a:lstStyle/>
                    <a:p>
                      <a:pPr algn="r">
                        <a:buNone/>
                      </a:pPr>
                      <a:r>
                        <a:rPr lang="en-US" sz="900">
                          <a:solidFill>
                            <a:srgbClr val="000000"/>
                          </a:solidFill>
                          <a:effectLst/>
                          <a:latin typeface="Arial" panose="020B0604020202020204" pitchFamily="34" charset="0"/>
                          <a:ea typeface="Arial" panose="020B0604020202020204" pitchFamily="34" charset="0"/>
                        </a:rPr>
                        <a:t>-</a:t>
                      </a:r>
                      <a:endParaRPr lang="sv-SE" sz="1000">
                        <a:effectLst/>
                        <a:latin typeface="Times New Roman" panose="02020603050405020304" pitchFamily="18" charset="0"/>
                        <a:ea typeface="Times New Roman" panose="02020603050405020304" pitchFamily="18" charset="0"/>
                      </a:endParaRPr>
                    </a:p>
                  </a:txBody>
                  <a:tcPr marL="0" marR="8890" marT="8890" marB="0" anchor="ctr"/>
                </a:tc>
                <a:extLst>
                  <a:ext uri="{0D108BD9-81ED-4DB2-BD59-A6C34878D82A}">
                    <a16:rowId xmlns:a16="http://schemas.microsoft.com/office/drawing/2014/main" val="10009"/>
                  </a:ext>
                </a:extLst>
              </a:tr>
              <a:tr h="252000">
                <a:tc>
                  <a:txBody>
                    <a:bodyPr/>
                    <a:lstStyle/>
                    <a:p>
                      <a:pPr marL="0" algn="l" defTabSz="914400" rtl="0" eaLnBrk="1" fontAlgn="ctr" latinLnBrk="0" hangingPunct="1">
                        <a:buNone/>
                      </a:pPr>
                      <a:r>
                        <a:rPr lang="en-US" sz="1050" kern="1200" dirty="0">
                          <a:solidFill>
                            <a:srgbClr val="000000"/>
                          </a:solidFill>
                          <a:effectLst/>
                          <a:latin typeface="+mn-lt"/>
                          <a:ea typeface="+mn-ea"/>
                          <a:cs typeface="+mn-cs"/>
                        </a:rPr>
                        <a:t>   Less: Antitrust related items</a:t>
                      </a:r>
                      <a:endParaRPr lang="sv-SE" sz="1050" kern="1200" dirty="0">
                        <a:solidFill>
                          <a:srgbClr val="000000"/>
                        </a:solidFill>
                        <a:effectLst/>
                        <a:latin typeface="+mn-lt"/>
                        <a:ea typeface="+mn-ea"/>
                        <a:cs typeface="+mn-cs"/>
                      </a:endParaRPr>
                    </a:p>
                  </a:txBody>
                  <a:tcPr marL="0" marR="8890" marT="8890" marB="0" anchor="ctr"/>
                </a:tc>
                <a:tc>
                  <a:txBody>
                    <a:bodyPr/>
                    <a:lstStyle/>
                    <a:p>
                      <a:pPr algn="r">
                        <a:buNone/>
                      </a:pPr>
                      <a:r>
                        <a:rPr lang="en-US" sz="900">
                          <a:solidFill>
                            <a:srgbClr val="000000"/>
                          </a:solidFill>
                          <a:effectLst/>
                          <a:latin typeface="Arial" panose="020B0604020202020204" pitchFamily="34" charset="0"/>
                          <a:ea typeface="Arial" panose="020B0604020202020204" pitchFamily="34" charset="0"/>
                        </a:rPr>
                        <a:t>0.00</a:t>
                      </a:r>
                      <a:endParaRPr lang="sv-SE" sz="1000">
                        <a:effectLst/>
                        <a:latin typeface="Times New Roman" panose="02020603050405020304" pitchFamily="18" charset="0"/>
                        <a:ea typeface="Times New Roman" panose="02020603050405020304" pitchFamily="18" charset="0"/>
                      </a:endParaRPr>
                    </a:p>
                  </a:txBody>
                  <a:tcPr marL="0" marR="8890" marT="8890" marB="0" anchor="ctr"/>
                </a:tc>
                <a:tc>
                  <a:txBody>
                    <a:bodyPr/>
                    <a:lstStyle/>
                    <a:p>
                      <a:pPr algn="r">
                        <a:buNone/>
                      </a:pPr>
                      <a:r>
                        <a:rPr lang="en-US" sz="900" dirty="0">
                          <a:solidFill>
                            <a:srgbClr val="000000"/>
                          </a:solidFill>
                          <a:effectLst/>
                          <a:latin typeface="Arial" panose="020B0604020202020204" pitchFamily="34" charset="0"/>
                          <a:ea typeface="Arial" panose="020B0604020202020204" pitchFamily="34" charset="0"/>
                        </a:rPr>
                        <a:t>(0.02)</a:t>
                      </a:r>
                      <a:endParaRPr lang="sv-SE" sz="1000" dirty="0">
                        <a:effectLst/>
                        <a:latin typeface="Times New Roman" panose="02020603050405020304" pitchFamily="18" charset="0"/>
                        <a:ea typeface="Times New Roman" panose="02020603050405020304" pitchFamily="18" charset="0"/>
                      </a:endParaRPr>
                    </a:p>
                  </a:txBody>
                  <a:tcPr marL="0" marR="8890" marT="8890" marB="0" anchor="ctr"/>
                </a:tc>
                <a:extLst>
                  <a:ext uri="{0D108BD9-81ED-4DB2-BD59-A6C34878D82A}">
                    <a16:rowId xmlns:a16="http://schemas.microsoft.com/office/drawing/2014/main" val="3923448277"/>
                  </a:ext>
                </a:extLst>
              </a:tr>
              <a:tr h="252000">
                <a:tc>
                  <a:txBody>
                    <a:bodyPr/>
                    <a:lstStyle/>
                    <a:p>
                      <a:pPr marL="0" algn="l" defTabSz="914400" rtl="0" eaLnBrk="1" fontAlgn="ctr" latinLnBrk="0" hangingPunct="1">
                        <a:buNone/>
                      </a:pPr>
                      <a:r>
                        <a:rPr lang="en-US" sz="1050" kern="1200" dirty="0">
                          <a:solidFill>
                            <a:srgbClr val="000000"/>
                          </a:solidFill>
                          <a:effectLst/>
                          <a:latin typeface="+mn-lt"/>
                          <a:ea typeface="+mn-ea"/>
                          <a:cs typeface="+mn-cs"/>
                        </a:rPr>
                        <a:t>   Less: Tax on non-GAAP adjustments</a:t>
                      </a:r>
                      <a:endParaRPr lang="sv-SE" sz="1050" kern="1200" dirty="0">
                        <a:solidFill>
                          <a:srgbClr val="000000"/>
                        </a:solidFill>
                        <a:effectLst/>
                        <a:latin typeface="+mn-lt"/>
                        <a:ea typeface="+mn-ea"/>
                        <a:cs typeface="+mn-cs"/>
                      </a:endParaRPr>
                    </a:p>
                  </a:txBody>
                  <a:tcPr marL="0" marR="8890" marT="8890" marB="0" anchor="ctr"/>
                </a:tc>
                <a:tc>
                  <a:txBody>
                    <a:bodyPr/>
                    <a:lstStyle/>
                    <a:p>
                      <a:pPr algn="r">
                        <a:buNone/>
                      </a:pPr>
                      <a:r>
                        <a:rPr lang="en-US" sz="900">
                          <a:solidFill>
                            <a:srgbClr val="000000"/>
                          </a:solidFill>
                          <a:effectLst/>
                          <a:latin typeface="Arial" panose="020B0604020202020204" pitchFamily="34" charset="0"/>
                          <a:ea typeface="Arial" panose="020B0604020202020204" pitchFamily="34" charset="0"/>
                        </a:rPr>
                        <a:t>(0.05)</a:t>
                      </a:r>
                      <a:endParaRPr lang="sv-SE" sz="1000">
                        <a:effectLst/>
                        <a:latin typeface="Times New Roman" panose="02020603050405020304" pitchFamily="18" charset="0"/>
                        <a:ea typeface="Times New Roman" panose="02020603050405020304" pitchFamily="18" charset="0"/>
                      </a:endParaRPr>
                    </a:p>
                  </a:txBody>
                  <a:tcPr marL="0" marR="8890" marT="8890" marB="0" anchor="ctr"/>
                </a:tc>
                <a:tc>
                  <a:txBody>
                    <a:bodyPr/>
                    <a:lstStyle/>
                    <a:p>
                      <a:pPr algn="r">
                        <a:buNone/>
                      </a:pPr>
                      <a:r>
                        <a:rPr lang="en-US" sz="900" dirty="0">
                          <a:solidFill>
                            <a:srgbClr val="000000"/>
                          </a:solidFill>
                          <a:effectLst/>
                          <a:latin typeface="Arial" panose="020B0604020202020204" pitchFamily="34" charset="0"/>
                          <a:ea typeface="Arial" panose="020B0604020202020204" pitchFamily="34" charset="0"/>
                        </a:rPr>
                        <a:t>(0.00)</a:t>
                      </a:r>
                      <a:endParaRPr lang="sv-SE" sz="1000" dirty="0">
                        <a:effectLst/>
                        <a:latin typeface="Times New Roman" panose="02020603050405020304" pitchFamily="18" charset="0"/>
                        <a:ea typeface="Times New Roman" panose="02020603050405020304" pitchFamily="18" charset="0"/>
                      </a:endParaRPr>
                    </a:p>
                  </a:txBody>
                  <a:tcPr marL="0" marR="8890" marT="8890" marB="0" anchor="ctr"/>
                </a:tc>
                <a:extLst>
                  <a:ext uri="{0D108BD9-81ED-4DB2-BD59-A6C34878D82A}">
                    <a16:rowId xmlns:a16="http://schemas.microsoft.com/office/drawing/2014/main" val="3147275683"/>
                  </a:ext>
                </a:extLst>
              </a:tr>
              <a:tr h="252000">
                <a:tc>
                  <a:txBody>
                    <a:bodyPr/>
                    <a:lstStyle/>
                    <a:p>
                      <a:pPr marL="0" algn="l" defTabSz="914400" rtl="0" eaLnBrk="1" fontAlgn="ctr" latinLnBrk="0" hangingPunct="1">
                        <a:buNone/>
                      </a:pPr>
                      <a:r>
                        <a:rPr lang="en-US" sz="1050" b="1" kern="1200" dirty="0">
                          <a:solidFill>
                            <a:srgbClr val="000000"/>
                          </a:solidFill>
                          <a:effectLst/>
                          <a:latin typeface="+mn-lt"/>
                          <a:ea typeface="+mn-ea"/>
                          <a:cs typeface="+mn-cs"/>
                        </a:rPr>
                        <a:t>Total non-GAAP adjustments to Earnings per share - diluted</a:t>
                      </a:r>
                      <a:endParaRPr lang="sv-SE" sz="1050" b="1" kern="1200" dirty="0">
                        <a:solidFill>
                          <a:srgbClr val="000000"/>
                        </a:solidFill>
                        <a:effectLst/>
                        <a:latin typeface="+mn-lt"/>
                        <a:ea typeface="+mn-ea"/>
                        <a:cs typeface="+mn-cs"/>
                      </a:endParaRPr>
                    </a:p>
                  </a:txBody>
                  <a:tcPr marL="0" marR="8890" marT="8890" marB="0" anchor="ctr"/>
                </a:tc>
                <a:tc>
                  <a:txBody>
                    <a:bodyPr/>
                    <a:lstStyle/>
                    <a:p>
                      <a:pPr algn="r">
                        <a:buNone/>
                      </a:pPr>
                      <a:r>
                        <a:rPr lang="en-US" sz="900" b="1">
                          <a:solidFill>
                            <a:srgbClr val="000000"/>
                          </a:solidFill>
                          <a:effectLst/>
                          <a:latin typeface="Arial" panose="020B0604020202020204" pitchFamily="34" charset="0"/>
                          <a:ea typeface="Arial" panose="020B0604020202020204" pitchFamily="34" charset="0"/>
                        </a:rPr>
                        <a:t>0.17</a:t>
                      </a:r>
                      <a:endParaRPr lang="sv-SE" sz="1000">
                        <a:effectLst/>
                        <a:latin typeface="Times New Roman" panose="02020603050405020304" pitchFamily="18" charset="0"/>
                        <a:ea typeface="Times New Roman" panose="02020603050405020304" pitchFamily="18" charset="0"/>
                      </a:endParaRPr>
                    </a:p>
                  </a:txBody>
                  <a:tcPr marL="0" marR="8890" marT="8890" marB="0" anchor="ctr"/>
                </a:tc>
                <a:tc>
                  <a:txBody>
                    <a:bodyPr/>
                    <a:lstStyle/>
                    <a:p>
                      <a:pPr algn="r">
                        <a:buNone/>
                      </a:pPr>
                      <a:r>
                        <a:rPr lang="en-US" sz="900" b="1" dirty="0">
                          <a:solidFill>
                            <a:srgbClr val="000000"/>
                          </a:solidFill>
                          <a:effectLst/>
                          <a:latin typeface="Arial" panose="020B0604020202020204" pitchFamily="34" charset="0"/>
                          <a:ea typeface="Arial" panose="020B0604020202020204" pitchFamily="34" charset="0"/>
                        </a:rPr>
                        <a:t>0.01</a:t>
                      </a:r>
                      <a:endParaRPr lang="sv-SE" sz="1000" dirty="0">
                        <a:effectLst/>
                        <a:latin typeface="Times New Roman" panose="02020603050405020304" pitchFamily="18" charset="0"/>
                        <a:ea typeface="Times New Roman" panose="02020603050405020304" pitchFamily="18" charset="0"/>
                      </a:endParaRPr>
                    </a:p>
                  </a:txBody>
                  <a:tcPr marL="0" marR="8890" marT="8890" marB="0" anchor="ctr"/>
                </a:tc>
                <a:extLst>
                  <a:ext uri="{0D108BD9-81ED-4DB2-BD59-A6C34878D82A}">
                    <a16:rowId xmlns:a16="http://schemas.microsoft.com/office/drawing/2014/main" val="763693097"/>
                  </a:ext>
                </a:extLst>
              </a:tr>
              <a:tr h="252000">
                <a:tc>
                  <a:txBody>
                    <a:bodyPr/>
                    <a:lstStyle/>
                    <a:p>
                      <a:pPr marL="0" algn="l" defTabSz="914400" rtl="0" eaLnBrk="1" fontAlgn="ctr" latinLnBrk="0" hangingPunct="1">
                        <a:buNone/>
                      </a:pPr>
                      <a:r>
                        <a:rPr lang="en-US" sz="1050" b="1" kern="1200" dirty="0">
                          <a:solidFill>
                            <a:srgbClr val="000000"/>
                          </a:solidFill>
                          <a:effectLst/>
                          <a:latin typeface="+mn-lt"/>
                          <a:ea typeface="+mn-ea"/>
                          <a:cs typeface="+mn-cs"/>
                        </a:rPr>
                        <a:t>Adjusted Earnings per share - diluted (Non-GAAP)</a:t>
                      </a:r>
                      <a:endParaRPr lang="sv-SE" sz="1050" b="1" kern="1200" dirty="0">
                        <a:solidFill>
                          <a:srgbClr val="000000"/>
                        </a:solidFill>
                        <a:effectLst/>
                        <a:latin typeface="+mn-lt"/>
                        <a:ea typeface="+mn-ea"/>
                        <a:cs typeface="+mn-cs"/>
                      </a:endParaRPr>
                    </a:p>
                  </a:txBody>
                  <a:tcPr marL="0" marR="8890" marT="8890" marB="0" anchor="ctr"/>
                </a:tc>
                <a:tc>
                  <a:txBody>
                    <a:bodyPr/>
                    <a:lstStyle/>
                    <a:p>
                      <a:pPr algn="r">
                        <a:buNone/>
                      </a:pPr>
                      <a:r>
                        <a:rPr lang="en-US" sz="900" b="1">
                          <a:solidFill>
                            <a:srgbClr val="000000"/>
                          </a:solidFill>
                          <a:effectLst/>
                          <a:latin typeface="Arial" panose="020B0604020202020204" pitchFamily="34" charset="0"/>
                          <a:ea typeface="Arial" panose="020B0604020202020204" pitchFamily="34" charset="0"/>
                        </a:rPr>
                        <a:t>$2.05</a:t>
                      </a:r>
                      <a:endParaRPr lang="sv-SE" sz="1000">
                        <a:effectLst/>
                        <a:latin typeface="Times New Roman" panose="02020603050405020304" pitchFamily="18" charset="0"/>
                        <a:ea typeface="Times New Roman" panose="02020603050405020304" pitchFamily="18" charset="0"/>
                      </a:endParaRPr>
                    </a:p>
                  </a:txBody>
                  <a:tcPr marL="0" marR="8890" marT="8890" marB="0" anchor="ctr"/>
                </a:tc>
                <a:tc>
                  <a:txBody>
                    <a:bodyPr/>
                    <a:lstStyle/>
                    <a:p>
                      <a:pPr algn="r">
                        <a:buNone/>
                      </a:pPr>
                      <a:r>
                        <a:rPr lang="en-US" sz="900" b="1" dirty="0">
                          <a:solidFill>
                            <a:srgbClr val="000000"/>
                          </a:solidFill>
                          <a:effectLst/>
                          <a:latin typeface="Arial" panose="020B0604020202020204" pitchFamily="34" charset="0"/>
                          <a:ea typeface="Arial" panose="020B0604020202020204" pitchFamily="34" charset="0"/>
                        </a:rPr>
                        <a:t>$2.15</a:t>
                      </a:r>
                      <a:endParaRPr lang="sv-SE" sz="1000" dirty="0">
                        <a:effectLst/>
                        <a:latin typeface="Times New Roman" panose="02020603050405020304" pitchFamily="18" charset="0"/>
                        <a:ea typeface="Times New Roman" panose="02020603050405020304" pitchFamily="18" charset="0"/>
                      </a:endParaRPr>
                    </a:p>
                  </a:txBody>
                  <a:tcPr marL="0" marR="8890" marT="8890" marB="0" anchor="ctr"/>
                </a:tc>
                <a:extLst>
                  <a:ext uri="{0D108BD9-81ED-4DB2-BD59-A6C34878D82A}">
                    <a16:rowId xmlns:a16="http://schemas.microsoft.com/office/drawing/2014/main" val="3153937166"/>
                  </a:ext>
                </a:extLst>
              </a:tr>
              <a:tr h="154456">
                <a:tc>
                  <a:txBody>
                    <a:bodyPr/>
                    <a:lstStyle/>
                    <a:p>
                      <a:pPr marL="0" algn="l" defTabSz="914400" rtl="0" eaLnBrk="1" fontAlgn="ctr" latinLnBrk="0" hangingPunct="1">
                        <a:buNone/>
                      </a:pPr>
                      <a:r>
                        <a:rPr lang="en-US" sz="1050" kern="1200" dirty="0">
                          <a:solidFill>
                            <a:srgbClr val="000000"/>
                          </a:solidFill>
                          <a:effectLst/>
                          <a:latin typeface="+mn-lt"/>
                          <a:ea typeface="+mn-ea"/>
                          <a:cs typeface="+mn-cs"/>
                        </a:rPr>
                        <a:t> </a:t>
                      </a:r>
                      <a:endParaRPr lang="sv-SE" sz="1050" kern="1200" dirty="0">
                        <a:solidFill>
                          <a:srgbClr val="000000"/>
                        </a:solidFill>
                        <a:effectLst/>
                        <a:latin typeface="+mn-lt"/>
                        <a:ea typeface="+mn-ea"/>
                        <a:cs typeface="+mn-cs"/>
                      </a:endParaRPr>
                    </a:p>
                  </a:txBody>
                  <a:tcPr marL="0" marR="8890" marT="8890" marB="0" anchor="ctr"/>
                </a:tc>
                <a:tc>
                  <a:txBody>
                    <a:bodyPr/>
                    <a:lstStyle/>
                    <a:p>
                      <a:pPr algn="r">
                        <a:buNone/>
                      </a:pPr>
                      <a:endParaRPr lang="sv-SE" sz="1000" dirty="0">
                        <a:effectLst/>
                        <a:latin typeface="Times New Roman" panose="02020603050405020304" pitchFamily="18" charset="0"/>
                        <a:ea typeface="Times New Roman" panose="02020603050405020304" pitchFamily="18" charset="0"/>
                      </a:endParaRPr>
                    </a:p>
                  </a:txBody>
                  <a:tcPr marL="0" marR="8890" marT="8890" marB="0" anchor="ctr"/>
                </a:tc>
                <a:tc>
                  <a:txBody>
                    <a:bodyPr/>
                    <a:lstStyle/>
                    <a:p>
                      <a:pPr algn="r">
                        <a:buNone/>
                      </a:pPr>
                      <a:endParaRPr lang="sv-SE" sz="1000" dirty="0">
                        <a:effectLst/>
                        <a:latin typeface="Times New Roman" panose="02020603050405020304" pitchFamily="18" charset="0"/>
                        <a:ea typeface="Times New Roman" panose="02020603050405020304" pitchFamily="18" charset="0"/>
                      </a:endParaRPr>
                    </a:p>
                  </a:txBody>
                  <a:tcPr marL="0" marR="8890" marT="8890" marB="0" anchor="ctr"/>
                </a:tc>
                <a:extLst>
                  <a:ext uri="{0D108BD9-81ED-4DB2-BD59-A6C34878D82A}">
                    <a16:rowId xmlns:a16="http://schemas.microsoft.com/office/drawing/2014/main" val="3106059309"/>
                  </a:ext>
                </a:extLst>
              </a:tr>
              <a:tr h="252000">
                <a:tc>
                  <a:txBody>
                    <a:bodyPr/>
                    <a:lstStyle/>
                    <a:p>
                      <a:pPr marL="0" algn="l" defTabSz="914400" rtl="0" eaLnBrk="1" fontAlgn="ctr" latinLnBrk="0" hangingPunct="1">
                        <a:buNone/>
                      </a:pPr>
                      <a:r>
                        <a:rPr lang="en-US" sz="1050" kern="1200" dirty="0">
                          <a:solidFill>
                            <a:srgbClr val="000000"/>
                          </a:solidFill>
                          <a:effectLst/>
                          <a:latin typeface="+mn-lt"/>
                          <a:ea typeface="+mn-ea"/>
                          <a:cs typeface="+mn-cs"/>
                        </a:rPr>
                        <a:t>Weighted average number of shares outstanding – diluted (million)</a:t>
                      </a:r>
                      <a:endParaRPr lang="sv-SE" sz="1050" kern="1200" dirty="0">
                        <a:solidFill>
                          <a:srgbClr val="000000"/>
                        </a:solidFill>
                        <a:effectLst/>
                        <a:latin typeface="+mn-lt"/>
                        <a:ea typeface="+mn-ea"/>
                        <a:cs typeface="+mn-cs"/>
                      </a:endParaRPr>
                    </a:p>
                  </a:txBody>
                  <a:tcPr marL="0" marR="8890" marT="8890" marB="0" anchor="ctr"/>
                </a:tc>
                <a:tc>
                  <a:txBody>
                    <a:bodyPr/>
                    <a:lstStyle/>
                    <a:p>
                      <a:pPr algn="r">
                        <a:buNone/>
                      </a:pPr>
                      <a:r>
                        <a:rPr lang="en-US" sz="900">
                          <a:solidFill>
                            <a:srgbClr val="000000"/>
                          </a:solidFill>
                          <a:effectLst/>
                          <a:latin typeface="Arial" panose="020B0604020202020204" pitchFamily="34" charset="0"/>
                          <a:ea typeface="Arial" panose="020B0604020202020204" pitchFamily="34" charset="0"/>
                        </a:rPr>
                        <a:t>75.1</a:t>
                      </a:r>
                      <a:endParaRPr lang="sv-SE" sz="1000">
                        <a:effectLst/>
                        <a:latin typeface="Times New Roman" panose="02020603050405020304" pitchFamily="18" charset="0"/>
                        <a:ea typeface="Times New Roman" panose="02020603050405020304" pitchFamily="18" charset="0"/>
                      </a:endParaRPr>
                    </a:p>
                  </a:txBody>
                  <a:tcPr marL="0" marR="8890" marT="8890" marB="0" anchor="ctr"/>
                </a:tc>
                <a:tc>
                  <a:txBody>
                    <a:bodyPr/>
                    <a:lstStyle/>
                    <a:p>
                      <a:pPr algn="r">
                        <a:buNone/>
                      </a:pPr>
                      <a:r>
                        <a:rPr lang="en-US" sz="900" dirty="0">
                          <a:solidFill>
                            <a:srgbClr val="000000"/>
                          </a:solidFill>
                          <a:effectLst/>
                          <a:latin typeface="Arial" panose="020B0604020202020204" pitchFamily="34" charset="0"/>
                          <a:ea typeface="Arial" panose="020B0604020202020204" pitchFamily="34" charset="0"/>
                        </a:rPr>
                        <a:t>77.9</a:t>
                      </a:r>
                      <a:endParaRPr lang="sv-SE" sz="1000" dirty="0">
                        <a:effectLst/>
                        <a:latin typeface="Times New Roman" panose="02020603050405020304" pitchFamily="18" charset="0"/>
                        <a:ea typeface="Times New Roman" panose="02020603050405020304" pitchFamily="18" charset="0"/>
                      </a:endParaRPr>
                    </a:p>
                  </a:txBody>
                  <a:tcPr marL="0" marR="8890" marT="8890" marB="0" anchor="ctr"/>
                </a:tc>
                <a:extLst>
                  <a:ext uri="{0D108BD9-81ED-4DB2-BD59-A6C34878D82A}">
                    <a16:rowId xmlns:a16="http://schemas.microsoft.com/office/drawing/2014/main" val="393653728"/>
                  </a:ext>
                </a:extLst>
              </a:tr>
            </a:tbl>
          </a:graphicData>
        </a:graphic>
      </p:graphicFrame>
    </p:spTree>
    <p:extLst>
      <p:ext uri="{BB962C8B-B14F-4D97-AF65-F5344CB8AC3E}">
        <p14:creationId xmlns:p14="http://schemas.microsoft.com/office/powerpoint/2010/main" val="2648293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FA9176-5045-8963-BEFC-A1524F3D365E}"/>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E47A08B9-FB86-6A17-E76E-FBA4F11B62A1}"/>
              </a:ext>
            </a:extLst>
          </p:cNvPr>
          <p:cNvSpPr>
            <a:spLocks noGrp="1"/>
          </p:cNvSpPr>
          <p:nvPr>
            <p:ph type="dt" sz="half" idx="10"/>
          </p:nvPr>
        </p:nvSpPr>
        <p:spPr/>
        <p:txBody>
          <a:bodyPr/>
          <a:lstStyle/>
          <a:p>
            <a:r>
              <a:rPr lang="en-US" noProof="0"/>
              <a:t>June, 2026</a:t>
            </a:r>
            <a:endParaRPr lang="en-US" noProof="0" dirty="0"/>
          </a:p>
        </p:txBody>
      </p:sp>
      <p:sp>
        <p:nvSpPr>
          <p:cNvPr id="5" name="Footer Placeholder 4">
            <a:extLst>
              <a:ext uri="{FF2B5EF4-FFF2-40B4-BE49-F238E27FC236}">
                <a16:creationId xmlns:a16="http://schemas.microsoft.com/office/drawing/2014/main" id="{0759B329-BC04-2160-C801-6BC717E49883}"/>
              </a:ext>
            </a:extLst>
          </p:cNvPr>
          <p:cNvSpPr>
            <a:spLocks noGrp="1"/>
          </p:cNvSpPr>
          <p:nvPr>
            <p:ph type="ftr" sz="quarter" idx="11"/>
          </p:nvPr>
        </p:nvSpPr>
        <p:spPr/>
        <p:txBody>
          <a:bodyPr/>
          <a:lstStyle/>
          <a:p>
            <a:r>
              <a:rPr lang="en-US" noProof="0"/>
              <a:t>ALV – June Roadshow 2026</a:t>
            </a:r>
            <a:endParaRPr lang="en-US" noProof="0" dirty="0"/>
          </a:p>
        </p:txBody>
      </p:sp>
      <p:sp>
        <p:nvSpPr>
          <p:cNvPr id="6" name="Title 5">
            <a:extLst>
              <a:ext uri="{FF2B5EF4-FFF2-40B4-BE49-F238E27FC236}">
                <a16:creationId xmlns:a16="http://schemas.microsoft.com/office/drawing/2014/main" id="{ABA82FC3-9FB1-DD62-5E94-F9D45007AC5A}"/>
              </a:ext>
            </a:extLst>
          </p:cNvPr>
          <p:cNvSpPr>
            <a:spLocks noGrp="1"/>
          </p:cNvSpPr>
          <p:nvPr>
            <p:ph type="title"/>
          </p:nvPr>
        </p:nvSpPr>
        <p:spPr/>
        <p:txBody>
          <a:bodyPr/>
          <a:lstStyle/>
          <a:p>
            <a:r>
              <a:rPr lang="en-US" dirty="0"/>
              <a:t>Reconciliation of Non-US GAAP measure "Trade Working Capital"</a:t>
            </a:r>
            <a:endParaRPr lang="sv-SE" dirty="0"/>
          </a:p>
        </p:txBody>
      </p:sp>
      <p:graphicFrame>
        <p:nvGraphicFramePr>
          <p:cNvPr id="2" name="Table 1">
            <a:extLst>
              <a:ext uri="{FF2B5EF4-FFF2-40B4-BE49-F238E27FC236}">
                <a16:creationId xmlns:a16="http://schemas.microsoft.com/office/drawing/2014/main" id="{BF8DBE56-667F-9DE8-CACB-C47ACE3B6BB9}"/>
              </a:ext>
            </a:extLst>
          </p:cNvPr>
          <p:cNvGraphicFramePr>
            <a:graphicFrameLocks noGrp="1"/>
          </p:cNvGraphicFramePr>
          <p:nvPr/>
        </p:nvGraphicFramePr>
        <p:xfrm>
          <a:off x="591793" y="1896313"/>
          <a:ext cx="11136538" cy="2149997"/>
        </p:xfrm>
        <a:graphic>
          <a:graphicData uri="http://schemas.openxmlformats.org/drawingml/2006/table">
            <a:tbl>
              <a:tblPr firstRow="1" bandRow="1">
                <a:tableStyleId>{21E4AEA4-8DFA-4A89-87EB-49C32662AFE0}</a:tableStyleId>
              </a:tblPr>
              <a:tblGrid>
                <a:gridCol w="2087797">
                  <a:extLst>
                    <a:ext uri="{9D8B030D-6E8A-4147-A177-3AD203B41FA5}">
                      <a16:colId xmlns:a16="http://schemas.microsoft.com/office/drawing/2014/main" val="4030320118"/>
                    </a:ext>
                  </a:extLst>
                </a:gridCol>
                <a:gridCol w="696057">
                  <a:extLst>
                    <a:ext uri="{9D8B030D-6E8A-4147-A177-3AD203B41FA5}">
                      <a16:colId xmlns:a16="http://schemas.microsoft.com/office/drawing/2014/main" val="4890667"/>
                    </a:ext>
                  </a:extLst>
                </a:gridCol>
                <a:gridCol w="696057">
                  <a:extLst>
                    <a:ext uri="{9D8B030D-6E8A-4147-A177-3AD203B41FA5}">
                      <a16:colId xmlns:a16="http://schemas.microsoft.com/office/drawing/2014/main" val="4072762100"/>
                    </a:ext>
                  </a:extLst>
                </a:gridCol>
                <a:gridCol w="696057">
                  <a:extLst>
                    <a:ext uri="{9D8B030D-6E8A-4147-A177-3AD203B41FA5}">
                      <a16:colId xmlns:a16="http://schemas.microsoft.com/office/drawing/2014/main" val="537309347"/>
                    </a:ext>
                  </a:extLst>
                </a:gridCol>
                <a:gridCol w="696057">
                  <a:extLst>
                    <a:ext uri="{9D8B030D-6E8A-4147-A177-3AD203B41FA5}">
                      <a16:colId xmlns:a16="http://schemas.microsoft.com/office/drawing/2014/main" val="351478875"/>
                    </a:ext>
                  </a:extLst>
                </a:gridCol>
                <a:gridCol w="696057">
                  <a:extLst>
                    <a:ext uri="{9D8B030D-6E8A-4147-A177-3AD203B41FA5}">
                      <a16:colId xmlns:a16="http://schemas.microsoft.com/office/drawing/2014/main" val="4283337134"/>
                    </a:ext>
                  </a:extLst>
                </a:gridCol>
                <a:gridCol w="696057">
                  <a:extLst>
                    <a:ext uri="{9D8B030D-6E8A-4147-A177-3AD203B41FA5}">
                      <a16:colId xmlns:a16="http://schemas.microsoft.com/office/drawing/2014/main" val="1621453396"/>
                    </a:ext>
                  </a:extLst>
                </a:gridCol>
                <a:gridCol w="696057">
                  <a:extLst>
                    <a:ext uri="{9D8B030D-6E8A-4147-A177-3AD203B41FA5}">
                      <a16:colId xmlns:a16="http://schemas.microsoft.com/office/drawing/2014/main" val="91405290"/>
                    </a:ext>
                  </a:extLst>
                </a:gridCol>
                <a:gridCol w="696057">
                  <a:extLst>
                    <a:ext uri="{9D8B030D-6E8A-4147-A177-3AD203B41FA5}">
                      <a16:colId xmlns:a16="http://schemas.microsoft.com/office/drawing/2014/main" val="549001848"/>
                    </a:ext>
                  </a:extLst>
                </a:gridCol>
                <a:gridCol w="696057">
                  <a:extLst>
                    <a:ext uri="{9D8B030D-6E8A-4147-A177-3AD203B41FA5}">
                      <a16:colId xmlns:a16="http://schemas.microsoft.com/office/drawing/2014/main" val="1801234877"/>
                    </a:ext>
                  </a:extLst>
                </a:gridCol>
                <a:gridCol w="696057">
                  <a:extLst>
                    <a:ext uri="{9D8B030D-6E8A-4147-A177-3AD203B41FA5}">
                      <a16:colId xmlns:a16="http://schemas.microsoft.com/office/drawing/2014/main" val="1220011332"/>
                    </a:ext>
                  </a:extLst>
                </a:gridCol>
                <a:gridCol w="696057">
                  <a:extLst>
                    <a:ext uri="{9D8B030D-6E8A-4147-A177-3AD203B41FA5}">
                      <a16:colId xmlns:a16="http://schemas.microsoft.com/office/drawing/2014/main" val="3317175752"/>
                    </a:ext>
                  </a:extLst>
                </a:gridCol>
                <a:gridCol w="696057">
                  <a:extLst>
                    <a:ext uri="{9D8B030D-6E8A-4147-A177-3AD203B41FA5}">
                      <a16:colId xmlns:a16="http://schemas.microsoft.com/office/drawing/2014/main" val="980459105"/>
                    </a:ext>
                  </a:extLst>
                </a:gridCol>
                <a:gridCol w="696057">
                  <a:extLst>
                    <a:ext uri="{9D8B030D-6E8A-4147-A177-3AD203B41FA5}">
                      <a16:colId xmlns:a16="http://schemas.microsoft.com/office/drawing/2014/main" val="142709517"/>
                    </a:ext>
                  </a:extLst>
                </a:gridCol>
              </a:tblGrid>
              <a:tr h="325839">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sv-SE" sz="1050" u="none" strike="noStrike" dirty="0">
                          <a:effectLst/>
                          <a:latin typeface="+mn-lt"/>
                        </a:rPr>
                        <a:t>(Dollars in millions)</a:t>
                      </a:r>
                      <a:endParaRPr lang="sv-SE" sz="1050" b="1" i="0" u="none" strike="noStrike" dirty="0">
                        <a:solidFill>
                          <a:srgbClr val="FFFFFF"/>
                        </a:solidFill>
                        <a:effectLst/>
                        <a:latin typeface="+mn-lt"/>
                      </a:endParaRPr>
                    </a:p>
                  </a:txBody>
                  <a:tcPr marL="7519" marR="7519" marT="7519" marB="0" anchor="ctr"/>
                </a:tc>
                <a:tc>
                  <a:txBody>
                    <a:bodyPr/>
                    <a:lstStyle/>
                    <a:p>
                      <a:pPr algn="ctr" fontAlgn="ctr"/>
                      <a:r>
                        <a:rPr lang="en-US" sz="1050" b="1" i="0" u="none" strike="noStrike" dirty="0">
                          <a:solidFill>
                            <a:srgbClr val="FFFFFF"/>
                          </a:solidFill>
                          <a:effectLst/>
                          <a:latin typeface="+mn-lt"/>
                        </a:rPr>
                        <a:t>2026</a:t>
                      </a:r>
                    </a:p>
                  </a:txBody>
                  <a:tcPr marL="7519" marR="7519" marT="7519" marB="0" anchor="ctr"/>
                </a:tc>
                <a:tc gridSpan="4">
                  <a:txBody>
                    <a:bodyPr/>
                    <a:lstStyle/>
                    <a:p>
                      <a:pPr algn="ctr" fontAlgn="ctr"/>
                      <a:r>
                        <a:rPr lang="en-US" sz="1050" b="1" i="0" u="none" strike="noStrike" dirty="0">
                          <a:solidFill>
                            <a:srgbClr val="FFFFFF"/>
                          </a:solidFill>
                          <a:effectLst/>
                          <a:latin typeface="+mn-lt"/>
                        </a:rPr>
                        <a:t>2025</a:t>
                      </a:r>
                    </a:p>
                  </a:txBody>
                  <a:tcPr marL="7519" marR="7519" marT="7519" marB="0" anchor="ctr"/>
                </a:tc>
                <a:tc hMerge="1">
                  <a:txBody>
                    <a:bodyPr/>
                    <a:lstStyle/>
                    <a:p>
                      <a:endParaRPr/>
                    </a:p>
                  </a:txBody>
                  <a:tcPr marL="7519" marR="7519" marT="7519" marB="0" anchor="ctr"/>
                </a:tc>
                <a:tc hMerge="1">
                  <a:txBody>
                    <a:bodyPr/>
                    <a:lstStyle/>
                    <a:p>
                      <a:pPr algn="r" fontAlgn="ctr"/>
                      <a:endParaRPr lang="en-US" sz="700" b="1" i="0" u="none" strike="noStrike" dirty="0">
                        <a:solidFill>
                          <a:srgbClr val="FFFFFF"/>
                        </a:solidFill>
                        <a:effectLst/>
                        <a:latin typeface="Arial" panose="020B0604020202020204" pitchFamily="34" charset="0"/>
                      </a:endParaRPr>
                    </a:p>
                  </a:txBody>
                  <a:tcPr marL="7519" marR="7519" marT="7519" marB="0" anchor="ctr"/>
                </a:tc>
                <a:tc hMerge="1">
                  <a:txBody>
                    <a:bodyPr/>
                    <a:lstStyle/>
                    <a:p>
                      <a:pPr algn="r" fontAlgn="ctr"/>
                      <a:endParaRPr lang="en-US" sz="700" b="1" i="0" u="none" strike="noStrike" dirty="0">
                        <a:solidFill>
                          <a:srgbClr val="FFFFFF"/>
                        </a:solidFill>
                        <a:effectLst/>
                        <a:latin typeface="Arial" panose="020B0604020202020204" pitchFamily="34" charset="0"/>
                      </a:endParaRPr>
                    </a:p>
                  </a:txBody>
                  <a:tcPr marL="7519" marR="7519" marT="7519" marB="0" anchor="ctr"/>
                </a:tc>
                <a:tc gridSpan="4">
                  <a:txBody>
                    <a:bodyPr/>
                    <a:lstStyle/>
                    <a:p>
                      <a:pPr algn="ctr" fontAlgn="ctr"/>
                      <a:r>
                        <a:rPr lang="en-US" sz="1050" b="1" i="0" u="none" strike="noStrike" dirty="0">
                          <a:solidFill>
                            <a:srgbClr val="FFFFFF"/>
                          </a:solidFill>
                          <a:effectLst/>
                          <a:latin typeface="+mn-lt"/>
                        </a:rPr>
                        <a:t>2024</a:t>
                      </a:r>
                    </a:p>
                  </a:txBody>
                  <a:tcPr marL="7519" marR="7519" marT="7519" marB="0" anchor="ctr"/>
                </a:tc>
                <a:tc hMerge="1">
                  <a:txBody>
                    <a:bodyPr/>
                    <a:lstStyle/>
                    <a:p>
                      <a:pPr algn="r" fontAlgn="ctr"/>
                      <a:endParaRPr lang="en-US" sz="700" b="1" i="0" u="none" strike="noStrike" dirty="0">
                        <a:solidFill>
                          <a:srgbClr val="FFFFFF"/>
                        </a:solidFill>
                        <a:effectLst/>
                        <a:latin typeface="Arial" panose="020B0604020202020204" pitchFamily="34" charset="0"/>
                      </a:endParaRPr>
                    </a:p>
                  </a:txBody>
                  <a:tcPr marL="7519" marR="7519" marT="7519" marB="0" anchor="ctr"/>
                </a:tc>
                <a:tc hMerge="1">
                  <a:txBody>
                    <a:bodyPr/>
                    <a:lstStyle/>
                    <a:p>
                      <a:pPr algn="r" fontAlgn="ctr"/>
                      <a:endParaRPr lang="en-US" sz="700" b="1" i="0" u="none" strike="noStrike" dirty="0">
                        <a:solidFill>
                          <a:srgbClr val="FFFFFF"/>
                        </a:solidFill>
                        <a:effectLst/>
                        <a:latin typeface="Arial" panose="020B0604020202020204" pitchFamily="34" charset="0"/>
                      </a:endParaRPr>
                    </a:p>
                  </a:txBody>
                  <a:tcPr marL="7519" marR="7519" marT="7519" marB="0" anchor="ctr"/>
                </a:tc>
                <a:tc hMerge="1">
                  <a:txBody>
                    <a:bodyPr/>
                    <a:lstStyle/>
                    <a:p>
                      <a:pPr algn="r" fontAlgn="ctr"/>
                      <a:endParaRPr lang="en-US" sz="700" b="1" i="0" u="none" strike="noStrike" dirty="0">
                        <a:solidFill>
                          <a:srgbClr val="FFFFFF"/>
                        </a:solidFill>
                        <a:effectLst/>
                        <a:latin typeface="Arial" panose="020B0604020202020204" pitchFamily="34" charset="0"/>
                      </a:endParaRPr>
                    </a:p>
                  </a:txBody>
                  <a:tcPr marL="7519" marR="7519" marT="7519" marB="0" anchor="ctr"/>
                </a:tc>
                <a:tc gridSpan="4">
                  <a:txBody>
                    <a:bodyPr/>
                    <a:lstStyle/>
                    <a:p>
                      <a:pPr algn="ctr" fontAlgn="ctr"/>
                      <a:r>
                        <a:rPr lang="en-US" sz="1050" b="1" i="0" u="none" strike="noStrike" dirty="0">
                          <a:solidFill>
                            <a:srgbClr val="FFFFFF"/>
                          </a:solidFill>
                          <a:effectLst/>
                          <a:latin typeface="+mn-lt"/>
                        </a:rPr>
                        <a:t>2023</a:t>
                      </a:r>
                    </a:p>
                  </a:txBody>
                  <a:tcPr marL="7519" marR="7519" marT="7519" marB="0" anchor="ctr"/>
                </a:tc>
                <a:tc hMerge="1">
                  <a:txBody>
                    <a:bodyPr/>
                    <a:lstStyle/>
                    <a:p>
                      <a:pPr algn="r" fontAlgn="ctr"/>
                      <a:endParaRPr lang="en-US" sz="700" b="1" i="0" u="none" strike="noStrike" dirty="0">
                        <a:solidFill>
                          <a:srgbClr val="FFFFFF"/>
                        </a:solidFill>
                        <a:effectLst/>
                        <a:latin typeface="Arial" panose="020B0604020202020204" pitchFamily="34" charset="0"/>
                      </a:endParaRPr>
                    </a:p>
                  </a:txBody>
                  <a:tcPr marL="7519" marR="7519" marT="7519" marB="0" anchor="ctr"/>
                </a:tc>
                <a:tc hMerge="1">
                  <a:txBody>
                    <a:bodyPr/>
                    <a:lstStyle/>
                    <a:p>
                      <a:pPr algn="r" fontAlgn="ctr"/>
                      <a:endParaRPr lang="en-US" sz="700" b="1" i="0" u="none" strike="noStrike" dirty="0">
                        <a:solidFill>
                          <a:srgbClr val="FFFFFF"/>
                        </a:solidFill>
                        <a:effectLst/>
                        <a:latin typeface="Arial" panose="020B0604020202020204" pitchFamily="34" charset="0"/>
                      </a:endParaRPr>
                    </a:p>
                  </a:txBody>
                  <a:tcPr marL="7519" marR="7519" marT="7519" marB="0" anchor="ctr"/>
                </a:tc>
                <a:tc hMerge="1">
                  <a:txBody>
                    <a:bodyPr/>
                    <a:lstStyle/>
                    <a:p>
                      <a:pPr algn="r" fontAlgn="ctr"/>
                      <a:endParaRPr lang="en-US" sz="700" b="1" i="0" u="none" strike="noStrike" dirty="0">
                        <a:solidFill>
                          <a:srgbClr val="FFFFFF"/>
                        </a:solidFill>
                        <a:effectLst/>
                        <a:latin typeface="Arial" panose="020B0604020202020204" pitchFamily="34" charset="0"/>
                      </a:endParaRPr>
                    </a:p>
                  </a:txBody>
                  <a:tcPr marL="7519" marR="7519" marT="7519" marB="0" anchor="ctr"/>
                </a:tc>
                <a:extLst>
                  <a:ext uri="{0D108BD9-81ED-4DB2-BD59-A6C34878D82A}">
                    <a16:rowId xmlns:a16="http://schemas.microsoft.com/office/drawing/2014/main" val="2608494734"/>
                  </a:ext>
                </a:extLst>
              </a:tr>
              <a:tr h="199920">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sv-SE" sz="1000" b="1" i="0" u="none" strike="noStrike" dirty="0">
                        <a:solidFill>
                          <a:srgbClr val="FFFFFF"/>
                        </a:solidFill>
                        <a:effectLst/>
                        <a:latin typeface="+mn-lt"/>
                      </a:endParaRPr>
                    </a:p>
                  </a:txBody>
                  <a:tcPr marL="7519" marR="7519" marT="7519" marB="0" anchor="b">
                    <a:solidFill>
                      <a:schemeClr val="accent2"/>
                    </a:solidFill>
                  </a:tcPr>
                </a:tc>
                <a:tc>
                  <a:txBody>
                    <a:bodyPr/>
                    <a:lstStyle/>
                    <a:p>
                      <a:pPr marL="0" marR="0" lvl="0" indent="0" algn="r" defTabSz="914400" rtl="0" eaLnBrk="1" fontAlgn="ctr" latinLnBrk="0" hangingPunct="1">
                        <a:lnSpc>
                          <a:spcPct val="100000"/>
                        </a:lnSpc>
                        <a:spcBef>
                          <a:spcPts val="0"/>
                        </a:spcBef>
                        <a:spcAft>
                          <a:spcPts val="0"/>
                        </a:spcAft>
                        <a:buClrTx/>
                        <a:buSzTx/>
                        <a:buFontTx/>
                        <a:buNone/>
                        <a:tabLst/>
                        <a:defRPr/>
                      </a:pPr>
                      <a:r>
                        <a:rPr lang="en-US" sz="1000" b="1" u="none" strike="noStrike" dirty="0">
                          <a:solidFill>
                            <a:schemeClr val="bg1"/>
                          </a:solidFill>
                          <a:effectLst/>
                          <a:latin typeface="+mn-lt"/>
                        </a:rPr>
                        <a:t>31-mar</a:t>
                      </a:r>
                      <a:endParaRPr lang="en-US" sz="1000" b="1" i="0" u="none" strike="noStrike" dirty="0">
                        <a:solidFill>
                          <a:schemeClr val="bg1"/>
                        </a:solidFill>
                        <a:effectLst/>
                        <a:latin typeface="+mn-lt"/>
                      </a:endParaRPr>
                    </a:p>
                  </a:txBody>
                  <a:tcPr marL="7519" marR="7519" marT="7519" marB="0" anchor="ctr">
                    <a:solidFill>
                      <a:schemeClr val="accent2"/>
                    </a:solidFill>
                  </a:tcPr>
                </a:tc>
                <a:tc>
                  <a:txBody>
                    <a:bodyPr/>
                    <a:lstStyle/>
                    <a:p>
                      <a:pPr marL="0" marR="0" lvl="0" indent="0" algn="r" defTabSz="914400" rtl="0" eaLnBrk="1" fontAlgn="ctr" latinLnBrk="0" hangingPunct="1">
                        <a:lnSpc>
                          <a:spcPct val="100000"/>
                        </a:lnSpc>
                        <a:spcBef>
                          <a:spcPts val="0"/>
                        </a:spcBef>
                        <a:spcAft>
                          <a:spcPts val="0"/>
                        </a:spcAft>
                        <a:buClrTx/>
                        <a:buSzTx/>
                        <a:buFontTx/>
                        <a:buNone/>
                        <a:tabLst/>
                        <a:defRPr/>
                      </a:pPr>
                      <a:r>
                        <a:rPr lang="en-US" sz="1000" b="1" i="0" kern="1200" dirty="0">
                          <a:solidFill>
                            <a:schemeClr val="bg1"/>
                          </a:solidFill>
                          <a:latin typeface="Arial" panose="020B0604020202020204" pitchFamily="34" charset="0"/>
                          <a:ea typeface="+mn-ea"/>
                          <a:cs typeface="Arial" panose="020B0604020202020204" pitchFamily="34" charset="0"/>
                        </a:rPr>
                        <a:t>31-dec</a:t>
                      </a:r>
                    </a:p>
                  </a:txBody>
                  <a:tcPr marL="7519" marR="7519" marT="7519" marB="0" anchor="ctr">
                    <a:solidFill>
                      <a:schemeClr val="accent2"/>
                    </a:solidFill>
                  </a:tcPr>
                </a:tc>
                <a:tc>
                  <a:txBody>
                    <a:bodyPr/>
                    <a:lstStyle/>
                    <a:p>
                      <a:pPr algn="r" fontAlgn="ctr"/>
                      <a:r>
                        <a:rPr lang="en-US" sz="1000" b="1" u="none" strike="noStrike" dirty="0">
                          <a:solidFill>
                            <a:schemeClr val="bg1"/>
                          </a:solidFill>
                          <a:effectLst/>
                          <a:latin typeface="+mn-lt"/>
                        </a:rPr>
                        <a:t>30-sep</a:t>
                      </a:r>
                      <a:endParaRPr lang="en-US" sz="1000" b="1" i="0" u="none" strike="noStrike" dirty="0">
                        <a:solidFill>
                          <a:schemeClr val="bg1"/>
                        </a:solidFill>
                        <a:effectLst/>
                        <a:latin typeface="+mn-lt"/>
                      </a:endParaRPr>
                    </a:p>
                  </a:txBody>
                  <a:tcPr marL="7519" marR="7519" marT="7519" marB="0" anchor="ctr">
                    <a:solidFill>
                      <a:schemeClr val="accent2"/>
                    </a:solidFill>
                  </a:tcPr>
                </a:tc>
                <a:tc>
                  <a:txBody>
                    <a:bodyPr/>
                    <a:lstStyle/>
                    <a:p>
                      <a:pPr algn="r" fontAlgn="ctr"/>
                      <a:r>
                        <a:rPr lang="en-US" sz="1000" b="1" u="none" strike="noStrike" dirty="0">
                          <a:solidFill>
                            <a:schemeClr val="bg1"/>
                          </a:solidFill>
                          <a:effectLst/>
                          <a:latin typeface="+mn-lt"/>
                        </a:rPr>
                        <a:t>30-jun</a:t>
                      </a:r>
                      <a:endParaRPr lang="en-US" sz="1000" b="1" i="0" u="none" strike="noStrike" dirty="0">
                        <a:solidFill>
                          <a:schemeClr val="bg1"/>
                        </a:solidFill>
                        <a:effectLst/>
                        <a:latin typeface="+mn-lt"/>
                      </a:endParaRPr>
                    </a:p>
                  </a:txBody>
                  <a:tcPr marL="7519" marR="7519" marT="7519" marB="0" anchor="ctr">
                    <a:solidFill>
                      <a:schemeClr val="accent2"/>
                    </a:solidFill>
                  </a:tcPr>
                </a:tc>
                <a:tc>
                  <a:txBody>
                    <a:bodyPr/>
                    <a:lstStyle/>
                    <a:p>
                      <a:pPr algn="r" fontAlgn="ctr"/>
                      <a:r>
                        <a:rPr lang="en-US" sz="1000" b="1" u="none" strike="noStrike" dirty="0">
                          <a:solidFill>
                            <a:schemeClr val="bg1"/>
                          </a:solidFill>
                          <a:effectLst/>
                          <a:latin typeface="+mn-lt"/>
                        </a:rPr>
                        <a:t>31-mar</a:t>
                      </a:r>
                      <a:endParaRPr lang="en-US" sz="1000" b="1" i="0" u="none" strike="noStrike" dirty="0">
                        <a:solidFill>
                          <a:schemeClr val="bg1"/>
                        </a:solidFill>
                        <a:effectLst/>
                        <a:latin typeface="+mn-lt"/>
                      </a:endParaRPr>
                    </a:p>
                  </a:txBody>
                  <a:tcPr marL="7519" marR="7519" marT="7519" marB="0" anchor="ctr">
                    <a:solidFill>
                      <a:schemeClr val="accent2"/>
                    </a:solidFill>
                  </a:tcPr>
                </a:tc>
                <a:tc>
                  <a:txBody>
                    <a:bodyPr/>
                    <a:lstStyle/>
                    <a:p>
                      <a:pPr algn="r" fontAlgn="ctr"/>
                      <a:r>
                        <a:rPr lang="en-US" sz="1000" b="1" u="none" strike="noStrike" dirty="0">
                          <a:solidFill>
                            <a:schemeClr val="bg1"/>
                          </a:solidFill>
                          <a:effectLst/>
                          <a:latin typeface="+mn-lt"/>
                        </a:rPr>
                        <a:t>31-dec</a:t>
                      </a:r>
                      <a:endParaRPr lang="en-US" sz="1000" b="1" i="0" u="none" strike="noStrike" dirty="0">
                        <a:solidFill>
                          <a:schemeClr val="bg1"/>
                        </a:solidFill>
                        <a:effectLst/>
                        <a:latin typeface="+mn-lt"/>
                      </a:endParaRPr>
                    </a:p>
                  </a:txBody>
                  <a:tcPr marL="7519" marR="7519" marT="7519" marB="0" anchor="ctr">
                    <a:solidFill>
                      <a:schemeClr val="accent2"/>
                    </a:solidFill>
                  </a:tcPr>
                </a:tc>
                <a:tc>
                  <a:txBody>
                    <a:bodyPr/>
                    <a:lstStyle/>
                    <a:p>
                      <a:pPr algn="r" fontAlgn="ctr"/>
                      <a:r>
                        <a:rPr lang="en-US" sz="1000" b="1" u="none" strike="noStrike" dirty="0">
                          <a:solidFill>
                            <a:schemeClr val="bg1"/>
                          </a:solidFill>
                          <a:effectLst/>
                          <a:latin typeface="+mn-lt"/>
                        </a:rPr>
                        <a:t>30-sep</a:t>
                      </a:r>
                      <a:endParaRPr lang="en-US" sz="1000" b="1" i="0" u="none" strike="noStrike" dirty="0">
                        <a:solidFill>
                          <a:schemeClr val="bg1"/>
                        </a:solidFill>
                        <a:effectLst/>
                        <a:latin typeface="+mn-lt"/>
                      </a:endParaRPr>
                    </a:p>
                  </a:txBody>
                  <a:tcPr marL="7519" marR="7519" marT="7519" marB="0" anchor="ctr">
                    <a:solidFill>
                      <a:schemeClr val="accent2"/>
                    </a:solidFill>
                  </a:tcPr>
                </a:tc>
                <a:tc>
                  <a:txBody>
                    <a:bodyPr/>
                    <a:lstStyle/>
                    <a:p>
                      <a:pPr algn="r" fontAlgn="ctr"/>
                      <a:r>
                        <a:rPr lang="en-US" sz="1000" b="1" u="none" strike="noStrike" dirty="0">
                          <a:solidFill>
                            <a:schemeClr val="bg1"/>
                          </a:solidFill>
                          <a:effectLst/>
                          <a:latin typeface="+mn-lt"/>
                        </a:rPr>
                        <a:t>30-jun</a:t>
                      </a:r>
                      <a:endParaRPr lang="en-US" sz="1000" b="1" i="0" u="none" strike="noStrike" dirty="0">
                        <a:solidFill>
                          <a:schemeClr val="bg1"/>
                        </a:solidFill>
                        <a:effectLst/>
                        <a:latin typeface="+mn-lt"/>
                      </a:endParaRPr>
                    </a:p>
                  </a:txBody>
                  <a:tcPr marL="7519" marR="7519" marT="7519" marB="0" anchor="ctr">
                    <a:solidFill>
                      <a:schemeClr val="accent2"/>
                    </a:solidFill>
                  </a:tcPr>
                </a:tc>
                <a:tc>
                  <a:txBody>
                    <a:bodyPr/>
                    <a:lstStyle/>
                    <a:p>
                      <a:pPr algn="r" fontAlgn="ctr"/>
                      <a:r>
                        <a:rPr lang="en-US" sz="1000" b="1" u="none" strike="noStrike">
                          <a:solidFill>
                            <a:schemeClr val="bg1"/>
                          </a:solidFill>
                          <a:effectLst/>
                          <a:latin typeface="+mn-lt"/>
                        </a:rPr>
                        <a:t>31-mar</a:t>
                      </a:r>
                      <a:endParaRPr lang="en-US" sz="1000" b="1" i="0" u="none" strike="noStrike">
                        <a:solidFill>
                          <a:schemeClr val="bg1"/>
                        </a:solidFill>
                        <a:effectLst/>
                        <a:latin typeface="+mn-lt"/>
                      </a:endParaRPr>
                    </a:p>
                  </a:txBody>
                  <a:tcPr marL="7519" marR="7519" marT="7519" marB="0" anchor="ctr">
                    <a:solidFill>
                      <a:schemeClr val="accent2"/>
                    </a:solidFill>
                  </a:tcPr>
                </a:tc>
                <a:tc>
                  <a:txBody>
                    <a:bodyPr/>
                    <a:lstStyle/>
                    <a:p>
                      <a:pPr algn="r" fontAlgn="ctr"/>
                      <a:r>
                        <a:rPr lang="en-US" sz="1000" b="1" u="none" strike="noStrike" dirty="0">
                          <a:solidFill>
                            <a:schemeClr val="bg1"/>
                          </a:solidFill>
                          <a:effectLst/>
                          <a:latin typeface="+mn-lt"/>
                        </a:rPr>
                        <a:t>31-dec</a:t>
                      </a:r>
                      <a:endParaRPr lang="en-US" sz="1000" b="1" i="0" u="none" strike="noStrike" dirty="0">
                        <a:solidFill>
                          <a:schemeClr val="bg1"/>
                        </a:solidFill>
                        <a:effectLst/>
                        <a:latin typeface="+mn-lt"/>
                      </a:endParaRPr>
                    </a:p>
                  </a:txBody>
                  <a:tcPr marL="7519" marR="7519" marT="7519" marB="0" anchor="ctr">
                    <a:solidFill>
                      <a:schemeClr val="accent2"/>
                    </a:solidFill>
                  </a:tcPr>
                </a:tc>
                <a:tc>
                  <a:txBody>
                    <a:bodyPr/>
                    <a:lstStyle/>
                    <a:p>
                      <a:pPr algn="r" fontAlgn="ctr"/>
                      <a:r>
                        <a:rPr lang="en-US" sz="1000" b="1" u="none" strike="noStrike" dirty="0">
                          <a:solidFill>
                            <a:schemeClr val="bg1"/>
                          </a:solidFill>
                          <a:effectLst/>
                          <a:latin typeface="+mn-lt"/>
                        </a:rPr>
                        <a:t>30-sep</a:t>
                      </a:r>
                      <a:endParaRPr lang="en-US" sz="1000" b="1" i="0" u="none" strike="noStrike" dirty="0">
                        <a:solidFill>
                          <a:schemeClr val="bg1"/>
                        </a:solidFill>
                        <a:effectLst/>
                        <a:latin typeface="+mn-lt"/>
                      </a:endParaRPr>
                    </a:p>
                  </a:txBody>
                  <a:tcPr marL="7519" marR="7519" marT="7519" marB="0" anchor="ctr">
                    <a:solidFill>
                      <a:schemeClr val="accent2"/>
                    </a:solidFill>
                  </a:tcPr>
                </a:tc>
                <a:tc>
                  <a:txBody>
                    <a:bodyPr/>
                    <a:lstStyle/>
                    <a:p>
                      <a:pPr algn="r" fontAlgn="ctr"/>
                      <a:r>
                        <a:rPr lang="en-US" sz="1000" b="1" u="none" strike="noStrike" dirty="0">
                          <a:solidFill>
                            <a:schemeClr val="bg1"/>
                          </a:solidFill>
                          <a:effectLst/>
                          <a:latin typeface="+mn-lt"/>
                        </a:rPr>
                        <a:t>30-jun</a:t>
                      </a:r>
                      <a:endParaRPr lang="en-US" sz="1000" b="1" i="0" u="none" strike="noStrike" dirty="0">
                        <a:solidFill>
                          <a:schemeClr val="bg1"/>
                        </a:solidFill>
                        <a:effectLst/>
                        <a:latin typeface="+mn-lt"/>
                      </a:endParaRPr>
                    </a:p>
                  </a:txBody>
                  <a:tcPr marL="7519" marR="7519" marT="7519" marB="0" anchor="ctr">
                    <a:solidFill>
                      <a:schemeClr val="accent2"/>
                    </a:solidFill>
                  </a:tcPr>
                </a:tc>
                <a:tc>
                  <a:txBody>
                    <a:bodyPr/>
                    <a:lstStyle/>
                    <a:p>
                      <a:pPr algn="r" fontAlgn="ctr"/>
                      <a:r>
                        <a:rPr lang="en-US" sz="1000" b="1" u="none" strike="noStrike">
                          <a:solidFill>
                            <a:schemeClr val="bg1"/>
                          </a:solidFill>
                          <a:effectLst/>
                          <a:latin typeface="+mn-lt"/>
                        </a:rPr>
                        <a:t>31-mar</a:t>
                      </a:r>
                      <a:endParaRPr lang="en-US" sz="1000" b="1" i="0" u="none" strike="noStrike">
                        <a:solidFill>
                          <a:schemeClr val="bg1"/>
                        </a:solidFill>
                        <a:effectLst/>
                        <a:latin typeface="+mn-lt"/>
                      </a:endParaRPr>
                    </a:p>
                  </a:txBody>
                  <a:tcPr marL="7519" marR="7519" marT="7519" marB="0" anchor="ctr">
                    <a:solidFill>
                      <a:schemeClr val="accent2"/>
                    </a:solidFill>
                  </a:tcPr>
                </a:tc>
                <a:extLst>
                  <a:ext uri="{0D108BD9-81ED-4DB2-BD59-A6C34878D82A}">
                    <a16:rowId xmlns:a16="http://schemas.microsoft.com/office/drawing/2014/main" val="3659507897"/>
                  </a:ext>
                </a:extLst>
              </a:tr>
              <a:tr h="199920">
                <a:tc>
                  <a:txBody>
                    <a:bodyPr/>
                    <a:lstStyle/>
                    <a:p>
                      <a:pPr algn="l" fontAlgn="ctr"/>
                      <a:r>
                        <a:rPr lang="sv-SE" sz="1000" u="none" strike="noStrike" dirty="0" err="1">
                          <a:effectLst/>
                          <a:latin typeface="+mn-lt"/>
                        </a:rPr>
                        <a:t>Receivables</a:t>
                      </a:r>
                      <a:r>
                        <a:rPr lang="sv-SE" sz="1000" u="none" strike="noStrike" dirty="0">
                          <a:effectLst/>
                          <a:latin typeface="+mn-lt"/>
                        </a:rPr>
                        <a:t>, </a:t>
                      </a:r>
                      <a:r>
                        <a:rPr lang="sv-SE" sz="1000" u="none" strike="noStrike" dirty="0" err="1">
                          <a:effectLst/>
                          <a:latin typeface="+mn-lt"/>
                        </a:rPr>
                        <a:t>net</a:t>
                      </a:r>
                      <a:endParaRPr lang="sv-SE" sz="1000" b="0" i="0" u="none" strike="noStrike" dirty="0">
                        <a:effectLst/>
                        <a:latin typeface="+mn-lt"/>
                      </a:endParaRPr>
                    </a:p>
                  </a:txBody>
                  <a:tcPr marL="7519" marR="7519" marT="7519" marB="0" anchor="ctr"/>
                </a:tc>
                <a:tc>
                  <a:txBody>
                    <a:bodyPr/>
                    <a:lstStyle/>
                    <a:p>
                      <a:pPr algn="r">
                        <a:buNone/>
                      </a:pPr>
                      <a:r>
                        <a:rPr lang="en-US" sz="900" dirty="0">
                          <a:solidFill>
                            <a:srgbClr val="000000"/>
                          </a:solidFill>
                          <a:effectLst/>
                          <a:latin typeface="Arial" panose="020B0604020202020204" pitchFamily="34" charset="0"/>
                          <a:ea typeface="Arial" panose="020B0604020202020204" pitchFamily="34" charset="0"/>
                        </a:rPr>
                        <a:t>$2,422</a:t>
                      </a:r>
                      <a:endParaRPr lang="sv-SE" sz="1000" dirty="0">
                        <a:effectLst/>
                        <a:latin typeface="Times New Roman" panose="02020603050405020304" pitchFamily="18" charset="0"/>
                        <a:ea typeface="Times New Roman" panose="02020603050405020304" pitchFamily="18" charset="0"/>
                      </a:endParaRPr>
                    </a:p>
                  </a:txBody>
                  <a:tcPr marL="0" marR="8890" marT="8890" marB="0" anchor="ctr"/>
                </a:tc>
                <a:tc>
                  <a:txBody>
                    <a:bodyPr/>
                    <a:lstStyle/>
                    <a:p>
                      <a:pPr algn="r" fontAlgn="ctr">
                        <a:buNone/>
                      </a:pPr>
                      <a:r>
                        <a:rPr lang="sv-SE" sz="1000" u="none" strike="noStrike" kern="1200" dirty="0">
                          <a:solidFill>
                            <a:schemeClr val="dk1"/>
                          </a:solidFill>
                          <a:effectLst/>
                          <a:latin typeface="+mn-lt"/>
                          <a:ea typeface="+mn-ea"/>
                          <a:cs typeface="+mn-cs"/>
                        </a:rPr>
                        <a:t>$2,236</a:t>
                      </a:r>
                    </a:p>
                  </a:txBody>
                  <a:tcPr marL="9525" marR="9525" marT="9525" marB="0" anchor="ctr"/>
                </a:tc>
                <a:tc>
                  <a:txBody>
                    <a:bodyPr/>
                    <a:lstStyle/>
                    <a:p>
                      <a:pPr algn="r" fontAlgn="ctr"/>
                      <a:r>
                        <a:rPr lang="en-US" sz="1000" u="none" strike="noStrike" dirty="0">
                          <a:effectLst/>
                          <a:latin typeface="+mn-lt"/>
                        </a:rPr>
                        <a:t>$2,357</a:t>
                      </a:r>
                      <a:endParaRPr lang="en-US" sz="1000" b="0" i="0" u="none" strike="noStrike" dirty="0">
                        <a:solidFill>
                          <a:srgbClr val="000000"/>
                        </a:solidFill>
                        <a:effectLst/>
                        <a:latin typeface="+mn-lt"/>
                      </a:endParaRPr>
                    </a:p>
                  </a:txBody>
                  <a:tcPr marL="7519" marR="7519" marT="7519" marB="0" anchor="ctr"/>
                </a:tc>
                <a:tc>
                  <a:txBody>
                    <a:bodyPr/>
                    <a:lstStyle/>
                    <a:p>
                      <a:pPr algn="r" fontAlgn="ctr"/>
                      <a:r>
                        <a:rPr lang="en-US" sz="1000" u="none" strike="noStrike" dirty="0">
                          <a:effectLst/>
                          <a:latin typeface="+mn-lt"/>
                        </a:rPr>
                        <a:t>$2,341</a:t>
                      </a:r>
                      <a:endParaRPr lang="en-US" sz="1000" b="0" i="0" u="none" strike="noStrike" dirty="0">
                        <a:solidFill>
                          <a:srgbClr val="000000"/>
                        </a:solidFill>
                        <a:effectLst/>
                        <a:latin typeface="+mn-lt"/>
                      </a:endParaRPr>
                    </a:p>
                  </a:txBody>
                  <a:tcPr marL="7519" marR="7519" marT="7519" marB="0" anchor="ctr"/>
                </a:tc>
                <a:tc>
                  <a:txBody>
                    <a:bodyPr/>
                    <a:lstStyle/>
                    <a:p>
                      <a:pPr algn="r" fontAlgn="ctr"/>
                      <a:r>
                        <a:rPr lang="en-US" sz="1000" u="none" strike="noStrike">
                          <a:effectLst/>
                          <a:latin typeface="+mn-lt"/>
                        </a:rPr>
                        <a:t>$2,205</a:t>
                      </a:r>
                      <a:endParaRPr lang="en-US" sz="1000" b="0" i="0" u="none" strike="noStrike">
                        <a:solidFill>
                          <a:srgbClr val="000000"/>
                        </a:solidFill>
                        <a:effectLst/>
                        <a:latin typeface="+mn-lt"/>
                      </a:endParaRPr>
                    </a:p>
                  </a:txBody>
                  <a:tcPr marL="7519" marR="7519" marT="7519" marB="0" anchor="ctr"/>
                </a:tc>
                <a:tc>
                  <a:txBody>
                    <a:bodyPr/>
                    <a:lstStyle/>
                    <a:p>
                      <a:pPr algn="r" fontAlgn="ctr"/>
                      <a:r>
                        <a:rPr lang="en-US" sz="1000" u="none" strike="noStrike" dirty="0">
                          <a:effectLst/>
                          <a:latin typeface="+mn-lt"/>
                        </a:rPr>
                        <a:t>$1,993</a:t>
                      </a:r>
                      <a:endParaRPr lang="en-US" sz="1000" b="0" i="0" u="none" strike="noStrike" dirty="0">
                        <a:solidFill>
                          <a:srgbClr val="000000"/>
                        </a:solidFill>
                        <a:effectLst/>
                        <a:latin typeface="+mn-lt"/>
                      </a:endParaRPr>
                    </a:p>
                  </a:txBody>
                  <a:tcPr marL="7519" marR="7519" marT="7519" marB="0" anchor="ctr"/>
                </a:tc>
                <a:tc>
                  <a:txBody>
                    <a:bodyPr/>
                    <a:lstStyle/>
                    <a:p>
                      <a:pPr algn="r" fontAlgn="ctr"/>
                      <a:r>
                        <a:rPr lang="en-US" sz="1000" u="none" strike="noStrike">
                          <a:effectLst/>
                          <a:latin typeface="+mn-lt"/>
                        </a:rPr>
                        <a:t>$2,192</a:t>
                      </a:r>
                      <a:endParaRPr lang="en-US" sz="1000" b="0" i="0" u="none" strike="noStrike">
                        <a:solidFill>
                          <a:srgbClr val="000000"/>
                        </a:solidFill>
                        <a:effectLst/>
                        <a:latin typeface="+mn-lt"/>
                      </a:endParaRPr>
                    </a:p>
                  </a:txBody>
                  <a:tcPr marL="7519" marR="7519" marT="7519" marB="0" anchor="ctr"/>
                </a:tc>
                <a:tc>
                  <a:txBody>
                    <a:bodyPr/>
                    <a:lstStyle/>
                    <a:p>
                      <a:pPr algn="r" fontAlgn="ctr"/>
                      <a:r>
                        <a:rPr lang="en-US" sz="1000" u="none" strike="noStrike">
                          <a:effectLst/>
                          <a:latin typeface="+mn-lt"/>
                        </a:rPr>
                        <a:t>$2,090</a:t>
                      </a:r>
                      <a:endParaRPr lang="en-US" sz="1000" b="0" i="0" u="none" strike="noStrike">
                        <a:solidFill>
                          <a:srgbClr val="000000"/>
                        </a:solidFill>
                        <a:effectLst/>
                        <a:latin typeface="+mn-lt"/>
                      </a:endParaRPr>
                    </a:p>
                  </a:txBody>
                  <a:tcPr marL="7519" marR="7519" marT="7519" marB="0" anchor="ctr"/>
                </a:tc>
                <a:tc>
                  <a:txBody>
                    <a:bodyPr/>
                    <a:lstStyle/>
                    <a:p>
                      <a:pPr algn="r" fontAlgn="ctr"/>
                      <a:r>
                        <a:rPr lang="en-US" sz="1000" u="none" strike="noStrike">
                          <a:effectLst/>
                          <a:latin typeface="+mn-lt"/>
                        </a:rPr>
                        <a:t>$2,194</a:t>
                      </a:r>
                      <a:endParaRPr lang="en-US" sz="1000" b="0" i="0" u="none" strike="noStrike">
                        <a:solidFill>
                          <a:srgbClr val="000000"/>
                        </a:solidFill>
                        <a:effectLst/>
                        <a:latin typeface="+mn-lt"/>
                      </a:endParaRPr>
                    </a:p>
                  </a:txBody>
                  <a:tcPr marL="7519" marR="7519" marT="7519" marB="0" anchor="ctr"/>
                </a:tc>
                <a:tc>
                  <a:txBody>
                    <a:bodyPr/>
                    <a:lstStyle/>
                    <a:p>
                      <a:pPr marL="0" algn="r" defTabSz="914400" rtl="0" eaLnBrk="1" fontAlgn="ctr" latinLnBrk="0" hangingPunct="1">
                        <a:buNone/>
                      </a:pPr>
                      <a:r>
                        <a:rPr lang="en-US" sz="1000" u="none" strike="noStrike" kern="1200" dirty="0">
                          <a:solidFill>
                            <a:schemeClr val="dk1"/>
                          </a:solidFill>
                          <a:effectLst/>
                          <a:latin typeface="+mn-lt"/>
                          <a:ea typeface="+mn-ea"/>
                          <a:cs typeface="+mn-cs"/>
                        </a:rPr>
                        <a:t>$2,198</a:t>
                      </a:r>
                      <a:endParaRPr lang="sv-SE" sz="1000" u="none" strike="noStrike" kern="1200" dirty="0">
                        <a:solidFill>
                          <a:schemeClr val="dk1"/>
                        </a:solidFill>
                        <a:effectLst/>
                        <a:latin typeface="+mn-lt"/>
                        <a:ea typeface="+mn-ea"/>
                        <a:cs typeface="+mn-cs"/>
                      </a:endParaRPr>
                    </a:p>
                  </a:txBody>
                  <a:tcPr marL="0" marR="0" marT="0" marB="0" anchor="ctr"/>
                </a:tc>
                <a:tc>
                  <a:txBody>
                    <a:bodyPr/>
                    <a:lstStyle/>
                    <a:p>
                      <a:pPr marL="0" algn="r" defTabSz="914400" rtl="0" eaLnBrk="1" fontAlgn="ctr" latinLnBrk="0" hangingPunct="1">
                        <a:buNone/>
                      </a:pPr>
                      <a:r>
                        <a:rPr lang="en-US" sz="1000" u="none" strike="noStrike" kern="1200">
                          <a:solidFill>
                            <a:schemeClr val="dk1"/>
                          </a:solidFill>
                          <a:effectLst/>
                          <a:latin typeface="+mn-lt"/>
                          <a:ea typeface="+mn-ea"/>
                          <a:cs typeface="+mn-cs"/>
                        </a:rPr>
                        <a:t>$2,179</a:t>
                      </a:r>
                      <a:endParaRPr lang="sv-SE" sz="1000" u="none" strike="noStrike" kern="1200">
                        <a:solidFill>
                          <a:schemeClr val="dk1"/>
                        </a:solidFill>
                        <a:effectLst/>
                        <a:latin typeface="+mn-lt"/>
                        <a:ea typeface="+mn-ea"/>
                        <a:cs typeface="+mn-cs"/>
                      </a:endParaRPr>
                    </a:p>
                  </a:txBody>
                  <a:tcPr marL="0" marR="0" marT="0" marB="0" anchor="ctr"/>
                </a:tc>
                <a:tc>
                  <a:txBody>
                    <a:bodyPr/>
                    <a:lstStyle/>
                    <a:p>
                      <a:pPr marL="0" algn="r" defTabSz="914400" rtl="0" eaLnBrk="1" fontAlgn="ctr" latinLnBrk="0" hangingPunct="1">
                        <a:buNone/>
                      </a:pPr>
                      <a:r>
                        <a:rPr lang="en-US" sz="1000" u="none" strike="noStrike" kern="1200">
                          <a:solidFill>
                            <a:schemeClr val="dk1"/>
                          </a:solidFill>
                          <a:effectLst/>
                          <a:latin typeface="+mn-lt"/>
                          <a:ea typeface="+mn-ea"/>
                          <a:cs typeface="+mn-cs"/>
                        </a:rPr>
                        <a:t>$2,189</a:t>
                      </a:r>
                      <a:endParaRPr lang="sv-SE" sz="1000" u="none" strike="noStrike" kern="1200">
                        <a:solidFill>
                          <a:schemeClr val="dk1"/>
                        </a:solidFill>
                        <a:effectLst/>
                        <a:latin typeface="+mn-lt"/>
                        <a:ea typeface="+mn-ea"/>
                        <a:cs typeface="+mn-cs"/>
                      </a:endParaRPr>
                    </a:p>
                  </a:txBody>
                  <a:tcPr marL="0" marR="0" marT="0" marB="0" anchor="ctr"/>
                </a:tc>
                <a:tc>
                  <a:txBody>
                    <a:bodyPr/>
                    <a:lstStyle/>
                    <a:p>
                      <a:pPr marL="0" algn="r" defTabSz="914400" rtl="0" eaLnBrk="1" fontAlgn="ctr" latinLnBrk="0" hangingPunct="1">
                        <a:buNone/>
                      </a:pPr>
                      <a:r>
                        <a:rPr lang="en-US" sz="1000" u="none" strike="noStrike" kern="1200">
                          <a:solidFill>
                            <a:schemeClr val="dk1"/>
                          </a:solidFill>
                          <a:effectLst/>
                          <a:latin typeface="+mn-lt"/>
                          <a:ea typeface="+mn-ea"/>
                          <a:cs typeface="+mn-cs"/>
                        </a:rPr>
                        <a:t>$2,106</a:t>
                      </a:r>
                      <a:endParaRPr lang="sv-SE" sz="1000" u="none" strike="noStrike" kern="1200">
                        <a:solidFill>
                          <a:schemeClr val="dk1"/>
                        </a:solidFill>
                        <a:effectLst/>
                        <a:latin typeface="+mn-lt"/>
                        <a:ea typeface="+mn-ea"/>
                        <a:cs typeface="+mn-cs"/>
                      </a:endParaRPr>
                    </a:p>
                  </a:txBody>
                  <a:tcPr marL="0" marR="0" marT="0" marB="0" anchor="ctr"/>
                </a:tc>
                <a:extLst>
                  <a:ext uri="{0D108BD9-81ED-4DB2-BD59-A6C34878D82A}">
                    <a16:rowId xmlns:a16="http://schemas.microsoft.com/office/drawing/2014/main" val="1092035667"/>
                  </a:ext>
                </a:extLst>
              </a:tr>
              <a:tr h="199920">
                <a:tc>
                  <a:txBody>
                    <a:bodyPr/>
                    <a:lstStyle/>
                    <a:p>
                      <a:pPr algn="l" fontAlgn="ctr"/>
                      <a:r>
                        <a:rPr lang="sv-SE" sz="1000" u="none" strike="noStrike" dirty="0" err="1">
                          <a:effectLst/>
                          <a:latin typeface="+mn-lt"/>
                        </a:rPr>
                        <a:t>Inventories</a:t>
                      </a:r>
                      <a:r>
                        <a:rPr lang="sv-SE" sz="1000" u="none" strike="noStrike" dirty="0">
                          <a:effectLst/>
                          <a:latin typeface="+mn-lt"/>
                        </a:rPr>
                        <a:t>, </a:t>
                      </a:r>
                      <a:r>
                        <a:rPr lang="sv-SE" sz="1000" u="none" strike="noStrike" dirty="0" err="1">
                          <a:effectLst/>
                          <a:latin typeface="+mn-lt"/>
                        </a:rPr>
                        <a:t>net</a:t>
                      </a:r>
                      <a:endParaRPr lang="sv-SE" sz="1000" b="0" i="0" u="none" strike="noStrike" dirty="0">
                        <a:effectLst/>
                        <a:latin typeface="+mn-lt"/>
                      </a:endParaRPr>
                    </a:p>
                  </a:txBody>
                  <a:tcPr marL="7519" marR="7519" marT="7519" marB="0" anchor="ctr"/>
                </a:tc>
                <a:tc>
                  <a:txBody>
                    <a:bodyPr/>
                    <a:lstStyle/>
                    <a:p>
                      <a:pPr algn="r">
                        <a:buNone/>
                      </a:pPr>
                      <a:r>
                        <a:rPr lang="en-US" sz="900">
                          <a:solidFill>
                            <a:srgbClr val="000000"/>
                          </a:solidFill>
                          <a:effectLst/>
                          <a:latin typeface="Arial" panose="020B0604020202020204" pitchFamily="34" charset="0"/>
                          <a:ea typeface="Arial" panose="020B0604020202020204" pitchFamily="34" charset="0"/>
                        </a:rPr>
                        <a:t>947</a:t>
                      </a:r>
                      <a:endParaRPr lang="sv-SE" sz="1000">
                        <a:effectLst/>
                        <a:latin typeface="Times New Roman" panose="02020603050405020304" pitchFamily="18" charset="0"/>
                        <a:ea typeface="Times New Roman" panose="02020603050405020304" pitchFamily="18" charset="0"/>
                      </a:endParaRPr>
                    </a:p>
                  </a:txBody>
                  <a:tcPr marL="0" marR="8890" marT="8890" marB="0" anchor="ctr"/>
                </a:tc>
                <a:tc>
                  <a:txBody>
                    <a:bodyPr/>
                    <a:lstStyle/>
                    <a:p>
                      <a:pPr algn="r" fontAlgn="ctr">
                        <a:buNone/>
                      </a:pPr>
                      <a:r>
                        <a:rPr lang="sv-SE" sz="1000" u="none" strike="noStrike" kern="1200" dirty="0">
                          <a:solidFill>
                            <a:schemeClr val="dk1"/>
                          </a:solidFill>
                          <a:effectLst/>
                          <a:latin typeface="+mn-lt"/>
                          <a:ea typeface="+mn-ea"/>
                          <a:cs typeface="+mn-cs"/>
                        </a:rPr>
                        <a:t>992</a:t>
                      </a:r>
                    </a:p>
                  </a:txBody>
                  <a:tcPr marL="9525" marR="9525" marT="9525" marB="0" anchor="ctr"/>
                </a:tc>
                <a:tc>
                  <a:txBody>
                    <a:bodyPr/>
                    <a:lstStyle/>
                    <a:p>
                      <a:pPr algn="r" fontAlgn="ctr"/>
                      <a:r>
                        <a:rPr lang="sv-SE" sz="1000" u="none" strike="noStrike" kern="1200" dirty="0">
                          <a:solidFill>
                            <a:schemeClr val="dk1"/>
                          </a:solidFill>
                          <a:effectLst/>
                          <a:latin typeface="+mn-lt"/>
                          <a:ea typeface="+mn-ea"/>
                          <a:cs typeface="+mn-cs"/>
                        </a:rPr>
                        <a:t>1,036</a:t>
                      </a:r>
                    </a:p>
                  </a:txBody>
                  <a:tcPr marL="9525" marR="9525" marT="9525" marB="0" anchor="ctr"/>
                </a:tc>
                <a:tc>
                  <a:txBody>
                    <a:bodyPr/>
                    <a:lstStyle/>
                    <a:p>
                      <a:pPr algn="r" fontAlgn="ctr"/>
                      <a:r>
                        <a:rPr lang="sv-SE" sz="1000" u="none" strike="noStrike" kern="1200">
                          <a:solidFill>
                            <a:schemeClr val="dk1"/>
                          </a:solidFill>
                          <a:effectLst/>
                          <a:latin typeface="+mn-lt"/>
                          <a:ea typeface="+mn-ea"/>
                          <a:cs typeface="+mn-cs"/>
                        </a:rPr>
                        <a:t>957</a:t>
                      </a:r>
                    </a:p>
                  </a:txBody>
                  <a:tcPr marL="9525" marR="9525" marT="9525" marB="0" anchor="ctr"/>
                </a:tc>
                <a:tc>
                  <a:txBody>
                    <a:bodyPr/>
                    <a:lstStyle/>
                    <a:p>
                      <a:pPr algn="r" fontAlgn="ctr"/>
                      <a:r>
                        <a:rPr lang="sv-SE" sz="1000" u="none" strike="noStrike" kern="1200">
                          <a:solidFill>
                            <a:schemeClr val="dk1"/>
                          </a:solidFill>
                          <a:effectLst/>
                          <a:latin typeface="+mn-lt"/>
                          <a:ea typeface="+mn-ea"/>
                          <a:cs typeface="+mn-cs"/>
                        </a:rPr>
                        <a:t>913</a:t>
                      </a:r>
                    </a:p>
                  </a:txBody>
                  <a:tcPr marL="9525" marR="9525" marT="9525" marB="0" anchor="ctr"/>
                </a:tc>
                <a:tc>
                  <a:txBody>
                    <a:bodyPr/>
                    <a:lstStyle/>
                    <a:p>
                      <a:pPr algn="r" fontAlgn="ctr"/>
                      <a:r>
                        <a:rPr lang="sv-SE" sz="1000" u="none" strike="noStrike" kern="1200">
                          <a:solidFill>
                            <a:schemeClr val="dk1"/>
                          </a:solidFill>
                          <a:effectLst/>
                          <a:latin typeface="+mn-lt"/>
                          <a:ea typeface="+mn-ea"/>
                          <a:cs typeface="+mn-cs"/>
                        </a:rPr>
                        <a:t>921</a:t>
                      </a:r>
                    </a:p>
                  </a:txBody>
                  <a:tcPr marL="9525" marR="9525" marT="9525" marB="0" anchor="ctr"/>
                </a:tc>
                <a:tc>
                  <a:txBody>
                    <a:bodyPr/>
                    <a:lstStyle/>
                    <a:p>
                      <a:pPr algn="r" fontAlgn="ctr"/>
                      <a:r>
                        <a:rPr lang="sv-SE" sz="1000" u="none" strike="noStrike" kern="1200">
                          <a:solidFill>
                            <a:schemeClr val="dk1"/>
                          </a:solidFill>
                          <a:effectLst/>
                          <a:latin typeface="+mn-lt"/>
                          <a:ea typeface="+mn-ea"/>
                          <a:cs typeface="+mn-cs"/>
                        </a:rPr>
                        <a:t>997</a:t>
                      </a:r>
                    </a:p>
                  </a:txBody>
                  <a:tcPr marL="9525" marR="9525" marT="9525" marB="0" anchor="ctr"/>
                </a:tc>
                <a:tc>
                  <a:txBody>
                    <a:bodyPr/>
                    <a:lstStyle/>
                    <a:p>
                      <a:pPr algn="r" fontAlgn="ctr"/>
                      <a:r>
                        <a:rPr lang="sv-SE" sz="1000" u="none" strike="noStrike" kern="1200">
                          <a:solidFill>
                            <a:schemeClr val="dk1"/>
                          </a:solidFill>
                          <a:effectLst/>
                          <a:latin typeface="+mn-lt"/>
                          <a:ea typeface="+mn-ea"/>
                          <a:cs typeface="+mn-cs"/>
                        </a:rPr>
                        <a:t>936</a:t>
                      </a:r>
                    </a:p>
                  </a:txBody>
                  <a:tcPr marL="9525" marR="9525" marT="9525" marB="0" anchor="ctr"/>
                </a:tc>
                <a:tc>
                  <a:txBody>
                    <a:bodyPr/>
                    <a:lstStyle/>
                    <a:p>
                      <a:pPr algn="r" fontAlgn="ctr"/>
                      <a:r>
                        <a:rPr lang="sv-SE" sz="1000" u="none" strike="noStrike" kern="1200">
                          <a:solidFill>
                            <a:schemeClr val="dk1"/>
                          </a:solidFill>
                          <a:effectLst/>
                          <a:latin typeface="+mn-lt"/>
                          <a:ea typeface="+mn-ea"/>
                          <a:cs typeface="+mn-cs"/>
                        </a:rPr>
                        <a:t>997</a:t>
                      </a:r>
                    </a:p>
                  </a:txBody>
                  <a:tcPr marL="9525" marR="9525" marT="9525" marB="0" anchor="ctr"/>
                </a:tc>
                <a:tc>
                  <a:txBody>
                    <a:bodyPr/>
                    <a:lstStyle/>
                    <a:p>
                      <a:pPr marL="0" algn="r" defTabSz="914400" rtl="0" eaLnBrk="1" fontAlgn="ctr" latinLnBrk="0" hangingPunct="1">
                        <a:buNone/>
                      </a:pPr>
                      <a:r>
                        <a:rPr lang="en-US" sz="1000" u="none" strike="noStrike" kern="1200">
                          <a:solidFill>
                            <a:schemeClr val="dk1"/>
                          </a:solidFill>
                          <a:effectLst/>
                          <a:latin typeface="+mn-lt"/>
                          <a:ea typeface="+mn-ea"/>
                          <a:cs typeface="+mn-cs"/>
                        </a:rPr>
                        <a:t>1,012</a:t>
                      </a:r>
                      <a:endParaRPr lang="sv-SE" sz="1000" u="none" strike="noStrike" kern="1200">
                        <a:solidFill>
                          <a:schemeClr val="dk1"/>
                        </a:solidFill>
                        <a:effectLst/>
                        <a:latin typeface="+mn-lt"/>
                        <a:ea typeface="+mn-ea"/>
                        <a:cs typeface="+mn-cs"/>
                      </a:endParaRPr>
                    </a:p>
                  </a:txBody>
                  <a:tcPr marL="0" marR="0" marT="0" marB="0" anchor="ctr"/>
                </a:tc>
                <a:tc>
                  <a:txBody>
                    <a:bodyPr/>
                    <a:lstStyle/>
                    <a:p>
                      <a:pPr marL="0" algn="r" defTabSz="914400" rtl="0" eaLnBrk="1" fontAlgn="ctr" latinLnBrk="0" hangingPunct="1">
                        <a:buNone/>
                      </a:pPr>
                      <a:r>
                        <a:rPr lang="en-US" sz="1000" u="none" strike="noStrike" kern="1200">
                          <a:solidFill>
                            <a:schemeClr val="dk1"/>
                          </a:solidFill>
                          <a:effectLst/>
                          <a:latin typeface="+mn-lt"/>
                          <a:ea typeface="+mn-ea"/>
                          <a:cs typeface="+mn-cs"/>
                        </a:rPr>
                        <a:t>982</a:t>
                      </a:r>
                      <a:endParaRPr lang="sv-SE" sz="1000" u="none" strike="noStrike" kern="1200">
                        <a:solidFill>
                          <a:schemeClr val="dk1"/>
                        </a:solidFill>
                        <a:effectLst/>
                        <a:latin typeface="+mn-lt"/>
                        <a:ea typeface="+mn-ea"/>
                        <a:cs typeface="+mn-cs"/>
                      </a:endParaRPr>
                    </a:p>
                  </a:txBody>
                  <a:tcPr marL="0" marR="0" marT="0" marB="0" anchor="ctr"/>
                </a:tc>
                <a:tc>
                  <a:txBody>
                    <a:bodyPr/>
                    <a:lstStyle/>
                    <a:p>
                      <a:pPr marL="0" algn="r" defTabSz="914400" rtl="0" eaLnBrk="1" fontAlgn="ctr" latinLnBrk="0" hangingPunct="1">
                        <a:buNone/>
                      </a:pPr>
                      <a:r>
                        <a:rPr lang="en-US" sz="1000" u="none" strike="noStrike" kern="1200">
                          <a:solidFill>
                            <a:schemeClr val="dk1"/>
                          </a:solidFill>
                          <a:effectLst/>
                          <a:latin typeface="+mn-lt"/>
                          <a:ea typeface="+mn-ea"/>
                          <a:cs typeface="+mn-cs"/>
                        </a:rPr>
                        <a:t>947</a:t>
                      </a:r>
                      <a:endParaRPr lang="sv-SE" sz="1000" u="none" strike="noStrike" kern="1200">
                        <a:solidFill>
                          <a:schemeClr val="dk1"/>
                        </a:solidFill>
                        <a:effectLst/>
                        <a:latin typeface="+mn-lt"/>
                        <a:ea typeface="+mn-ea"/>
                        <a:cs typeface="+mn-cs"/>
                      </a:endParaRPr>
                    </a:p>
                  </a:txBody>
                  <a:tcPr marL="0" marR="0" marT="0" marB="0" anchor="ctr"/>
                </a:tc>
                <a:tc>
                  <a:txBody>
                    <a:bodyPr/>
                    <a:lstStyle/>
                    <a:p>
                      <a:pPr marL="0" algn="r" defTabSz="914400" rtl="0" eaLnBrk="1" fontAlgn="ctr" latinLnBrk="0" hangingPunct="1">
                        <a:buNone/>
                      </a:pPr>
                      <a:r>
                        <a:rPr lang="en-US" sz="1000" u="none" strike="noStrike" kern="1200">
                          <a:solidFill>
                            <a:schemeClr val="dk1"/>
                          </a:solidFill>
                          <a:effectLst/>
                          <a:latin typeface="+mn-lt"/>
                          <a:ea typeface="+mn-ea"/>
                          <a:cs typeface="+mn-cs"/>
                        </a:rPr>
                        <a:t>986</a:t>
                      </a:r>
                      <a:endParaRPr lang="sv-SE" sz="1000" u="none" strike="noStrike" kern="1200">
                        <a:solidFill>
                          <a:schemeClr val="dk1"/>
                        </a:solidFill>
                        <a:effectLst/>
                        <a:latin typeface="+mn-lt"/>
                        <a:ea typeface="+mn-ea"/>
                        <a:cs typeface="+mn-cs"/>
                      </a:endParaRPr>
                    </a:p>
                  </a:txBody>
                  <a:tcPr marL="0" marR="0" marT="0" marB="0" anchor="ctr"/>
                </a:tc>
                <a:extLst>
                  <a:ext uri="{0D108BD9-81ED-4DB2-BD59-A6C34878D82A}">
                    <a16:rowId xmlns:a16="http://schemas.microsoft.com/office/drawing/2014/main" val="2643476817"/>
                  </a:ext>
                </a:extLst>
              </a:tr>
              <a:tr h="199920">
                <a:tc>
                  <a:txBody>
                    <a:bodyPr/>
                    <a:lstStyle/>
                    <a:p>
                      <a:pPr algn="l" fontAlgn="ctr"/>
                      <a:r>
                        <a:rPr lang="sv-SE" sz="1000" u="none" strike="noStrike" dirty="0">
                          <a:effectLst/>
                          <a:latin typeface="+mn-lt"/>
                        </a:rPr>
                        <a:t>Accounts payable</a:t>
                      </a:r>
                      <a:endParaRPr lang="sv-SE" sz="1000" b="0" i="0" u="none" strike="noStrike" dirty="0">
                        <a:effectLst/>
                        <a:latin typeface="+mn-lt"/>
                      </a:endParaRPr>
                    </a:p>
                  </a:txBody>
                  <a:tcPr marL="7519" marR="7519" marT="7519" marB="0" anchor="ctr"/>
                </a:tc>
                <a:tc>
                  <a:txBody>
                    <a:bodyPr/>
                    <a:lstStyle/>
                    <a:p>
                      <a:pPr algn="r">
                        <a:buNone/>
                      </a:pPr>
                      <a:r>
                        <a:rPr lang="en-US" sz="900">
                          <a:solidFill>
                            <a:srgbClr val="000000"/>
                          </a:solidFill>
                          <a:effectLst/>
                          <a:latin typeface="Arial" panose="020B0604020202020204" pitchFamily="34" charset="0"/>
                          <a:ea typeface="Arial" panose="020B0604020202020204" pitchFamily="34" charset="0"/>
                        </a:rPr>
                        <a:t>(1,862)</a:t>
                      </a:r>
                      <a:endParaRPr lang="sv-SE" sz="1000">
                        <a:effectLst/>
                        <a:latin typeface="Times New Roman" panose="02020603050405020304" pitchFamily="18" charset="0"/>
                        <a:ea typeface="Times New Roman" panose="02020603050405020304" pitchFamily="18" charset="0"/>
                      </a:endParaRPr>
                    </a:p>
                  </a:txBody>
                  <a:tcPr marL="0" marR="8890" marT="8890" marB="0" anchor="ctr"/>
                </a:tc>
                <a:tc>
                  <a:txBody>
                    <a:bodyPr/>
                    <a:lstStyle/>
                    <a:p>
                      <a:pPr algn="r" fontAlgn="ctr">
                        <a:buNone/>
                      </a:pPr>
                      <a:r>
                        <a:rPr lang="sv-SE" sz="1000" u="none" strike="noStrike" kern="1200" dirty="0">
                          <a:solidFill>
                            <a:schemeClr val="dk1"/>
                          </a:solidFill>
                          <a:effectLst/>
                          <a:latin typeface="+mn-lt"/>
                          <a:ea typeface="+mn-ea"/>
                          <a:cs typeface="+mn-cs"/>
                        </a:rPr>
                        <a:t>(2,007)</a:t>
                      </a:r>
                    </a:p>
                  </a:txBody>
                  <a:tcPr marL="9525" marR="9525" marT="9525" marB="0" anchor="ctr"/>
                </a:tc>
                <a:tc>
                  <a:txBody>
                    <a:bodyPr/>
                    <a:lstStyle/>
                    <a:p>
                      <a:pPr algn="r" fontAlgn="ctr"/>
                      <a:r>
                        <a:rPr lang="sv-SE" sz="1000" u="none" strike="noStrike" kern="1200" dirty="0">
                          <a:solidFill>
                            <a:schemeClr val="dk1"/>
                          </a:solidFill>
                          <a:effectLst/>
                          <a:latin typeface="+mn-lt"/>
                          <a:ea typeface="+mn-ea"/>
                          <a:cs typeface="+mn-cs"/>
                        </a:rPr>
                        <a:t>(1,889)</a:t>
                      </a:r>
                    </a:p>
                  </a:txBody>
                  <a:tcPr marL="9525" marR="9525" marT="9525" marB="0" anchor="ctr"/>
                </a:tc>
                <a:tc>
                  <a:txBody>
                    <a:bodyPr/>
                    <a:lstStyle/>
                    <a:p>
                      <a:pPr algn="r" fontAlgn="ctr"/>
                      <a:r>
                        <a:rPr lang="sv-SE" sz="1000" u="none" strike="noStrike" kern="1200" dirty="0">
                          <a:solidFill>
                            <a:schemeClr val="dk1"/>
                          </a:solidFill>
                          <a:effectLst/>
                          <a:latin typeface="+mn-lt"/>
                          <a:ea typeface="+mn-ea"/>
                          <a:cs typeface="+mn-cs"/>
                        </a:rPr>
                        <a:t>(1,945)</a:t>
                      </a:r>
                    </a:p>
                  </a:txBody>
                  <a:tcPr marL="9525" marR="9525" marT="9525" marB="0" anchor="ctr"/>
                </a:tc>
                <a:tc>
                  <a:txBody>
                    <a:bodyPr/>
                    <a:lstStyle/>
                    <a:p>
                      <a:pPr algn="r" fontAlgn="ctr"/>
                      <a:r>
                        <a:rPr lang="sv-SE" sz="1000" u="none" strike="noStrike" kern="1200" dirty="0">
                          <a:solidFill>
                            <a:schemeClr val="dk1"/>
                          </a:solidFill>
                          <a:effectLst/>
                          <a:latin typeface="+mn-lt"/>
                          <a:ea typeface="+mn-ea"/>
                          <a:cs typeface="+mn-cs"/>
                        </a:rPr>
                        <a:t>(1,839)</a:t>
                      </a:r>
                    </a:p>
                  </a:txBody>
                  <a:tcPr marL="9525" marR="9525" marT="9525" marB="0" anchor="ctr"/>
                </a:tc>
                <a:tc>
                  <a:txBody>
                    <a:bodyPr/>
                    <a:lstStyle/>
                    <a:p>
                      <a:pPr algn="r" fontAlgn="ctr"/>
                      <a:r>
                        <a:rPr lang="sv-SE" sz="1000" u="none" strike="noStrike" kern="1200" dirty="0">
                          <a:solidFill>
                            <a:schemeClr val="dk1"/>
                          </a:solidFill>
                          <a:effectLst/>
                          <a:latin typeface="+mn-lt"/>
                          <a:ea typeface="+mn-ea"/>
                          <a:cs typeface="+mn-cs"/>
                        </a:rPr>
                        <a:t>(1,799)</a:t>
                      </a:r>
                    </a:p>
                  </a:txBody>
                  <a:tcPr marL="9525" marR="9525" marT="9525" marB="0" anchor="ctr"/>
                </a:tc>
                <a:tc>
                  <a:txBody>
                    <a:bodyPr/>
                    <a:lstStyle/>
                    <a:p>
                      <a:pPr algn="r" fontAlgn="ctr"/>
                      <a:r>
                        <a:rPr lang="sv-SE" sz="1000" u="none" strike="noStrike" kern="1200" dirty="0">
                          <a:solidFill>
                            <a:schemeClr val="dk1"/>
                          </a:solidFill>
                          <a:effectLst/>
                          <a:latin typeface="+mn-lt"/>
                          <a:ea typeface="+mn-ea"/>
                          <a:cs typeface="+mn-cs"/>
                        </a:rPr>
                        <a:t>(1,881)</a:t>
                      </a:r>
                    </a:p>
                  </a:txBody>
                  <a:tcPr marL="9525" marR="9525" marT="9525" marB="0" anchor="ctr"/>
                </a:tc>
                <a:tc>
                  <a:txBody>
                    <a:bodyPr/>
                    <a:lstStyle/>
                    <a:p>
                      <a:pPr algn="r" fontAlgn="ctr"/>
                      <a:r>
                        <a:rPr lang="sv-SE" sz="1000" u="none" strike="noStrike" kern="1200" dirty="0">
                          <a:solidFill>
                            <a:schemeClr val="dk1"/>
                          </a:solidFill>
                          <a:effectLst/>
                          <a:latin typeface="+mn-lt"/>
                          <a:ea typeface="+mn-ea"/>
                          <a:cs typeface="+mn-cs"/>
                        </a:rPr>
                        <a:t>(1,858)</a:t>
                      </a:r>
                    </a:p>
                  </a:txBody>
                  <a:tcPr marL="9525" marR="9525" marT="9525" marB="0" anchor="ctr"/>
                </a:tc>
                <a:tc>
                  <a:txBody>
                    <a:bodyPr/>
                    <a:lstStyle/>
                    <a:p>
                      <a:pPr algn="r" fontAlgn="ctr"/>
                      <a:r>
                        <a:rPr lang="sv-SE" sz="1000" u="none" strike="noStrike" kern="1200" dirty="0">
                          <a:solidFill>
                            <a:schemeClr val="dk1"/>
                          </a:solidFill>
                          <a:effectLst/>
                          <a:latin typeface="+mn-lt"/>
                          <a:ea typeface="+mn-ea"/>
                          <a:cs typeface="+mn-cs"/>
                        </a:rPr>
                        <a:t>(1,855)</a:t>
                      </a:r>
                    </a:p>
                  </a:txBody>
                  <a:tcPr marL="9525" marR="9525" marT="9525" marB="0" anchor="ctr"/>
                </a:tc>
                <a:tc>
                  <a:txBody>
                    <a:bodyPr/>
                    <a:lstStyle/>
                    <a:p>
                      <a:pPr marL="0" algn="r" defTabSz="914400" rtl="0" eaLnBrk="1" fontAlgn="ctr" latinLnBrk="0" hangingPunct="1">
                        <a:buNone/>
                      </a:pPr>
                      <a:r>
                        <a:rPr lang="en-US" sz="1000" u="none" strike="noStrike" kern="1200" dirty="0">
                          <a:solidFill>
                            <a:schemeClr val="dk1"/>
                          </a:solidFill>
                          <a:effectLst/>
                          <a:latin typeface="+mn-lt"/>
                          <a:ea typeface="+mn-ea"/>
                          <a:cs typeface="+mn-cs"/>
                        </a:rPr>
                        <a:t>(1,978)</a:t>
                      </a:r>
                      <a:endParaRPr lang="sv-SE" sz="1000" u="none" strike="noStrike" kern="1200" dirty="0">
                        <a:solidFill>
                          <a:schemeClr val="dk1"/>
                        </a:solidFill>
                        <a:effectLst/>
                        <a:latin typeface="+mn-lt"/>
                        <a:ea typeface="+mn-ea"/>
                        <a:cs typeface="+mn-cs"/>
                      </a:endParaRPr>
                    </a:p>
                  </a:txBody>
                  <a:tcPr marL="0" marR="0" marT="0" marB="0" anchor="ctr"/>
                </a:tc>
                <a:tc>
                  <a:txBody>
                    <a:bodyPr/>
                    <a:lstStyle/>
                    <a:p>
                      <a:pPr marL="0" algn="r" defTabSz="914400" rtl="0" eaLnBrk="1" fontAlgn="ctr" latinLnBrk="0" hangingPunct="1">
                        <a:buNone/>
                      </a:pPr>
                      <a:r>
                        <a:rPr lang="en-US" sz="1000" u="none" strike="noStrike" kern="1200">
                          <a:solidFill>
                            <a:schemeClr val="dk1"/>
                          </a:solidFill>
                          <a:effectLst/>
                          <a:latin typeface="+mn-lt"/>
                          <a:ea typeface="+mn-ea"/>
                          <a:cs typeface="+mn-cs"/>
                        </a:rPr>
                        <a:t>(1,858)</a:t>
                      </a:r>
                      <a:endParaRPr lang="sv-SE" sz="1000" u="none" strike="noStrike" kern="1200">
                        <a:solidFill>
                          <a:schemeClr val="dk1"/>
                        </a:solidFill>
                        <a:effectLst/>
                        <a:latin typeface="+mn-lt"/>
                        <a:ea typeface="+mn-ea"/>
                        <a:cs typeface="+mn-cs"/>
                      </a:endParaRPr>
                    </a:p>
                  </a:txBody>
                  <a:tcPr marL="0" marR="0" marT="0" marB="0" anchor="ctr"/>
                </a:tc>
                <a:tc>
                  <a:txBody>
                    <a:bodyPr/>
                    <a:lstStyle/>
                    <a:p>
                      <a:pPr marL="0" algn="r" defTabSz="914400" rtl="0" eaLnBrk="1" fontAlgn="ctr" latinLnBrk="0" hangingPunct="1">
                        <a:buNone/>
                      </a:pPr>
                      <a:r>
                        <a:rPr lang="en-US" sz="1000" u="none" strike="noStrike" kern="1200">
                          <a:solidFill>
                            <a:schemeClr val="dk1"/>
                          </a:solidFill>
                          <a:effectLst/>
                          <a:latin typeface="+mn-lt"/>
                          <a:ea typeface="+mn-ea"/>
                          <a:cs typeface="+mn-cs"/>
                        </a:rPr>
                        <a:t>(1,844)</a:t>
                      </a:r>
                      <a:endParaRPr lang="sv-SE" sz="1000" u="none" strike="noStrike" kern="1200">
                        <a:solidFill>
                          <a:schemeClr val="dk1"/>
                        </a:solidFill>
                        <a:effectLst/>
                        <a:latin typeface="+mn-lt"/>
                        <a:ea typeface="+mn-ea"/>
                        <a:cs typeface="+mn-cs"/>
                      </a:endParaRPr>
                    </a:p>
                  </a:txBody>
                  <a:tcPr marL="0" marR="0" marT="0" marB="0" anchor="ctr"/>
                </a:tc>
                <a:tc>
                  <a:txBody>
                    <a:bodyPr/>
                    <a:lstStyle/>
                    <a:p>
                      <a:pPr marL="0" algn="r" defTabSz="914400" rtl="0" eaLnBrk="1" fontAlgn="ctr" latinLnBrk="0" hangingPunct="1">
                        <a:buNone/>
                      </a:pPr>
                      <a:r>
                        <a:rPr lang="en-US" sz="1000" u="none" strike="noStrike" kern="1200" dirty="0">
                          <a:solidFill>
                            <a:schemeClr val="dk1"/>
                          </a:solidFill>
                          <a:effectLst/>
                          <a:latin typeface="+mn-lt"/>
                          <a:ea typeface="+mn-ea"/>
                          <a:cs typeface="+mn-cs"/>
                        </a:rPr>
                        <a:t>(1,683)</a:t>
                      </a:r>
                      <a:endParaRPr lang="sv-SE" sz="1000" u="none" strike="noStrike" kern="1200" dirty="0">
                        <a:solidFill>
                          <a:schemeClr val="dk1"/>
                        </a:solidFill>
                        <a:effectLst/>
                        <a:latin typeface="+mn-lt"/>
                        <a:ea typeface="+mn-ea"/>
                        <a:cs typeface="+mn-cs"/>
                      </a:endParaRPr>
                    </a:p>
                  </a:txBody>
                  <a:tcPr marL="0" marR="0" marT="0" marB="0" anchor="ctr"/>
                </a:tc>
                <a:extLst>
                  <a:ext uri="{0D108BD9-81ED-4DB2-BD59-A6C34878D82A}">
                    <a16:rowId xmlns:a16="http://schemas.microsoft.com/office/drawing/2014/main" val="74417975"/>
                  </a:ext>
                </a:extLst>
              </a:tr>
              <a:tr h="295297">
                <a:tc>
                  <a:txBody>
                    <a:bodyPr/>
                    <a:lstStyle/>
                    <a:p>
                      <a:pPr algn="l" fontAlgn="ctr"/>
                      <a:r>
                        <a:rPr lang="en-US" sz="1000" b="1" u="none" strike="noStrike" dirty="0">
                          <a:effectLst/>
                          <a:latin typeface="+mn-lt"/>
                        </a:rPr>
                        <a:t>Trade working capital (non-U.S. GAAP)</a:t>
                      </a:r>
                      <a:endParaRPr lang="en-US" sz="1000" b="1" i="0" u="none" strike="noStrike" dirty="0">
                        <a:effectLst/>
                        <a:latin typeface="+mn-lt"/>
                      </a:endParaRPr>
                    </a:p>
                  </a:txBody>
                  <a:tcPr marL="7519" marR="7519" marT="7519" marB="0" anchor="ctr"/>
                </a:tc>
                <a:tc>
                  <a:txBody>
                    <a:bodyPr/>
                    <a:lstStyle/>
                    <a:p>
                      <a:pPr algn="r">
                        <a:buNone/>
                      </a:pPr>
                      <a:r>
                        <a:rPr lang="en-US" sz="900" b="1">
                          <a:solidFill>
                            <a:srgbClr val="000000"/>
                          </a:solidFill>
                          <a:effectLst/>
                          <a:latin typeface="Arial" panose="020B0604020202020204" pitchFamily="34" charset="0"/>
                          <a:ea typeface="Arial" panose="020B0604020202020204" pitchFamily="34" charset="0"/>
                        </a:rPr>
                        <a:t>$1,506</a:t>
                      </a:r>
                      <a:endParaRPr lang="sv-SE" sz="1000">
                        <a:effectLst/>
                        <a:latin typeface="Times New Roman" panose="02020603050405020304" pitchFamily="18" charset="0"/>
                        <a:ea typeface="Times New Roman" panose="02020603050405020304" pitchFamily="18" charset="0"/>
                      </a:endParaRPr>
                    </a:p>
                  </a:txBody>
                  <a:tcPr marL="0" marR="8890" marT="8890" marB="0" anchor="ctr"/>
                </a:tc>
                <a:tc>
                  <a:txBody>
                    <a:bodyPr/>
                    <a:lstStyle/>
                    <a:p>
                      <a:pPr algn="r" fontAlgn="ctr">
                        <a:buNone/>
                      </a:pPr>
                      <a:r>
                        <a:rPr lang="sv-SE" sz="1000" b="1" u="none" strike="noStrike" kern="1200" dirty="0">
                          <a:solidFill>
                            <a:schemeClr val="dk1"/>
                          </a:solidFill>
                          <a:effectLst/>
                          <a:latin typeface="+mn-lt"/>
                          <a:ea typeface="+mn-ea"/>
                          <a:cs typeface="+mn-cs"/>
                        </a:rPr>
                        <a:t>$1,221</a:t>
                      </a:r>
                    </a:p>
                  </a:txBody>
                  <a:tcPr marL="9525" marR="9525" marT="9525" marB="0" anchor="ctr"/>
                </a:tc>
                <a:tc>
                  <a:txBody>
                    <a:bodyPr/>
                    <a:lstStyle/>
                    <a:p>
                      <a:pPr algn="r" fontAlgn="ctr"/>
                      <a:r>
                        <a:rPr lang="en-US" sz="1000" b="1" u="none" strike="noStrike" dirty="0">
                          <a:effectLst/>
                          <a:latin typeface="+mn-lt"/>
                        </a:rPr>
                        <a:t>$1,504</a:t>
                      </a:r>
                      <a:endParaRPr lang="en-US" sz="1000" b="1" i="0" u="none" strike="noStrike" dirty="0">
                        <a:effectLst/>
                        <a:latin typeface="+mn-lt"/>
                      </a:endParaRPr>
                    </a:p>
                  </a:txBody>
                  <a:tcPr marL="7519" marR="7519" marT="7519" marB="0" anchor="ctr"/>
                </a:tc>
                <a:tc>
                  <a:txBody>
                    <a:bodyPr/>
                    <a:lstStyle/>
                    <a:p>
                      <a:pPr algn="r" fontAlgn="ctr"/>
                      <a:r>
                        <a:rPr lang="en-US" sz="1000" b="1" u="none" strike="noStrike" dirty="0">
                          <a:effectLst/>
                          <a:latin typeface="+mn-lt"/>
                        </a:rPr>
                        <a:t>$1,354</a:t>
                      </a:r>
                      <a:endParaRPr lang="en-US" sz="1000" b="1" i="0" u="none" strike="noStrike" dirty="0">
                        <a:effectLst/>
                        <a:latin typeface="+mn-lt"/>
                      </a:endParaRPr>
                    </a:p>
                  </a:txBody>
                  <a:tcPr marL="7519" marR="7519" marT="7519" marB="0" anchor="ctr"/>
                </a:tc>
                <a:tc>
                  <a:txBody>
                    <a:bodyPr/>
                    <a:lstStyle/>
                    <a:p>
                      <a:pPr algn="r" fontAlgn="ctr"/>
                      <a:r>
                        <a:rPr lang="en-US" sz="1000" b="1" u="none" strike="noStrike" dirty="0">
                          <a:effectLst/>
                          <a:latin typeface="+mn-lt"/>
                        </a:rPr>
                        <a:t>$1,279</a:t>
                      </a:r>
                      <a:endParaRPr lang="en-US" sz="1000" b="1" i="0" u="none" strike="noStrike" dirty="0">
                        <a:effectLst/>
                        <a:latin typeface="+mn-lt"/>
                      </a:endParaRPr>
                    </a:p>
                  </a:txBody>
                  <a:tcPr marL="7519" marR="7519" marT="7519" marB="0" anchor="ctr"/>
                </a:tc>
                <a:tc>
                  <a:txBody>
                    <a:bodyPr/>
                    <a:lstStyle/>
                    <a:p>
                      <a:pPr algn="r" fontAlgn="ctr"/>
                      <a:r>
                        <a:rPr lang="en-US" sz="1000" b="1" u="none" strike="noStrike" dirty="0">
                          <a:effectLst/>
                          <a:latin typeface="+mn-lt"/>
                        </a:rPr>
                        <a:t>$1,115</a:t>
                      </a:r>
                      <a:endParaRPr lang="en-US" sz="1000" b="1" i="0" u="none" strike="noStrike" dirty="0">
                        <a:effectLst/>
                        <a:latin typeface="+mn-lt"/>
                      </a:endParaRPr>
                    </a:p>
                  </a:txBody>
                  <a:tcPr marL="7519" marR="7519" marT="7519" marB="0" anchor="ctr"/>
                </a:tc>
                <a:tc>
                  <a:txBody>
                    <a:bodyPr/>
                    <a:lstStyle/>
                    <a:p>
                      <a:pPr algn="r" fontAlgn="ctr"/>
                      <a:r>
                        <a:rPr lang="en-US" sz="1000" b="1" u="none" strike="noStrike" dirty="0">
                          <a:effectLst/>
                          <a:latin typeface="+mn-lt"/>
                        </a:rPr>
                        <a:t>$1,307</a:t>
                      </a:r>
                      <a:endParaRPr lang="en-US" sz="1000" b="1" i="0" u="none" strike="noStrike" dirty="0">
                        <a:effectLst/>
                        <a:latin typeface="+mn-lt"/>
                      </a:endParaRPr>
                    </a:p>
                  </a:txBody>
                  <a:tcPr marL="7519" marR="7519" marT="7519" marB="0" anchor="ctr"/>
                </a:tc>
                <a:tc>
                  <a:txBody>
                    <a:bodyPr/>
                    <a:lstStyle/>
                    <a:p>
                      <a:pPr algn="r" fontAlgn="ctr"/>
                      <a:r>
                        <a:rPr lang="en-US" sz="1000" b="1" u="none" strike="noStrike" dirty="0">
                          <a:effectLst/>
                          <a:latin typeface="+mn-lt"/>
                        </a:rPr>
                        <a:t>$1,169</a:t>
                      </a:r>
                      <a:endParaRPr lang="en-US" sz="1000" b="1" i="0" u="none" strike="noStrike" dirty="0">
                        <a:effectLst/>
                        <a:latin typeface="+mn-lt"/>
                      </a:endParaRPr>
                    </a:p>
                  </a:txBody>
                  <a:tcPr marL="7519" marR="7519" marT="7519" marB="0" anchor="ctr"/>
                </a:tc>
                <a:tc>
                  <a:txBody>
                    <a:bodyPr/>
                    <a:lstStyle/>
                    <a:p>
                      <a:pPr algn="r" fontAlgn="ctr"/>
                      <a:r>
                        <a:rPr lang="en-US" sz="1000" b="1" u="none" strike="noStrike" dirty="0">
                          <a:effectLst/>
                          <a:latin typeface="+mn-lt"/>
                        </a:rPr>
                        <a:t>$1,336</a:t>
                      </a:r>
                      <a:endParaRPr lang="en-US" sz="1000" b="1" i="0" u="none" strike="noStrike" dirty="0">
                        <a:effectLst/>
                        <a:latin typeface="+mn-lt"/>
                      </a:endParaRPr>
                    </a:p>
                  </a:txBody>
                  <a:tcPr marL="7519" marR="7519" marT="7519" marB="0" anchor="ctr"/>
                </a:tc>
                <a:tc>
                  <a:txBody>
                    <a:bodyPr/>
                    <a:lstStyle/>
                    <a:p>
                      <a:pPr marL="0" algn="r" defTabSz="914400" rtl="0" eaLnBrk="1" fontAlgn="ctr" latinLnBrk="0" hangingPunct="1">
                        <a:buNone/>
                      </a:pPr>
                      <a:r>
                        <a:rPr lang="en-US" sz="1000" b="1" u="none" strike="noStrike" kern="1200" dirty="0">
                          <a:solidFill>
                            <a:schemeClr val="dk1"/>
                          </a:solidFill>
                          <a:effectLst/>
                          <a:latin typeface="+mn-lt"/>
                          <a:ea typeface="+mn-ea"/>
                          <a:cs typeface="+mn-cs"/>
                        </a:rPr>
                        <a:t>$1,232</a:t>
                      </a:r>
                      <a:endParaRPr lang="sv-SE" sz="1000" b="1" u="none" strike="noStrike" kern="1200" dirty="0">
                        <a:solidFill>
                          <a:schemeClr val="dk1"/>
                        </a:solidFill>
                        <a:effectLst/>
                        <a:latin typeface="+mn-lt"/>
                        <a:ea typeface="+mn-ea"/>
                        <a:cs typeface="+mn-cs"/>
                      </a:endParaRPr>
                    </a:p>
                  </a:txBody>
                  <a:tcPr marL="0" marR="0" marT="0" marB="0" anchor="ctr"/>
                </a:tc>
                <a:tc>
                  <a:txBody>
                    <a:bodyPr/>
                    <a:lstStyle/>
                    <a:p>
                      <a:pPr marL="0" algn="r" defTabSz="914400" rtl="0" eaLnBrk="1" fontAlgn="ctr" latinLnBrk="0" hangingPunct="1">
                        <a:buNone/>
                      </a:pPr>
                      <a:r>
                        <a:rPr lang="en-US" sz="1000" b="1" u="none" strike="noStrike" kern="1200" dirty="0">
                          <a:solidFill>
                            <a:schemeClr val="dk1"/>
                          </a:solidFill>
                          <a:effectLst/>
                          <a:latin typeface="+mn-lt"/>
                          <a:ea typeface="+mn-ea"/>
                          <a:cs typeface="+mn-cs"/>
                        </a:rPr>
                        <a:t>$1,303</a:t>
                      </a:r>
                      <a:endParaRPr lang="sv-SE" sz="1000" b="1" u="none" strike="noStrike" kern="1200" dirty="0">
                        <a:solidFill>
                          <a:schemeClr val="dk1"/>
                        </a:solidFill>
                        <a:effectLst/>
                        <a:latin typeface="+mn-lt"/>
                        <a:ea typeface="+mn-ea"/>
                        <a:cs typeface="+mn-cs"/>
                      </a:endParaRPr>
                    </a:p>
                  </a:txBody>
                  <a:tcPr marL="0" marR="0" marT="0" marB="0" anchor="ctr"/>
                </a:tc>
                <a:tc>
                  <a:txBody>
                    <a:bodyPr/>
                    <a:lstStyle/>
                    <a:p>
                      <a:pPr marL="0" algn="r" defTabSz="914400" rtl="0" eaLnBrk="1" fontAlgn="ctr" latinLnBrk="0" hangingPunct="1">
                        <a:buNone/>
                      </a:pPr>
                      <a:r>
                        <a:rPr lang="en-US" sz="1000" b="1" u="none" strike="noStrike" kern="1200" dirty="0">
                          <a:solidFill>
                            <a:schemeClr val="dk1"/>
                          </a:solidFill>
                          <a:effectLst/>
                          <a:latin typeface="+mn-lt"/>
                          <a:ea typeface="+mn-ea"/>
                          <a:cs typeface="+mn-cs"/>
                        </a:rPr>
                        <a:t>$1,292</a:t>
                      </a:r>
                      <a:endParaRPr lang="sv-SE" sz="1000" b="1" u="none" strike="noStrike" kern="1200" dirty="0">
                        <a:solidFill>
                          <a:schemeClr val="dk1"/>
                        </a:solidFill>
                        <a:effectLst/>
                        <a:latin typeface="+mn-lt"/>
                        <a:ea typeface="+mn-ea"/>
                        <a:cs typeface="+mn-cs"/>
                      </a:endParaRPr>
                    </a:p>
                  </a:txBody>
                  <a:tcPr marL="0" marR="0" marT="0" marB="0" anchor="ctr"/>
                </a:tc>
                <a:tc>
                  <a:txBody>
                    <a:bodyPr/>
                    <a:lstStyle/>
                    <a:p>
                      <a:pPr marL="0" algn="r" defTabSz="914400" rtl="0" eaLnBrk="1" fontAlgn="ctr" latinLnBrk="0" hangingPunct="1">
                        <a:buNone/>
                      </a:pPr>
                      <a:r>
                        <a:rPr lang="en-US" sz="1000" b="1" u="none" strike="noStrike" kern="1200" dirty="0">
                          <a:solidFill>
                            <a:schemeClr val="dk1"/>
                          </a:solidFill>
                          <a:effectLst/>
                          <a:latin typeface="+mn-lt"/>
                          <a:ea typeface="+mn-ea"/>
                          <a:cs typeface="+mn-cs"/>
                        </a:rPr>
                        <a:t>$1,409</a:t>
                      </a:r>
                      <a:endParaRPr lang="sv-SE" sz="1000" b="1" u="none" strike="noStrike" kern="1200" dirty="0">
                        <a:solidFill>
                          <a:schemeClr val="dk1"/>
                        </a:solidFill>
                        <a:effectLst/>
                        <a:latin typeface="+mn-lt"/>
                        <a:ea typeface="+mn-ea"/>
                        <a:cs typeface="+mn-cs"/>
                      </a:endParaRPr>
                    </a:p>
                  </a:txBody>
                  <a:tcPr marL="0" marR="0" marT="0" marB="0" anchor="ctr"/>
                </a:tc>
                <a:extLst>
                  <a:ext uri="{0D108BD9-81ED-4DB2-BD59-A6C34878D82A}">
                    <a16:rowId xmlns:a16="http://schemas.microsoft.com/office/drawing/2014/main" val="1518780801"/>
                  </a:ext>
                </a:extLst>
              </a:tr>
              <a:tr h="199920">
                <a:tc>
                  <a:txBody>
                    <a:bodyPr/>
                    <a:lstStyle/>
                    <a:p>
                      <a:pPr marL="0" algn="l" defTabSz="914400" rtl="0" eaLnBrk="1" fontAlgn="ctr" latinLnBrk="0" hangingPunct="1"/>
                      <a:r>
                        <a:rPr lang="sv-SE" sz="1000" u="none" strike="noStrike" kern="1200" dirty="0">
                          <a:solidFill>
                            <a:schemeClr val="dk1"/>
                          </a:solidFill>
                          <a:effectLst/>
                          <a:latin typeface="+mn-lt"/>
                          <a:ea typeface="+mn-ea"/>
                          <a:cs typeface="+mn-cs"/>
                        </a:rPr>
                        <a:t>Quarterly sales</a:t>
                      </a:r>
                    </a:p>
                  </a:txBody>
                  <a:tcPr marL="7519" marR="7519" marT="7519" marB="0" anchor="ctr"/>
                </a:tc>
                <a:tc>
                  <a:txBody>
                    <a:bodyPr/>
                    <a:lstStyle/>
                    <a:p>
                      <a:pPr algn="r">
                        <a:buNone/>
                      </a:pPr>
                      <a:r>
                        <a:rPr lang="en-US" sz="900">
                          <a:solidFill>
                            <a:srgbClr val="000000"/>
                          </a:solidFill>
                          <a:effectLst/>
                          <a:latin typeface="Arial" panose="020B0604020202020204" pitchFamily="34" charset="0"/>
                          <a:ea typeface="Arial" panose="020B0604020202020204" pitchFamily="34" charset="0"/>
                        </a:rPr>
                        <a:t>$2,753</a:t>
                      </a:r>
                      <a:endParaRPr lang="sv-SE" sz="1000">
                        <a:effectLst/>
                        <a:latin typeface="Times New Roman" panose="02020603050405020304" pitchFamily="18" charset="0"/>
                        <a:ea typeface="Times New Roman" panose="02020603050405020304" pitchFamily="18" charset="0"/>
                      </a:endParaRPr>
                    </a:p>
                  </a:txBody>
                  <a:tcPr marL="0" marR="8890" marT="8890" marB="0" anchor="ctr"/>
                </a:tc>
                <a:tc>
                  <a:txBody>
                    <a:bodyPr/>
                    <a:lstStyle/>
                    <a:p>
                      <a:pPr algn="r" fontAlgn="ctr">
                        <a:buNone/>
                      </a:pPr>
                      <a:r>
                        <a:rPr lang="sv-SE" sz="1000" u="none" strike="noStrike" kern="1200" dirty="0">
                          <a:solidFill>
                            <a:schemeClr val="dk1"/>
                          </a:solidFill>
                          <a:effectLst/>
                          <a:latin typeface="+mn-lt"/>
                          <a:ea typeface="+mn-ea"/>
                          <a:cs typeface="+mn-cs"/>
                        </a:rPr>
                        <a:t>$2,817</a:t>
                      </a:r>
                    </a:p>
                  </a:txBody>
                  <a:tcPr marL="9525" marR="9525" marT="9525" marB="0" anchor="ctr"/>
                </a:tc>
                <a:tc>
                  <a:txBody>
                    <a:bodyPr/>
                    <a:lstStyle/>
                    <a:p>
                      <a:pPr algn="r" fontAlgn="ctr"/>
                      <a:r>
                        <a:rPr lang="sv-SE" sz="1000" b="0" i="0" u="none" strike="noStrike" dirty="0">
                          <a:effectLst/>
                          <a:latin typeface="+mn-lt"/>
                        </a:rPr>
                        <a:t>$2,706</a:t>
                      </a:r>
                    </a:p>
                  </a:txBody>
                  <a:tcPr marL="7519" marR="7519" marT="7519" marB="0" anchor="ctr"/>
                </a:tc>
                <a:tc>
                  <a:txBody>
                    <a:bodyPr/>
                    <a:lstStyle/>
                    <a:p>
                      <a:pPr algn="r" fontAlgn="ctr"/>
                      <a:r>
                        <a:rPr lang="sv-SE" sz="1000" b="0" i="0" u="none" strike="noStrike" dirty="0">
                          <a:effectLst/>
                          <a:latin typeface="+mn-lt"/>
                        </a:rPr>
                        <a:t>$2,714</a:t>
                      </a:r>
                    </a:p>
                  </a:txBody>
                  <a:tcPr marL="7519" marR="7519" marT="7519" marB="0" anchor="ctr"/>
                </a:tc>
                <a:tc>
                  <a:txBody>
                    <a:bodyPr/>
                    <a:lstStyle/>
                    <a:p>
                      <a:pPr algn="r" fontAlgn="ctr"/>
                      <a:r>
                        <a:rPr lang="sv-SE" sz="1000" b="0" i="0" u="none" strike="noStrike" dirty="0">
                          <a:effectLst/>
                          <a:latin typeface="+mn-lt"/>
                        </a:rPr>
                        <a:t>$2,578</a:t>
                      </a:r>
                    </a:p>
                  </a:txBody>
                  <a:tcPr marL="7519" marR="7519" marT="7519" marB="0" anchor="ctr"/>
                </a:tc>
                <a:tc>
                  <a:txBody>
                    <a:bodyPr/>
                    <a:lstStyle/>
                    <a:p>
                      <a:pPr algn="r" fontAlgn="ctr"/>
                      <a:r>
                        <a:rPr lang="sv-SE" sz="1000" b="0" i="0" u="none" strike="noStrike" dirty="0">
                          <a:effectLst/>
                          <a:latin typeface="+mn-lt"/>
                        </a:rPr>
                        <a:t>$2,616</a:t>
                      </a:r>
                    </a:p>
                  </a:txBody>
                  <a:tcPr marL="7519" marR="7519" marT="7519" marB="0" anchor="ctr"/>
                </a:tc>
                <a:tc>
                  <a:txBody>
                    <a:bodyPr/>
                    <a:lstStyle/>
                    <a:p>
                      <a:pPr algn="r" fontAlgn="ctr"/>
                      <a:r>
                        <a:rPr lang="sv-SE" sz="1000" b="0" i="0" u="none" strike="noStrike" dirty="0">
                          <a:effectLst/>
                          <a:latin typeface="+mn-lt"/>
                        </a:rPr>
                        <a:t>$2,555</a:t>
                      </a:r>
                    </a:p>
                  </a:txBody>
                  <a:tcPr marL="7519" marR="7519" marT="7519" marB="0" anchor="ctr"/>
                </a:tc>
                <a:tc>
                  <a:txBody>
                    <a:bodyPr/>
                    <a:lstStyle/>
                    <a:p>
                      <a:pPr algn="r" fontAlgn="ctr"/>
                      <a:r>
                        <a:rPr lang="sv-SE" sz="1000" b="0" i="0" u="none" strike="noStrike" dirty="0">
                          <a:effectLst/>
                          <a:latin typeface="+mn-lt"/>
                        </a:rPr>
                        <a:t>$2,605</a:t>
                      </a:r>
                    </a:p>
                  </a:txBody>
                  <a:tcPr marL="7519" marR="7519" marT="7519" marB="0" anchor="ctr"/>
                </a:tc>
                <a:tc>
                  <a:txBody>
                    <a:bodyPr/>
                    <a:lstStyle/>
                    <a:p>
                      <a:pPr algn="r" fontAlgn="ctr"/>
                      <a:r>
                        <a:rPr lang="sv-SE" sz="1000" b="0" i="0" u="none" strike="noStrike" dirty="0">
                          <a:effectLst/>
                          <a:latin typeface="+mn-lt"/>
                        </a:rPr>
                        <a:t>$2,615</a:t>
                      </a:r>
                    </a:p>
                  </a:txBody>
                  <a:tcPr marL="7519" marR="7519" marT="7519" marB="0" anchor="ctr"/>
                </a:tc>
                <a:tc>
                  <a:txBody>
                    <a:bodyPr/>
                    <a:lstStyle/>
                    <a:p>
                      <a:pPr marL="0" algn="r" defTabSz="914400" rtl="0" eaLnBrk="1" fontAlgn="ctr" latinLnBrk="0" hangingPunct="1">
                        <a:buNone/>
                      </a:pPr>
                      <a:r>
                        <a:rPr lang="sv-SE" sz="1000" u="none" strike="noStrike" kern="1200" dirty="0">
                          <a:solidFill>
                            <a:schemeClr val="dk1"/>
                          </a:solidFill>
                          <a:effectLst/>
                          <a:latin typeface="+mn-lt"/>
                          <a:ea typeface="+mn-ea"/>
                          <a:cs typeface="+mn-cs"/>
                        </a:rPr>
                        <a:t>$2,751</a:t>
                      </a:r>
                    </a:p>
                  </a:txBody>
                  <a:tcPr marL="6350" marR="6350" marT="6350" marB="0" anchor="b"/>
                </a:tc>
                <a:tc>
                  <a:txBody>
                    <a:bodyPr/>
                    <a:lstStyle/>
                    <a:p>
                      <a:pPr marL="0" algn="r" defTabSz="914400" rtl="0" eaLnBrk="1" fontAlgn="ctr" latinLnBrk="0" hangingPunct="1">
                        <a:buNone/>
                      </a:pPr>
                      <a:r>
                        <a:rPr lang="sv-SE" sz="1000" u="none" strike="noStrike" kern="1200" dirty="0">
                          <a:solidFill>
                            <a:schemeClr val="dk1"/>
                          </a:solidFill>
                          <a:effectLst/>
                          <a:latin typeface="+mn-lt"/>
                          <a:ea typeface="+mn-ea"/>
                          <a:cs typeface="+mn-cs"/>
                        </a:rPr>
                        <a:t>$2,596</a:t>
                      </a:r>
                    </a:p>
                  </a:txBody>
                  <a:tcPr marL="6350" marR="6350" marT="6350" marB="0" anchor="b"/>
                </a:tc>
                <a:tc>
                  <a:txBody>
                    <a:bodyPr/>
                    <a:lstStyle/>
                    <a:p>
                      <a:pPr marL="0" algn="r" defTabSz="914400" rtl="0" eaLnBrk="1" fontAlgn="ctr" latinLnBrk="0" hangingPunct="1">
                        <a:buNone/>
                      </a:pPr>
                      <a:r>
                        <a:rPr lang="sv-SE" sz="1000" u="none" strike="noStrike" kern="1200" dirty="0">
                          <a:solidFill>
                            <a:schemeClr val="dk1"/>
                          </a:solidFill>
                          <a:effectLst/>
                          <a:latin typeface="+mn-lt"/>
                          <a:ea typeface="+mn-ea"/>
                          <a:cs typeface="+mn-cs"/>
                        </a:rPr>
                        <a:t>$2,635</a:t>
                      </a:r>
                    </a:p>
                  </a:txBody>
                  <a:tcPr marL="6350" marR="6350" marT="6350" marB="0" anchor="b"/>
                </a:tc>
                <a:tc>
                  <a:txBody>
                    <a:bodyPr/>
                    <a:lstStyle/>
                    <a:p>
                      <a:pPr marL="0" algn="r" defTabSz="914400" rtl="0" eaLnBrk="1" fontAlgn="ctr" latinLnBrk="0" hangingPunct="1">
                        <a:buNone/>
                      </a:pPr>
                      <a:r>
                        <a:rPr lang="sv-SE" sz="1000" u="none" strike="noStrike" kern="1200" dirty="0">
                          <a:solidFill>
                            <a:schemeClr val="dk1"/>
                          </a:solidFill>
                          <a:effectLst/>
                          <a:latin typeface="+mn-lt"/>
                          <a:ea typeface="+mn-ea"/>
                          <a:cs typeface="+mn-cs"/>
                        </a:rPr>
                        <a:t>$2,493</a:t>
                      </a:r>
                    </a:p>
                  </a:txBody>
                  <a:tcPr marL="6350" marR="6350" marT="6350" marB="0" anchor="b"/>
                </a:tc>
                <a:extLst>
                  <a:ext uri="{0D108BD9-81ED-4DB2-BD59-A6C34878D82A}">
                    <a16:rowId xmlns:a16="http://schemas.microsoft.com/office/drawing/2014/main" val="2320239609"/>
                  </a:ext>
                </a:extLst>
              </a:tr>
              <a:tr h="199920">
                <a:tc>
                  <a:txBody>
                    <a:bodyPr/>
                    <a:lstStyle/>
                    <a:p>
                      <a:pPr algn="l" fontAlgn="ctr"/>
                      <a:r>
                        <a:rPr lang="sv-SE" sz="1000" u="none" strike="noStrike" dirty="0" err="1">
                          <a:effectLst/>
                          <a:latin typeface="+mn-lt"/>
                        </a:rPr>
                        <a:t>Annualized</a:t>
                      </a:r>
                      <a:r>
                        <a:rPr lang="sv-SE" sz="1000" u="none" strike="noStrike" dirty="0">
                          <a:effectLst/>
                          <a:latin typeface="+mn-lt"/>
                        </a:rPr>
                        <a:t> </a:t>
                      </a:r>
                      <a:r>
                        <a:rPr lang="sv-SE" sz="1000" u="none" strike="noStrike" dirty="0" err="1">
                          <a:effectLst/>
                          <a:latin typeface="+mn-lt"/>
                        </a:rPr>
                        <a:t>quarterly</a:t>
                      </a:r>
                      <a:r>
                        <a:rPr lang="sv-SE" sz="1000" u="none" strike="noStrike" dirty="0">
                          <a:effectLst/>
                          <a:latin typeface="+mn-lt"/>
                        </a:rPr>
                        <a:t> sales</a:t>
                      </a:r>
                      <a:r>
                        <a:rPr lang="sv-SE" sz="1000" u="none" strike="noStrike" baseline="30000" dirty="0">
                          <a:effectLst/>
                          <a:latin typeface="+mn-lt"/>
                        </a:rPr>
                        <a:t>1)</a:t>
                      </a:r>
                      <a:endParaRPr lang="sv-SE" sz="1000" b="0" i="0" u="none" strike="noStrike" baseline="30000" dirty="0">
                        <a:effectLst/>
                        <a:latin typeface="+mn-lt"/>
                      </a:endParaRPr>
                    </a:p>
                  </a:txBody>
                  <a:tcPr marL="7519" marR="7519" marT="7519" marB="0" anchor="ctr"/>
                </a:tc>
                <a:tc>
                  <a:txBody>
                    <a:bodyPr/>
                    <a:lstStyle/>
                    <a:p>
                      <a:pPr algn="r">
                        <a:buNone/>
                      </a:pPr>
                      <a:r>
                        <a:rPr lang="en-US" sz="900">
                          <a:solidFill>
                            <a:srgbClr val="000000"/>
                          </a:solidFill>
                          <a:effectLst/>
                          <a:latin typeface="Arial" panose="020B0604020202020204" pitchFamily="34" charset="0"/>
                          <a:ea typeface="Arial" panose="020B0604020202020204" pitchFamily="34" charset="0"/>
                        </a:rPr>
                        <a:t>11,012</a:t>
                      </a:r>
                      <a:endParaRPr lang="sv-SE" sz="1000">
                        <a:effectLst/>
                        <a:latin typeface="Times New Roman" panose="02020603050405020304" pitchFamily="18" charset="0"/>
                        <a:ea typeface="Times New Roman" panose="02020603050405020304" pitchFamily="18" charset="0"/>
                      </a:endParaRPr>
                    </a:p>
                  </a:txBody>
                  <a:tcPr marL="0" marR="8890" marT="8890" marB="0" anchor="ctr"/>
                </a:tc>
                <a:tc>
                  <a:txBody>
                    <a:bodyPr/>
                    <a:lstStyle/>
                    <a:p>
                      <a:pPr algn="r" fontAlgn="ctr">
                        <a:buNone/>
                      </a:pPr>
                      <a:r>
                        <a:rPr lang="sv-SE" sz="1000" u="none" strike="noStrike" kern="1200" dirty="0">
                          <a:solidFill>
                            <a:schemeClr val="dk1"/>
                          </a:solidFill>
                          <a:effectLst/>
                          <a:latin typeface="+mn-lt"/>
                          <a:ea typeface="+mn-ea"/>
                          <a:cs typeface="+mn-cs"/>
                        </a:rPr>
                        <a:t>11,269</a:t>
                      </a:r>
                    </a:p>
                  </a:txBody>
                  <a:tcPr marL="9525" marR="9525" marT="9525" marB="0" anchor="ctr"/>
                </a:tc>
                <a:tc>
                  <a:txBody>
                    <a:bodyPr/>
                    <a:lstStyle/>
                    <a:p>
                      <a:pPr algn="r" fontAlgn="ctr"/>
                      <a:r>
                        <a:rPr lang="sv-SE" sz="1000" u="none" strike="noStrike" dirty="0">
                          <a:effectLst/>
                          <a:latin typeface="+mn-lt"/>
                        </a:rPr>
                        <a:t>10,822</a:t>
                      </a:r>
                      <a:endParaRPr lang="sv-SE" sz="1000" b="0" i="0" u="none" strike="noStrike" dirty="0">
                        <a:effectLst/>
                        <a:latin typeface="+mn-lt"/>
                      </a:endParaRPr>
                    </a:p>
                  </a:txBody>
                  <a:tcPr marL="7519" marR="7519" marT="7519" marB="0" anchor="ctr"/>
                </a:tc>
                <a:tc>
                  <a:txBody>
                    <a:bodyPr/>
                    <a:lstStyle/>
                    <a:p>
                      <a:pPr algn="r" fontAlgn="ctr"/>
                      <a:r>
                        <a:rPr lang="sv-SE" sz="1000" u="none" strike="noStrike" dirty="0">
                          <a:effectLst/>
                          <a:latin typeface="+mn-lt"/>
                        </a:rPr>
                        <a:t>10,857</a:t>
                      </a:r>
                      <a:endParaRPr lang="sv-SE" sz="1000" b="0" i="0" u="none" strike="noStrike" dirty="0">
                        <a:effectLst/>
                        <a:latin typeface="+mn-lt"/>
                      </a:endParaRPr>
                    </a:p>
                  </a:txBody>
                  <a:tcPr marL="7519" marR="7519" marT="7519" marB="0" anchor="ctr"/>
                </a:tc>
                <a:tc>
                  <a:txBody>
                    <a:bodyPr/>
                    <a:lstStyle/>
                    <a:p>
                      <a:pPr algn="r" fontAlgn="ctr"/>
                      <a:r>
                        <a:rPr lang="sv-SE" sz="1000" u="none" strike="noStrike" dirty="0">
                          <a:effectLst/>
                          <a:latin typeface="+mn-lt"/>
                        </a:rPr>
                        <a:t>10,312</a:t>
                      </a:r>
                      <a:endParaRPr lang="sv-SE" sz="1000" b="0" i="0" u="none" strike="noStrike" dirty="0">
                        <a:effectLst/>
                        <a:latin typeface="+mn-lt"/>
                      </a:endParaRPr>
                    </a:p>
                  </a:txBody>
                  <a:tcPr marL="7519" marR="7519" marT="7519" marB="0" anchor="ctr"/>
                </a:tc>
                <a:tc>
                  <a:txBody>
                    <a:bodyPr/>
                    <a:lstStyle/>
                    <a:p>
                      <a:pPr algn="r" fontAlgn="ctr"/>
                      <a:r>
                        <a:rPr lang="sv-SE" sz="1000" u="none" strike="noStrike" dirty="0">
                          <a:effectLst/>
                          <a:latin typeface="+mn-lt"/>
                        </a:rPr>
                        <a:t>10,463</a:t>
                      </a:r>
                      <a:endParaRPr lang="sv-SE" sz="1000" b="0" i="0" u="none" strike="noStrike" dirty="0">
                        <a:effectLst/>
                        <a:latin typeface="+mn-lt"/>
                      </a:endParaRPr>
                    </a:p>
                  </a:txBody>
                  <a:tcPr marL="7519" marR="7519" marT="7519" marB="0" anchor="ctr"/>
                </a:tc>
                <a:tc>
                  <a:txBody>
                    <a:bodyPr/>
                    <a:lstStyle/>
                    <a:p>
                      <a:pPr algn="r" fontAlgn="ctr"/>
                      <a:r>
                        <a:rPr lang="sv-SE" sz="1000" u="none" strike="noStrike" dirty="0">
                          <a:effectLst/>
                          <a:latin typeface="+mn-lt"/>
                        </a:rPr>
                        <a:t>10,218</a:t>
                      </a:r>
                      <a:endParaRPr lang="sv-SE" sz="1000" b="0" i="0" u="none" strike="noStrike" dirty="0">
                        <a:effectLst/>
                        <a:latin typeface="+mn-lt"/>
                      </a:endParaRPr>
                    </a:p>
                  </a:txBody>
                  <a:tcPr marL="7519" marR="7519" marT="7519" marB="0" anchor="ctr"/>
                </a:tc>
                <a:tc>
                  <a:txBody>
                    <a:bodyPr/>
                    <a:lstStyle/>
                    <a:p>
                      <a:pPr algn="r" fontAlgn="ctr"/>
                      <a:r>
                        <a:rPr lang="sv-SE" sz="1000" u="none" strike="noStrike" dirty="0">
                          <a:effectLst/>
                          <a:latin typeface="+mn-lt"/>
                        </a:rPr>
                        <a:t>10,420</a:t>
                      </a:r>
                      <a:endParaRPr lang="sv-SE" sz="1000" b="0" i="0" u="none" strike="noStrike" dirty="0">
                        <a:effectLst/>
                        <a:latin typeface="+mn-lt"/>
                      </a:endParaRPr>
                    </a:p>
                  </a:txBody>
                  <a:tcPr marL="7519" marR="7519" marT="7519" marB="0" anchor="ctr"/>
                </a:tc>
                <a:tc>
                  <a:txBody>
                    <a:bodyPr/>
                    <a:lstStyle/>
                    <a:p>
                      <a:pPr algn="r" fontAlgn="ctr"/>
                      <a:r>
                        <a:rPr lang="sv-SE" sz="1000" u="none" strike="noStrike" dirty="0">
                          <a:effectLst/>
                          <a:latin typeface="+mn-lt"/>
                        </a:rPr>
                        <a:t>10,459</a:t>
                      </a:r>
                      <a:endParaRPr lang="sv-SE" sz="1000" b="0" i="0" u="none" strike="noStrike" dirty="0">
                        <a:effectLst/>
                        <a:latin typeface="+mn-lt"/>
                      </a:endParaRPr>
                    </a:p>
                  </a:txBody>
                  <a:tcPr marL="7519" marR="7519" marT="7519" marB="0" anchor="ctr"/>
                </a:tc>
                <a:tc>
                  <a:txBody>
                    <a:bodyPr/>
                    <a:lstStyle/>
                    <a:p>
                      <a:pPr marL="0" algn="r" defTabSz="914400" rtl="0" eaLnBrk="1" fontAlgn="ctr" latinLnBrk="0" hangingPunct="1">
                        <a:buNone/>
                      </a:pPr>
                      <a:r>
                        <a:rPr lang="sv-SE" sz="1000" u="none" strike="noStrike" kern="1200" dirty="0">
                          <a:solidFill>
                            <a:schemeClr val="dk1"/>
                          </a:solidFill>
                          <a:effectLst/>
                          <a:latin typeface="+mn-lt"/>
                          <a:ea typeface="+mn-ea"/>
                          <a:cs typeface="+mn-cs"/>
                        </a:rPr>
                        <a:t>11,006</a:t>
                      </a:r>
                    </a:p>
                  </a:txBody>
                  <a:tcPr marL="6350" marR="6350" marT="6350" marB="0" anchor="ctr"/>
                </a:tc>
                <a:tc>
                  <a:txBody>
                    <a:bodyPr/>
                    <a:lstStyle/>
                    <a:p>
                      <a:pPr marL="0" algn="r" defTabSz="914400" rtl="0" eaLnBrk="1" fontAlgn="ctr" latinLnBrk="0" hangingPunct="1">
                        <a:buNone/>
                      </a:pPr>
                      <a:r>
                        <a:rPr lang="sv-SE" sz="1000" u="none" strike="noStrike" kern="1200" dirty="0">
                          <a:solidFill>
                            <a:schemeClr val="dk1"/>
                          </a:solidFill>
                          <a:effectLst/>
                          <a:latin typeface="+mn-lt"/>
                          <a:ea typeface="+mn-ea"/>
                          <a:cs typeface="+mn-cs"/>
                        </a:rPr>
                        <a:t>10,386</a:t>
                      </a:r>
                    </a:p>
                  </a:txBody>
                  <a:tcPr marL="6350" marR="6350" marT="6350" marB="0" anchor="ctr"/>
                </a:tc>
                <a:tc>
                  <a:txBody>
                    <a:bodyPr/>
                    <a:lstStyle/>
                    <a:p>
                      <a:pPr marL="0" algn="r" defTabSz="914400" rtl="0" eaLnBrk="1" fontAlgn="ctr" latinLnBrk="0" hangingPunct="1">
                        <a:buNone/>
                      </a:pPr>
                      <a:r>
                        <a:rPr lang="sv-SE" sz="1000" u="none" strike="noStrike" kern="1200" dirty="0">
                          <a:solidFill>
                            <a:schemeClr val="dk1"/>
                          </a:solidFill>
                          <a:effectLst/>
                          <a:latin typeface="+mn-lt"/>
                          <a:ea typeface="+mn-ea"/>
                          <a:cs typeface="+mn-cs"/>
                        </a:rPr>
                        <a:t>10,539</a:t>
                      </a:r>
                    </a:p>
                  </a:txBody>
                  <a:tcPr marL="6350" marR="6350" marT="6350" marB="0" anchor="ctr"/>
                </a:tc>
                <a:tc>
                  <a:txBody>
                    <a:bodyPr/>
                    <a:lstStyle/>
                    <a:p>
                      <a:pPr marL="0" algn="r" defTabSz="914400" rtl="0" eaLnBrk="1" fontAlgn="ctr" latinLnBrk="0" hangingPunct="1">
                        <a:buNone/>
                      </a:pPr>
                      <a:r>
                        <a:rPr lang="sv-SE" sz="1000" u="none" strike="noStrike" kern="1200" dirty="0">
                          <a:solidFill>
                            <a:schemeClr val="dk1"/>
                          </a:solidFill>
                          <a:effectLst/>
                          <a:latin typeface="+mn-lt"/>
                          <a:ea typeface="+mn-ea"/>
                          <a:cs typeface="+mn-cs"/>
                        </a:rPr>
                        <a:t>9,970</a:t>
                      </a:r>
                    </a:p>
                  </a:txBody>
                  <a:tcPr marL="6350" marR="6350" marT="6350" marB="0" anchor="ctr"/>
                </a:tc>
                <a:extLst>
                  <a:ext uri="{0D108BD9-81ED-4DB2-BD59-A6C34878D82A}">
                    <a16:rowId xmlns:a16="http://schemas.microsoft.com/office/drawing/2014/main" val="110018245"/>
                  </a:ext>
                </a:extLst>
              </a:tr>
              <a:tr h="295297">
                <a:tc>
                  <a:txBody>
                    <a:bodyPr/>
                    <a:lstStyle/>
                    <a:p>
                      <a:pPr algn="l" fontAlgn="ctr"/>
                      <a:r>
                        <a:rPr lang="en-US" sz="1000" b="1" u="none" strike="noStrike" dirty="0">
                          <a:effectLst/>
                          <a:latin typeface="+mn-lt"/>
                        </a:rPr>
                        <a:t>Trade working capital in relation to annualized quarterly sales</a:t>
                      </a:r>
                      <a:endParaRPr lang="en-US" sz="1000" b="1" i="0" u="none" strike="noStrike" dirty="0">
                        <a:effectLst/>
                        <a:latin typeface="+mn-lt"/>
                      </a:endParaRPr>
                    </a:p>
                  </a:txBody>
                  <a:tcPr marL="7519" marR="7519" marT="7519" marB="0" anchor="ctr"/>
                </a:tc>
                <a:tc>
                  <a:txBody>
                    <a:bodyPr/>
                    <a:lstStyle/>
                    <a:p>
                      <a:pPr algn="r">
                        <a:buNone/>
                      </a:pPr>
                      <a:r>
                        <a:rPr lang="en-US" sz="900" b="1" dirty="0">
                          <a:solidFill>
                            <a:srgbClr val="000000"/>
                          </a:solidFill>
                          <a:effectLst/>
                          <a:latin typeface="Arial" panose="020B0604020202020204" pitchFamily="34" charset="0"/>
                          <a:ea typeface="Arial" panose="020B0604020202020204" pitchFamily="34" charset="0"/>
                        </a:rPr>
                        <a:t>13.7%</a:t>
                      </a:r>
                      <a:endParaRPr lang="sv-SE" sz="1000" dirty="0">
                        <a:effectLst/>
                        <a:latin typeface="Times New Roman" panose="02020603050405020304" pitchFamily="18" charset="0"/>
                        <a:ea typeface="Times New Roman" panose="02020603050405020304" pitchFamily="18" charset="0"/>
                      </a:endParaRPr>
                    </a:p>
                  </a:txBody>
                  <a:tcPr marL="0" marR="8890" marT="8890" marB="0" anchor="ctr"/>
                </a:tc>
                <a:tc>
                  <a:txBody>
                    <a:bodyPr/>
                    <a:lstStyle/>
                    <a:p>
                      <a:pPr algn="r" fontAlgn="ctr">
                        <a:buNone/>
                      </a:pPr>
                      <a:r>
                        <a:rPr lang="sv-SE" sz="1000" b="1" u="none" strike="noStrike" kern="1200" dirty="0">
                          <a:solidFill>
                            <a:schemeClr val="dk1"/>
                          </a:solidFill>
                          <a:effectLst/>
                          <a:latin typeface="+mn-lt"/>
                          <a:ea typeface="+mn-ea"/>
                          <a:cs typeface="+mn-cs"/>
                        </a:rPr>
                        <a:t>10.8%</a:t>
                      </a:r>
                    </a:p>
                  </a:txBody>
                  <a:tcPr marL="9525" marR="9525" marT="9525" marB="0" anchor="ctr"/>
                </a:tc>
                <a:tc>
                  <a:txBody>
                    <a:bodyPr/>
                    <a:lstStyle/>
                    <a:p>
                      <a:pPr algn="r" fontAlgn="ctr"/>
                      <a:r>
                        <a:rPr lang="sv-SE" sz="1000" b="1" u="none" strike="noStrike" dirty="0">
                          <a:effectLst/>
                          <a:latin typeface="+mn-lt"/>
                        </a:rPr>
                        <a:t>13.9%</a:t>
                      </a:r>
                      <a:endParaRPr lang="sv-SE" sz="1000" b="1" i="0" u="none" strike="noStrike" dirty="0">
                        <a:effectLst/>
                        <a:latin typeface="+mn-lt"/>
                      </a:endParaRPr>
                    </a:p>
                  </a:txBody>
                  <a:tcPr marL="7519" marR="7519" marT="7519" marB="0" anchor="ctr"/>
                </a:tc>
                <a:tc>
                  <a:txBody>
                    <a:bodyPr/>
                    <a:lstStyle/>
                    <a:p>
                      <a:pPr algn="r" fontAlgn="ctr"/>
                      <a:r>
                        <a:rPr lang="sv-SE" sz="1000" b="1" u="none" strike="noStrike" dirty="0">
                          <a:effectLst/>
                          <a:latin typeface="+mn-lt"/>
                        </a:rPr>
                        <a:t>12.5%</a:t>
                      </a:r>
                      <a:endParaRPr lang="sv-SE" sz="1000" b="1" i="0" u="none" strike="noStrike" dirty="0">
                        <a:effectLst/>
                        <a:latin typeface="+mn-lt"/>
                      </a:endParaRPr>
                    </a:p>
                  </a:txBody>
                  <a:tcPr marL="7519" marR="7519" marT="7519" marB="0" anchor="ctr"/>
                </a:tc>
                <a:tc>
                  <a:txBody>
                    <a:bodyPr/>
                    <a:lstStyle/>
                    <a:p>
                      <a:pPr algn="r" fontAlgn="ctr"/>
                      <a:r>
                        <a:rPr lang="sv-SE" sz="1000" b="1" u="none" strike="noStrike" dirty="0">
                          <a:effectLst/>
                          <a:latin typeface="+mn-lt"/>
                        </a:rPr>
                        <a:t>12.4%</a:t>
                      </a:r>
                      <a:endParaRPr lang="sv-SE" sz="1000" b="1" i="0" u="none" strike="noStrike" dirty="0">
                        <a:effectLst/>
                        <a:latin typeface="+mn-lt"/>
                      </a:endParaRPr>
                    </a:p>
                  </a:txBody>
                  <a:tcPr marL="7519" marR="7519" marT="7519" marB="0" anchor="ctr"/>
                </a:tc>
                <a:tc>
                  <a:txBody>
                    <a:bodyPr/>
                    <a:lstStyle/>
                    <a:p>
                      <a:pPr algn="r" fontAlgn="ctr"/>
                      <a:r>
                        <a:rPr lang="sv-SE" sz="1000" b="1" u="none" strike="noStrike" dirty="0">
                          <a:effectLst/>
                          <a:latin typeface="+mn-lt"/>
                        </a:rPr>
                        <a:t>10.7%</a:t>
                      </a:r>
                      <a:endParaRPr lang="sv-SE" sz="1000" b="1" i="0" u="none" strike="noStrike" dirty="0">
                        <a:effectLst/>
                        <a:latin typeface="+mn-lt"/>
                      </a:endParaRPr>
                    </a:p>
                  </a:txBody>
                  <a:tcPr marL="7519" marR="7519" marT="7519" marB="0" anchor="ctr"/>
                </a:tc>
                <a:tc>
                  <a:txBody>
                    <a:bodyPr/>
                    <a:lstStyle/>
                    <a:p>
                      <a:pPr algn="r" fontAlgn="ctr"/>
                      <a:r>
                        <a:rPr lang="sv-SE" sz="1000" b="1" u="none" strike="noStrike" dirty="0">
                          <a:effectLst/>
                          <a:latin typeface="+mn-lt"/>
                        </a:rPr>
                        <a:t>12.8%</a:t>
                      </a:r>
                      <a:endParaRPr lang="sv-SE" sz="1000" b="1" i="0" u="none" strike="noStrike" dirty="0">
                        <a:effectLst/>
                        <a:latin typeface="+mn-lt"/>
                      </a:endParaRPr>
                    </a:p>
                  </a:txBody>
                  <a:tcPr marL="7519" marR="7519" marT="7519" marB="0" anchor="ctr"/>
                </a:tc>
                <a:tc>
                  <a:txBody>
                    <a:bodyPr/>
                    <a:lstStyle/>
                    <a:p>
                      <a:pPr algn="r" fontAlgn="ctr"/>
                      <a:r>
                        <a:rPr lang="sv-SE" sz="1000" b="1" u="none" strike="noStrike" dirty="0">
                          <a:effectLst/>
                          <a:latin typeface="+mn-lt"/>
                        </a:rPr>
                        <a:t>11.2%</a:t>
                      </a:r>
                      <a:endParaRPr lang="sv-SE" sz="1000" b="1" i="0" u="none" strike="noStrike" dirty="0">
                        <a:effectLst/>
                        <a:latin typeface="+mn-lt"/>
                      </a:endParaRPr>
                    </a:p>
                  </a:txBody>
                  <a:tcPr marL="7519" marR="7519" marT="7519" marB="0" anchor="ctr"/>
                </a:tc>
                <a:tc>
                  <a:txBody>
                    <a:bodyPr/>
                    <a:lstStyle/>
                    <a:p>
                      <a:pPr algn="r" fontAlgn="ctr"/>
                      <a:r>
                        <a:rPr lang="sv-SE" sz="1000" b="1" u="none" strike="noStrike" dirty="0">
                          <a:effectLst/>
                          <a:latin typeface="+mn-lt"/>
                        </a:rPr>
                        <a:t>12.8%</a:t>
                      </a:r>
                      <a:endParaRPr lang="sv-SE" sz="1000" b="1" i="0" u="none" strike="noStrike" dirty="0">
                        <a:effectLst/>
                        <a:latin typeface="+mn-lt"/>
                      </a:endParaRPr>
                    </a:p>
                  </a:txBody>
                  <a:tcPr marL="7519" marR="7519" marT="7519" marB="0" anchor="ctr"/>
                </a:tc>
                <a:tc>
                  <a:txBody>
                    <a:bodyPr/>
                    <a:lstStyle/>
                    <a:p>
                      <a:pPr algn="r" fontAlgn="b">
                        <a:buNone/>
                      </a:pPr>
                      <a:r>
                        <a:rPr lang="sv-SE" sz="1000" b="1" u="none" strike="noStrike" kern="1200" dirty="0">
                          <a:solidFill>
                            <a:schemeClr val="dk1"/>
                          </a:solidFill>
                          <a:effectLst/>
                          <a:latin typeface="+mn-lt"/>
                          <a:ea typeface="+mn-ea"/>
                          <a:cs typeface="+mn-cs"/>
                        </a:rPr>
                        <a:t>11.2%</a:t>
                      </a:r>
                    </a:p>
                  </a:txBody>
                  <a:tcPr marL="6350" marR="6350" marT="6350" marB="0" anchor="ctr"/>
                </a:tc>
                <a:tc>
                  <a:txBody>
                    <a:bodyPr/>
                    <a:lstStyle/>
                    <a:p>
                      <a:pPr algn="r" fontAlgn="b">
                        <a:buNone/>
                      </a:pPr>
                      <a:r>
                        <a:rPr lang="sv-SE" sz="1000" b="1" u="none" strike="noStrike" kern="1200" dirty="0">
                          <a:solidFill>
                            <a:schemeClr val="dk1"/>
                          </a:solidFill>
                          <a:effectLst/>
                          <a:latin typeface="+mn-lt"/>
                          <a:ea typeface="+mn-ea"/>
                          <a:cs typeface="+mn-cs"/>
                        </a:rPr>
                        <a:t>12.5%</a:t>
                      </a:r>
                    </a:p>
                  </a:txBody>
                  <a:tcPr marL="6350" marR="6350" marT="6350" marB="0" anchor="ctr"/>
                </a:tc>
                <a:tc>
                  <a:txBody>
                    <a:bodyPr/>
                    <a:lstStyle/>
                    <a:p>
                      <a:pPr algn="r" fontAlgn="b">
                        <a:buNone/>
                      </a:pPr>
                      <a:r>
                        <a:rPr lang="sv-SE" sz="1000" b="1" u="none" strike="noStrike" kern="1200" dirty="0">
                          <a:solidFill>
                            <a:schemeClr val="dk1"/>
                          </a:solidFill>
                          <a:effectLst/>
                          <a:latin typeface="+mn-lt"/>
                          <a:ea typeface="+mn-ea"/>
                          <a:cs typeface="+mn-cs"/>
                        </a:rPr>
                        <a:t>12.3%</a:t>
                      </a:r>
                    </a:p>
                  </a:txBody>
                  <a:tcPr marL="6350" marR="6350" marT="6350" marB="0" anchor="ctr"/>
                </a:tc>
                <a:tc>
                  <a:txBody>
                    <a:bodyPr/>
                    <a:lstStyle/>
                    <a:p>
                      <a:pPr algn="r" fontAlgn="b">
                        <a:buNone/>
                      </a:pPr>
                      <a:r>
                        <a:rPr lang="sv-SE" sz="1000" b="1" u="none" strike="noStrike" kern="1200" dirty="0">
                          <a:solidFill>
                            <a:schemeClr val="dk1"/>
                          </a:solidFill>
                          <a:effectLst/>
                          <a:latin typeface="+mn-lt"/>
                          <a:ea typeface="+mn-ea"/>
                          <a:cs typeface="+mn-cs"/>
                        </a:rPr>
                        <a:t>14.1%</a:t>
                      </a:r>
                    </a:p>
                  </a:txBody>
                  <a:tcPr marL="6350" marR="6350" marT="6350" marB="0" anchor="ctr"/>
                </a:tc>
                <a:extLst>
                  <a:ext uri="{0D108BD9-81ED-4DB2-BD59-A6C34878D82A}">
                    <a16:rowId xmlns:a16="http://schemas.microsoft.com/office/drawing/2014/main" val="1642841443"/>
                  </a:ext>
                </a:extLst>
              </a:tr>
            </a:tbl>
          </a:graphicData>
        </a:graphic>
      </p:graphicFrame>
      <p:sp>
        <p:nvSpPr>
          <p:cNvPr id="7" name="TextBox 6">
            <a:extLst>
              <a:ext uri="{FF2B5EF4-FFF2-40B4-BE49-F238E27FC236}">
                <a16:creationId xmlns:a16="http://schemas.microsoft.com/office/drawing/2014/main" id="{5B5A67DF-7703-6E54-2BD5-E42416571AC6}"/>
              </a:ext>
            </a:extLst>
          </p:cNvPr>
          <p:cNvSpPr txBox="1"/>
          <p:nvPr/>
        </p:nvSpPr>
        <p:spPr>
          <a:xfrm>
            <a:off x="591793" y="1173960"/>
            <a:ext cx="10388691" cy="738664"/>
          </a:xfrm>
          <a:prstGeom prst="rect">
            <a:avLst/>
          </a:prstGeom>
          <a:noFill/>
        </p:spPr>
        <p:txBody>
          <a:bodyPr wrap="square">
            <a:spAutoFit/>
          </a:bodyPr>
          <a:lstStyle/>
          <a:p>
            <a:pPr>
              <a:spcBef>
                <a:spcPts val="600"/>
              </a:spcBef>
              <a:spcAft>
                <a:spcPts val="1200"/>
              </a:spcAft>
            </a:pPr>
            <a:r>
              <a:rPr lang="en-US" sz="1050" dirty="0">
                <a:solidFill>
                  <a:srgbClr val="000000"/>
                </a:solidFill>
                <a:effectLst/>
                <a:latin typeface="Arial" panose="020B0604020202020204" pitchFamily="34" charset="0"/>
                <a:ea typeface="Arial" panose="020B0604020202020204" pitchFamily="34" charset="0"/>
              </a:rPr>
              <a:t>Due to the need to optimize cash generation to create value for shareholders, management focuses on operationally derived trade working capital as defined in the table below. Trade working capital is an indicator of operational efficiency, which impacts the Company’s ability to return value to shareholders either through dividends or share repurchases. We believe this is useful for readers to understand the efficiency of the Company’ operational capital management. The reconciling items used to derive this measure are, by contrast, managed as part of our overall management of cash and debt, but they are not part of the responsibilities of day-to-day operations management. </a:t>
            </a:r>
            <a:endParaRPr lang="sv-SE" sz="1050" dirty="0">
              <a:effectLst/>
              <a:latin typeface="Archivo" pitchFamily="2" charset="0"/>
              <a:ea typeface="Times New Roman" panose="02020603050405020304" pitchFamily="18" charset="0"/>
            </a:endParaRPr>
          </a:p>
        </p:txBody>
      </p:sp>
      <p:sp>
        <p:nvSpPr>
          <p:cNvPr id="8" name="TextBox 7">
            <a:extLst>
              <a:ext uri="{FF2B5EF4-FFF2-40B4-BE49-F238E27FC236}">
                <a16:creationId xmlns:a16="http://schemas.microsoft.com/office/drawing/2014/main" id="{DD8B7C81-CCBA-9AA5-E990-2D4E805B5CF9}"/>
              </a:ext>
            </a:extLst>
          </p:cNvPr>
          <p:cNvSpPr txBox="1"/>
          <p:nvPr/>
        </p:nvSpPr>
        <p:spPr>
          <a:xfrm>
            <a:off x="550333" y="6231621"/>
            <a:ext cx="6097280" cy="200055"/>
          </a:xfrm>
          <a:prstGeom prst="rect">
            <a:avLst/>
          </a:prstGeom>
          <a:noFill/>
        </p:spPr>
        <p:txBody>
          <a:bodyPr wrap="square">
            <a:spAutoFit/>
          </a:bodyPr>
          <a:lstStyle/>
          <a:p>
            <a:r>
              <a:rPr lang="en-US" sz="700" b="0" i="1" u="none" strike="noStrike" baseline="0" dirty="0">
                <a:solidFill>
                  <a:srgbClr val="000000"/>
                </a:solidFill>
                <a:latin typeface="Arial" panose="020B0604020202020204" pitchFamily="34" charset="0"/>
              </a:rPr>
              <a:t>1) Calculated as the current quarterly sales multiplied by four. </a:t>
            </a:r>
            <a:endParaRPr lang="sv-SE" sz="1600" i="1" dirty="0"/>
          </a:p>
        </p:txBody>
      </p:sp>
      <p:graphicFrame>
        <p:nvGraphicFramePr>
          <p:cNvPr id="3" name="Table 2">
            <a:extLst>
              <a:ext uri="{FF2B5EF4-FFF2-40B4-BE49-F238E27FC236}">
                <a16:creationId xmlns:a16="http://schemas.microsoft.com/office/drawing/2014/main" id="{563DD631-7774-C08B-F6B3-DADC20EC906C}"/>
              </a:ext>
            </a:extLst>
          </p:cNvPr>
          <p:cNvGraphicFramePr>
            <a:graphicFrameLocks noGrp="1"/>
          </p:cNvGraphicFramePr>
          <p:nvPr/>
        </p:nvGraphicFramePr>
        <p:xfrm>
          <a:off x="550739" y="4112108"/>
          <a:ext cx="11177594" cy="2143173"/>
        </p:xfrm>
        <a:graphic>
          <a:graphicData uri="http://schemas.openxmlformats.org/drawingml/2006/table">
            <a:tbl>
              <a:tblPr firstRow="1" bandRow="1">
                <a:tableStyleId>{21E4AEA4-8DFA-4A89-87EB-49C32662AFE0}</a:tableStyleId>
              </a:tblPr>
              <a:tblGrid>
                <a:gridCol w="2095495">
                  <a:extLst>
                    <a:ext uri="{9D8B030D-6E8A-4147-A177-3AD203B41FA5}">
                      <a16:colId xmlns:a16="http://schemas.microsoft.com/office/drawing/2014/main" val="4030320118"/>
                    </a:ext>
                  </a:extLst>
                </a:gridCol>
                <a:gridCol w="698623">
                  <a:extLst>
                    <a:ext uri="{9D8B030D-6E8A-4147-A177-3AD203B41FA5}">
                      <a16:colId xmlns:a16="http://schemas.microsoft.com/office/drawing/2014/main" val="4072762100"/>
                    </a:ext>
                  </a:extLst>
                </a:gridCol>
                <a:gridCol w="698623">
                  <a:extLst>
                    <a:ext uri="{9D8B030D-6E8A-4147-A177-3AD203B41FA5}">
                      <a16:colId xmlns:a16="http://schemas.microsoft.com/office/drawing/2014/main" val="537309347"/>
                    </a:ext>
                  </a:extLst>
                </a:gridCol>
                <a:gridCol w="698623">
                  <a:extLst>
                    <a:ext uri="{9D8B030D-6E8A-4147-A177-3AD203B41FA5}">
                      <a16:colId xmlns:a16="http://schemas.microsoft.com/office/drawing/2014/main" val="351478875"/>
                    </a:ext>
                  </a:extLst>
                </a:gridCol>
                <a:gridCol w="698623">
                  <a:extLst>
                    <a:ext uri="{9D8B030D-6E8A-4147-A177-3AD203B41FA5}">
                      <a16:colId xmlns:a16="http://schemas.microsoft.com/office/drawing/2014/main" val="4283337134"/>
                    </a:ext>
                  </a:extLst>
                </a:gridCol>
                <a:gridCol w="698623">
                  <a:extLst>
                    <a:ext uri="{9D8B030D-6E8A-4147-A177-3AD203B41FA5}">
                      <a16:colId xmlns:a16="http://schemas.microsoft.com/office/drawing/2014/main" val="1621453396"/>
                    </a:ext>
                  </a:extLst>
                </a:gridCol>
                <a:gridCol w="698623">
                  <a:extLst>
                    <a:ext uri="{9D8B030D-6E8A-4147-A177-3AD203B41FA5}">
                      <a16:colId xmlns:a16="http://schemas.microsoft.com/office/drawing/2014/main" val="91405290"/>
                    </a:ext>
                  </a:extLst>
                </a:gridCol>
                <a:gridCol w="698623">
                  <a:extLst>
                    <a:ext uri="{9D8B030D-6E8A-4147-A177-3AD203B41FA5}">
                      <a16:colId xmlns:a16="http://schemas.microsoft.com/office/drawing/2014/main" val="549001848"/>
                    </a:ext>
                  </a:extLst>
                </a:gridCol>
                <a:gridCol w="698623">
                  <a:extLst>
                    <a:ext uri="{9D8B030D-6E8A-4147-A177-3AD203B41FA5}">
                      <a16:colId xmlns:a16="http://schemas.microsoft.com/office/drawing/2014/main" val="1801234877"/>
                    </a:ext>
                  </a:extLst>
                </a:gridCol>
                <a:gridCol w="698623">
                  <a:extLst>
                    <a:ext uri="{9D8B030D-6E8A-4147-A177-3AD203B41FA5}">
                      <a16:colId xmlns:a16="http://schemas.microsoft.com/office/drawing/2014/main" val="1220011332"/>
                    </a:ext>
                  </a:extLst>
                </a:gridCol>
                <a:gridCol w="698623">
                  <a:extLst>
                    <a:ext uri="{9D8B030D-6E8A-4147-A177-3AD203B41FA5}">
                      <a16:colId xmlns:a16="http://schemas.microsoft.com/office/drawing/2014/main" val="3317175752"/>
                    </a:ext>
                  </a:extLst>
                </a:gridCol>
                <a:gridCol w="698623">
                  <a:extLst>
                    <a:ext uri="{9D8B030D-6E8A-4147-A177-3AD203B41FA5}">
                      <a16:colId xmlns:a16="http://schemas.microsoft.com/office/drawing/2014/main" val="980459105"/>
                    </a:ext>
                  </a:extLst>
                </a:gridCol>
                <a:gridCol w="698623">
                  <a:extLst>
                    <a:ext uri="{9D8B030D-6E8A-4147-A177-3AD203B41FA5}">
                      <a16:colId xmlns:a16="http://schemas.microsoft.com/office/drawing/2014/main" val="142709517"/>
                    </a:ext>
                  </a:extLst>
                </a:gridCol>
                <a:gridCol w="698623">
                  <a:extLst>
                    <a:ext uri="{9D8B030D-6E8A-4147-A177-3AD203B41FA5}">
                      <a16:colId xmlns:a16="http://schemas.microsoft.com/office/drawing/2014/main" val="3255289947"/>
                    </a:ext>
                  </a:extLst>
                </a:gridCol>
              </a:tblGrid>
              <a:tr h="317869">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sv-SE" sz="1050" u="none" strike="noStrike" dirty="0">
                          <a:effectLst/>
                          <a:latin typeface="+mn-lt"/>
                        </a:rPr>
                        <a:t>(Dollars in millions)</a:t>
                      </a:r>
                      <a:endParaRPr lang="sv-SE" sz="1050" b="1" i="0" u="none" strike="noStrike" dirty="0">
                        <a:solidFill>
                          <a:srgbClr val="FFFFFF"/>
                        </a:solidFill>
                        <a:effectLst/>
                        <a:latin typeface="+mn-lt"/>
                      </a:endParaRPr>
                    </a:p>
                  </a:txBody>
                  <a:tcPr marL="7519" marR="7519" marT="7519" marB="0" anchor="ctr"/>
                </a:tc>
                <a:tc gridSpan="4">
                  <a:txBody>
                    <a:bodyPr/>
                    <a:lstStyle/>
                    <a:p>
                      <a:pPr algn="ctr" fontAlgn="ctr"/>
                      <a:r>
                        <a:rPr lang="en-US" sz="1050" b="1" i="0" u="none" strike="noStrike" dirty="0">
                          <a:solidFill>
                            <a:srgbClr val="FFFFFF"/>
                          </a:solidFill>
                          <a:effectLst/>
                          <a:latin typeface="+mn-lt"/>
                        </a:rPr>
                        <a:t>2022</a:t>
                      </a:r>
                    </a:p>
                  </a:txBody>
                  <a:tcPr marL="7519" marR="7519" marT="7519" marB="0" anchor="ctr"/>
                </a:tc>
                <a:tc hMerge="1">
                  <a:txBody>
                    <a:bodyPr/>
                    <a:lstStyle/>
                    <a:p>
                      <a:endParaRPr/>
                    </a:p>
                  </a:txBody>
                  <a:tcPr marL="7519" marR="7519" marT="7519" marB="0" anchor="ctr"/>
                </a:tc>
                <a:tc hMerge="1">
                  <a:txBody>
                    <a:bodyPr/>
                    <a:lstStyle/>
                    <a:p>
                      <a:pPr algn="r" fontAlgn="ctr"/>
                      <a:endParaRPr lang="en-US" sz="700" b="1" i="0" u="none" strike="noStrike" dirty="0">
                        <a:solidFill>
                          <a:srgbClr val="FFFFFF"/>
                        </a:solidFill>
                        <a:effectLst/>
                        <a:latin typeface="Arial" panose="020B0604020202020204" pitchFamily="34" charset="0"/>
                      </a:endParaRPr>
                    </a:p>
                  </a:txBody>
                  <a:tcPr marL="7519" marR="7519" marT="7519" marB="0" anchor="ctr"/>
                </a:tc>
                <a:tc hMerge="1">
                  <a:txBody>
                    <a:bodyPr/>
                    <a:lstStyle/>
                    <a:p>
                      <a:pPr algn="r" fontAlgn="ctr"/>
                      <a:endParaRPr lang="en-US" sz="700" b="1" i="0" u="none" strike="noStrike" dirty="0">
                        <a:solidFill>
                          <a:srgbClr val="FFFFFF"/>
                        </a:solidFill>
                        <a:effectLst/>
                        <a:latin typeface="Arial" panose="020B0604020202020204" pitchFamily="34" charset="0"/>
                      </a:endParaRPr>
                    </a:p>
                  </a:txBody>
                  <a:tcPr marL="7519" marR="7519" marT="7519" marB="0" anchor="ctr"/>
                </a:tc>
                <a:tc gridSpan="4">
                  <a:txBody>
                    <a:bodyPr/>
                    <a:lstStyle/>
                    <a:p>
                      <a:pPr algn="ctr" fontAlgn="ctr"/>
                      <a:r>
                        <a:rPr lang="en-US" sz="1050" b="1" i="0" u="none" strike="noStrike" dirty="0">
                          <a:solidFill>
                            <a:srgbClr val="FFFFFF"/>
                          </a:solidFill>
                          <a:effectLst/>
                          <a:latin typeface="+mn-lt"/>
                        </a:rPr>
                        <a:t>2021</a:t>
                      </a:r>
                    </a:p>
                  </a:txBody>
                  <a:tcPr marL="7519" marR="7519" marT="7519" marB="0" anchor="ctr"/>
                </a:tc>
                <a:tc hMerge="1">
                  <a:txBody>
                    <a:bodyPr/>
                    <a:lstStyle/>
                    <a:p>
                      <a:pPr algn="r" fontAlgn="ctr"/>
                      <a:endParaRPr lang="en-US" sz="700" b="1" i="0" u="none" strike="noStrike" dirty="0">
                        <a:solidFill>
                          <a:srgbClr val="FFFFFF"/>
                        </a:solidFill>
                        <a:effectLst/>
                        <a:latin typeface="Arial" panose="020B0604020202020204" pitchFamily="34" charset="0"/>
                      </a:endParaRPr>
                    </a:p>
                  </a:txBody>
                  <a:tcPr marL="7519" marR="7519" marT="7519" marB="0" anchor="ctr"/>
                </a:tc>
                <a:tc hMerge="1">
                  <a:txBody>
                    <a:bodyPr/>
                    <a:lstStyle/>
                    <a:p>
                      <a:pPr algn="r" fontAlgn="ctr"/>
                      <a:endParaRPr lang="en-US" sz="700" b="1" i="0" u="none" strike="noStrike" dirty="0">
                        <a:solidFill>
                          <a:srgbClr val="FFFFFF"/>
                        </a:solidFill>
                        <a:effectLst/>
                        <a:latin typeface="Arial" panose="020B0604020202020204" pitchFamily="34" charset="0"/>
                      </a:endParaRPr>
                    </a:p>
                  </a:txBody>
                  <a:tcPr marL="7519" marR="7519" marT="7519" marB="0" anchor="ctr"/>
                </a:tc>
                <a:tc hMerge="1">
                  <a:txBody>
                    <a:bodyPr/>
                    <a:lstStyle/>
                    <a:p>
                      <a:pPr algn="r" fontAlgn="ctr"/>
                      <a:endParaRPr lang="en-US" sz="700" b="1" i="0" u="none" strike="noStrike" dirty="0">
                        <a:solidFill>
                          <a:srgbClr val="FFFFFF"/>
                        </a:solidFill>
                        <a:effectLst/>
                        <a:latin typeface="Arial" panose="020B0604020202020204" pitchFamily="34" charset="0"/>
                      </a:endParaRPr>
                    </a:p>
                  </a:txBody>
                  <a:tcPr marL="7519" marR="7519" marT="7519" marB="0" anchor="ctr"/>
                </a:tc>
                <a:tc gridSpan="4">
                  <a:txBody>
                    <a:bodyPr/>
                    <a:lstStyle/>
                    <a:p>
                      <a:pPr algn="ctr" fontAlgn="ctr"/>
                      <a:r>
                        <a:rPr lang="en-US" sz="1050" b="1" i="0" u="none" strike="noStrike" dirty="0">
                          <a:solidFill>
                            <a:srgbClr val="FFFFFF"/>
                          </a:solidFill>
                          <a:effectLst/>
                          <a:latin typeface="+mn-lt"/>
                        </a:rPr>
                        <a:t>2020</a:t>
                      </a:r>
                    </a:p>
                  </a:txBody>
                  <a:tcPr marL="7519" marR="7519" marT="7519" marB="0" anchor="ctr"/>
                </a:tc>
                <a:tc hMerge="1">
                  <a:txBody>
                    <a:bodyPr/>
                    <a:lstStyle/>
                    <a:p>
                      <a:pPr algn="r" fontAlgn="ctr"/>
                      <a:endParaRPr lang="en-US" sz="700" b="1" i="0" u="none" strike="noStrike" dirty="0">
                        <a:solidFill>
                          <a:srgbClr val="FFFFFF"/>
                        </a:solidFill>
                        <a:effectLst/>
                        <a:latin typeface="Arial" panose="020B0604020202020204" pitchFamily="34" charset="0"/>
                      </a:endParaRPr>
                    </a:p>
                  </a:txBody>
                  <a:tcPr marL="7519" marR="7519" marT="7519" marB="0" anchor="ctr"/>
                </a:tc>
                <a:tc hMerge="1">
                  <a:txBody>
                    <a:bodyPr/>
                    <a:lstStyle/>
                    <a:p>
                      <a:pPr algn="r" fontAlgn="ctr"/>
                      <a:endParaRPr lang="en-US" sz="700" b="1" i="0" u="none" strike="noStrike" dirty="0">
                        <a:solidFill>
                          <a:srgbClr val="FFFFFF"/>
                        </a:solidFill>
                        <a:effectLst/>
                        <a:latin typeface="Arial" panose="020B0604020202020204" pitchFamily="34" charset="0"/>
                      </a:endParaRPr>
                    </a:p>
                  </a:txBody>
                  <a:tcPr marL="7519" marR="7519" marT="7519" marB="0" anchor="ctr"/>
                </a:tc>
                <a:tc hMerge="1">
                  <a:txBody>
                    <a:bodyPr/>
                    <a:lstStyle/>
                    <a:p>
                      <a:pPr algn="r" fontAlgn="ctr"/>
                      <a:endParaRPr lang="en-US" sz="700" b="1" i="0" u="none" strike="noStrike" dirty="0">
                        <a:solidFill>
                          <a:srgbClr val="FFFFFF"/>
                        </a:solidFill>
                        <a:effectLst/>
                        <a:latin typeface="Arial" panose="020B0604020202020204" pitchFamily="34" charset="0"/>
                      </a:endParaRPr>
                    </a:p>
                  </a:txBody>
                  <a:tcPr marL="7519" marR="7519" marT="7519" marB="0" anchor="ctr"/>
                </a:tc>
                <a:tc>
                  <a:txBody>
                    <a:bodyPr/>
                    <a:lstStyle/>
                    <a:p>
                      <a:pPr algn="ctr" fontAlgn="ctr"/>
                      <a:r>
                        <a:rPr lang="sv-SE" sz="1050" u="none" strike="noStrike" dirty="0">
                          <a:effectLst/>
                          <a:latin typeface="+mn-lt"/>
                        </a:rPr>
                        <a:t>2019</a:t>
                      </a:r>
                      <a:endParaRPr lang="sv-SE" sz="1050" b="1" i="0" u="none" strike="noStrike" dirty="0">
                        <a:solidFill>
                          <a:srgbClr val="FFFFFF"/>
                        </a:solidFill>
                        <a:effectLst/>
                        <a:latin typeface="+mn-lt"/>
                      </a:endParaRPr>
                    </a:p>
                  </a:txBody>
                  <a:tcPr marL="7519" marR="7519" marT="7519" marB="0" anchor="ctr"/>
                </a:tc>
                <a:extLst>
                  <a:ext uri="{0D108BD9-81ED-4DB2-BD59-A6C34878D82A}">
                    <a16:rowId xmlns:a16="http://schemas.microsoft.com/office/drawing/2014/main" val="2608494734"/>
                  </a:ext>
                </a:extLst>
              </a:tr>
              <a:tr h="195031">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sv-SE" sz="1050" b="1" i="0" u="none" strike="noStrike" dirty="0">
                        <a:solidFill>
                          <a:srgbClr val="FFFFFF"/>
                        </a:solidFill>
                        <a:effectLst/>
                        <a:latin typeface="+mn-lt"/>
                      </a:endParaRPr>
                    </a:p>
                  </a:txBody>
                  <a:tcPr marL="7519" marR="7519" marT="7519" marB="0" anchor="b">
                    <a:solidFill>
                      <a:schemeClr val="accent2"/>
                    </a:solidFill>
                  </a:tcPr>
                </a:tc>
                <a:tc>
                  <a:txBody>
                    <a:bodyPr/>
                    <a:lstStyle/>
                    <a:p>
                      <a:pPr marL="0" marR="0" lvl="0" indent="0" algn="r" defTabSz="914400" rtl="0" eaLnBrk="1" fontAlgn="ctr" latinLnBrk="0" hangingPunct="1">
                        <a:lnSpc>
                          <a:spcPct val="100000"/>
                        </a:lnSpc>
                        <a:spcBef>
                          <a:spcPts val="0"/>
                        </a:spcBef>
                        <a:spcAft>
                          <a:spcPts val="0"/>
                        </a:spcAft>
                        <a:buClrTx/>
                        <a:buSzTx/>
                        <a:buFontTx/>
                        <a:buNone/>
                        <a:tabLst/>
                        <a:defRPr/>
                      </a:pPr>
                      <a:r>
                        <a:rPr lang="en-US" sz="1050" b="1" i="0" kern="1200" dirty="0">
                          <a:solidFill>
                            <a:schemeClr val="bg1"/>
                          </a:solidFill>
                          <a:latin typeface="Arial" panose="020B0604020202020204" pitchFamily="34" charset="0"/>
                          <a:ea typeface="+mn-ea"/>
                          <a:cs typeface="Arial" panose="020B0604020202020204" pitchFamily="34" charset="0"/>
                        </a:rPr>
                        <a:t>31- dec</a:t>
                      </a:r>
                    </a:p>
                  </a:txBody>
                  <a:tcPr marL="7519" marR="7519" marT="7519" marB="0" anchor="ctr">
                    <a:solidFill>
                      <a:schemeClr val="accent2"/>
                    </a:solidFill>
                  </a:tcPr>
                </a:tc>
                <a:tc>
                  <a:txBody>
                    <a:bodyPr/>
                    <a:lstStyle/>
                    <a:p>
                      <a:pPr algn="r" fontAlgn="ctr"/>
                      <a:r>
                        <a:rPr lang="en-US" sz="1050" b="1" u="none" strike="noStrike" dirty="0">
                          <a:solidFill>
                            <a:schemeClr val="bg1"/>
                          </a:solidFill>
                          <a:effectLst/>
                          <a:latin typeface="+mn-lt"/>
                        </a:rPr>
                        <a:t>30-sep</a:t>
                      </a:r>
                      <a:endParaRPr lang="en-US" sz="1050" b="1" i="0" u="none" strike="noStrike" dirty="0">
                        <a:solidFill>
                          <a:schemeClr val="bg1"/>
                        </a:solidFill>
                        <a:effectLst/>
                        <a:latin typeface="+mn-lt"/>
                      </a:endParaRPr>
                    </a:p>
                  </a:txBody>
                  <a:tcPr marL="7519" marR="7519" marT="7519" marB="0" anchor="ctr">
                    <a:solidFill>
                      <a:schemeClr val="accent2"/>
                    </a:solidFill>
                  </a:tcPr>
                </a:tc>
                <a:tc>
                  <a:txBody>
                    <a:bodyPr/>
                    <a:lstStyle/>
                    <a:p>
                      <a:pPr algn="r" fontAlgn="ctr"/>
                      <a:r>
                        <a:rPr lang="en-US" sz="1050" b="1" u="none" strike="noStrike" dirty="0">
                          <a:solidFill>
                            <a:schemeClr val="bg1"/>
                          </a:solidFill>
                          <a:effectLst/>
                          <a:latin typeface="+mn-lt"/>
                        </a:rPr>
                        <a:t>30-jun</a:t>
                      </a:r>
                      <a:endParaRPr lang="en-US" sz="1050" b="1" i="0" u="none" strike="noStrike" dirty="0">
                        <a:solidFill>
                          <a:schemeClr val="bg1"/>
                        </a:solidFill>
                        <a:effectLst/>
                        <a:latin typeface="+mn-lt"/>
                      </a:endParaRPr>
                    </a:p>
                  </a:txBody>
                  <a:tcPr marL="7519" marR="7519" marT="7519" marB="0" anchor="ctr">
                    <a:solidFill>
                      <a:schemeClr val="accent2"/>
                    </a:solidFill>
                  </a:tcPr>
                </a:tc>
                <a:tc>
                  <a:txBody>
                    <a:bodyPr/>
                    <a:lstStyle/>
                    <a:p>
                      <a:pPr algn="r" fontAlgn="ctr"/>
                      <a:r>
                        <a:rPr lang="en-US" sz="1050" b="1" u="none" strike="noStrike" dirty="0">
                          <a:solidFill>
                            <a:schemeClr val="bg1"/>
                          </a:solidFill>
                          <a:effectLst/>
                          <a:latin typeface="+mn-lt"/>
                        </a:rPr>
                        <a:t>31-mar</a:t>
                      </a:r>
                      <a:endParaRPr lang="en-US" sz="1050" b="1" i="0" u="none" strike="noStrike" dirty="0">
                        <a:solidFill>
                          <a:schemeClr val="bg1"/>
                        </a:solidFill>
                        <a:effectLst/>
                        <a:latin typeface="+mn-lt"/>
                      </a:endParaRPr>
                    </a:p>
                  </a:txBody>
                  <a:tcPr marL="7519" marR="7519" marT="7519" marB="0" anchor="ctr">
                    <a:solidFill>
                      <a:schemeClr val="accent2"/>
                    </a:solidFill>
                  </a:tcPr>
                </a:tc>
                <a:tc>
                  <a:txBody>
                    <a:bodyPr/>
                    <a:lstStyle/>
                    <a:p>
                      <a:pPr algn="r" fontAlgn="ctr"/>
                      <a:r>
                        <a:rPr lang="en-US" sz="1050" b="1" u="none" strike="noStrike" dirty="0">
                          <a:solidFill>
                            <a:schemeClr val="bg1"/>
                          </a:solidFill>
                          <a:effectLst/>
                          <a:latin typeface="+mn-lt"/>
                        </a:rPr>
                        <a:t>31-dec</a:t>
                      </a:r>
                      <a:endParaRPr lang="en-US" sz="1050" b="1" i="0" u="none" strike="noStrike" dirty="0">
                        <a:solidFill>
                          <a:schemeClr val="bg1"/>
                        </a:solidFill>
                        <a:effectLst/>
                        <a:latin typeface="+mn-lt"/>
                      </a:endParaRPr>
                    </a:p>
                  </a:txBody>
                  <a:tcPr marL="7519" marR="7519" marT="7519" marB="0" anchor="ctr">
                    <a:solidFill>
                      <a:schemeClr val="accent2"/>
                    </a:solidFill>
                  </a:tcPr>
                </a:tc>
                <a:tc>
                  <a:txBody>
                    <a:bodyPr/>
                    <a:lstStyle/>
                    <a:p>
                      <a:pPr algn="r" fontAlgn="ctr"/>
                      <a:r>
                        <a:rPr lang="en-US" sz="1050" b="1" u="none" strike="noStrike" dirty="0">
                          <a:solidFill>
                            <a:schemeClr val="bg1"/>
                          </a:solidFill>
                          <a:effectLst/>
                          <a:latin typeface="+mn-lt"/>
                        </a:rPr>
                        <a:t>30-sep</a:t>
                      </a:r>
                      <a:endParaRPr lang="en-US" sz="1050" b="1" i="0" u="none" strike="noStrike" dirty="0">
                        <a:solidFill>
                          <a:schemeClr val="bg1"/>
                        </a:solidFill>
                        <a:effectLst/>
                        <a:latin typeface="+mn-lt"/>
                      </a:endParaRPr>
                    </a:p>
                  </a:txBody>
                  <a:tcPr marL="7519" marR="7519" marT="7519" marB="0" anchor="ctr">
                    <a:solidFill>
                      <a:schemeClr val="accent2"/>
                    </a:solidFill>
                  </a:tcPr>
                </a:tc>
                <a:tc>
                  <a:txBody>
                    <a:bodyPr/>
                    <a:lstStyle/>
                    <a:p>
                      <a:pPr algn="r" fontAlgn="ctr"/>
                      <a:r>
                        <a:rPr lang="en-US" sz="1050" b="1" u="none" strike="noStrike" dirty="0">
                          <a:solidFill>
                            <a:schemeClr val="bg1"/>
                          </a:solidFill>
                          <a:effectLst/>
                          <a:latin typeface="+mn-lt"/>
                        </a:rPr>
                        <a:t>30-jun</a:t>
                      </a:r>
                      <a:endParaRPr lang="en-US" sz="1050" b="1" i="0" u="none" strike="noStrike" dirty="0">
                        <a:solidFill>
                          <a:schemeClr val="bg1"/>
                        </a:solidFill>
                        <a:effectLst/>
                        <a:latin typeface="+mn-lt"/>
                      </a:endParaRPr>
                    </a:p>
                  </a:txBody>
                  <a:tcPr marL="7519" marR="7519" marT="7519" marB="0" anchor="ctr">
                    <a:solidFill>
                      <a:schemeClr val="accent2"/>
                    </a:solidFill>
                  </a:tcPr>
                </a:tc>
                <a:tc>
                  <a:txBody>
                    <a:bodyPr/>
                    <a:lstStyle/>
                    <a:p>
                      <a:pPr algn="r" fontAlgn="ctr"/>
                      <a:r>
                        <a:rPr lang="en-US" sz="1050" b="1" u="none" strike="noStrike">
                          <a:solidFill>
                            <a:schemeClr val="bg1"/>
                          </a:solidFill>
                          <a:effectLst/>
                          <a:latin typeface="+mn-lt"/>
                        </a:rPr>
                        <a:t>31-mar</a:t>
                      </a:r>
                      <a:endParaRPr lang="en-US" sz="1050" b="1" i="0" u="none" strike="noStrike">
                        <a:solidFill>
                          <a:schemeClr val="bg1"/>
                        </a:solidFill>
                        <a:effectLst/>
                        <a:latin typeface="+mn-lt"/>
                      </a:endParaRPr>
                    </a:p>
                  </a:txBody>
                  <a:tcPr marL="7519" marR="7519" marT="7519" marB="0" anchor="ctr">
                    <a:solidFill>
                      <a:schemeClr val="accent2"/>
                    </a:solidFill>
                  </a:tcPr>
                </a:tc>
                <a:tc>
                  <a:txBody>
                    <a:bodyPr/>
                    <a:lstStyle/>
                    <a:p>
                      <a:pPr algn="r" fontAlgn="ctr"/>
                      <a:r>
                        <a:rPr lang="en-US" sz="1050" b="1" u="none" strike="noStrike" dirty="0">
                          <a:solidFill>
                            <a:schemeClr val="bg1"/>
                          </a:solidFill>
                          <a:effectLst/>
                          <a:latin typeface="+mn-lt"/>
                        </a:rPr>
                        <a:t>31-dec</a:t>
                      </a:r>
                      <a:endParaRPr lang="en-US" sz="1050" b="1" i="0" u="none" strike="noStrike" dirty="0">
                        <a:solidFill>
                          <a:schemeClr val="bg1"/>
                        </a:solidFill>
                        <a:effectLst/>
                        <a:latin typeface="+mn-lt"/>
                      </a:endParaRPr>
                    </a:p>
                  </a:txBody>
                  <a:tcPr marL="7519" marR="7519" marT="7519" marB="0" anchor="ctr">
                    <a:solidFill>
                      <a:schemeClr val="accent2"/>
                    </a:solidFill>
                  </a:tcPr>
                </a:tc>
                <a:tc>
                  <a:txBody>
                    <a:bodyPr/>
                    <a:lstStyle/>
                    <a:p>
                      <a:pPr algn="r" fontAlgn="ctr"/>
                      <a:r>
                        <a:rPr lang="en-US" sz="1050" b="1" u="none" strike="noStrike" dirty="0">
                          <a:solidFill>
                            <a:schemeClr val="bg1"/>
                          </a:solidFill>
                          <a:effectLst/>
                          <a:latin typeface="+mn-lt"/>
                        </a:rPr>
                        <a:t>30-sep</a:t>
                      </a:r>
                      <a:endParaRPr lang="en-US" sz="1050" b="1" i="0" u="none" strike="noStrike" dirty="0">
                        <a:solidFill>
                          <a:schemeClr val="bg1"/>
                        </a:solidFill>
                        <a:effectLst/>
                        <a:latin typeface="+mn-lt"/>
                      </a:endParaRPr>
                    </a:p>
                  </a:txBody>
                  <a:tcPr marL="7519" marR="7519" marT="7519" marB="0" anchor="ctr">
                    <a:solidFill>
                      <a:schemeClr val="accent2"/>
                    </a:solidFill>
                  </a:tcPr>
                </a:tc>
                <a:tc>
                  <a:txBody>
                    <a:bodyPr/>
                    <a:lstStyle/>
                    <a:p>
                      <a:pPr algn="r" fontAlgn="ctr"/>
                      <a:r>
                        <a:rPr lang="en-US" sz="1050" b="1" u="none" strike="noStrike" dirty="0">
                          <a:solidFill>
                            <a:schemeClr val="bg1"/>
                          </a:solidFill>
                          <a:effectLst/>
                          <a:latin typeface="+mn-lt"/>
                        </a:rPr>
                        <a:t>30-jun</a:t>
                      </a:r>
                      <a:endParaRPr lang="en-US" sz="1050" b="1" i="0" u="none" strike="noStrike" dirty="0">
                        <a:solidFill>
                          <a:schemeClr val="bg1"/>
                        </a:solidFill>
                        <a:effectLst/>
                        <a:latin typeface="+mn-lt"/>
                      </a:endParaRPr>
                    </a:p>
                  </a:txBody>
                  <a:tcPr marL="7519" marR="7519" marT="7519" marB="0" anchor="ctr">
                    <a:solidFill>
                      <a:schemeClr val="accent2"/>
                    </a:solidFill>
                  </a:tcPr>
                </a:tc>
                <a:tc>
                  <a:txBody>
                    <a:bodyPr/>
                    <a:lstStyle/>
                    <a:p>
                      <a:pPr algn="r" fontAlgn="ctr"/>
                      <a:r>
                        <a:rPr lang="en-US" sz="1050" b="1" u="none" strike="noStrike">
                          <a:solidFill>
                            <a:schemeClr val="bg1"/>
                          </a:solidFill>
                          <a:effectLst/>
                          <a:latin typeface="+mn-lt"/>
                        </a:rPr>
                        <a:t>31-mar</a:t>
                      </a:r>
                      <a:endParaRPr lang="en-US" sz="1050" b="1" i="0" u="none" strike="noStrike">
                        <a:solidFill>
                          <a:schemeClr val="bg1"/>
                        </a:solidFill>
                        <a:effectLst/>
                        <a:latin typeface="+mn-lt"/>
                      </a:endParaRPr>
                    </a:p>
                  </a:txBody>
                  <a:tcPr marL="7519" marR="7519" marT="7519" marB="0" anchor="ctr">
                    <a:solidFill>
                      <a:schemeClr val="accent2"/>
                    </a:solidFill>
                  </a:tcPr>
                </a:tc>
                <a:tc>
                  <a:txBody>
                    <a:bodyPr/>
                    <a:lstStyle/>
                    <a:p>
                      <a:pPr algn="r" fontAlgn="ctr"/>
                      <a:r>
                        <a:rPr lang="en-US" sz="1050" b="1" u="none" strike="noStrike" dirty="0">
                          <a:solidFill>
                            <a:schemeClr val="bg1"/>
                          </a:solidFill>
                          <a:effectLst/>
                          <a:latin typeface="+mn-lt"/>
                        </a:rPr>
                        <a:t>31-dec</a:t>
                      </a:r>
                      <a:endParaRPr lang="en-US" sz="1050" b="1" i="0" u="none" strike="noStrike" dirty="0">
                        <a:solidFill>
                          <a:schemeClr val="bg1"/>
                        </a:solidFill>
                        <a:effectLst/>
                        <a:latin typeface="+mn-lt"/>
                      </a:endParaRPr>
                    </a:p>
                  </a:txBody>
                  <a:tcPr marL="7519" marR="7519" marT="7519" marB="0" anchor="ctr">
                    <a:solidFill>
                      <a:schemeClr val="accent2"/>
                    </a:solidFill>
                  </a:tcPr>
                </a:tc>
                <a:extLst>
                  <a:ext uri="{0D108BD9-81ED-4DB2-BD59-A6C34878D82A}">
                    <a16:rowId xmlns:a16="http://schemas.microsoft.com/office/drawing/2014/main" val="3659507897"/>
                  </a:ext>
                </a:extLst>
              </a:tr>
              <a:tr h="195031">
                <a:tc>
                  <a:txBody>
                    <a:bodyPr/>
                    <a:lstStyle/>
                    <a:p>
                      <a:pPr algn="l" fontAlgn="ctr"/>
                      <a:r>
                        <a:rPr lang="sv-SE" sz="1050" u="none" strike="noStrike" dirty="0" err="1">
                          <a:effectLst/>
                          <a:latin typeface="+mn-lt"/>
                        </a:rPr>
                        <a:t>Receivables</a:t>
                      </a:r>
                      <a:r>
                        <a:rPr lang="sv-SE" sz="1050" u="none" strike="noStrike" dirty="0">
                          <a:effectLst/>
                          <a:latin typeface="+mn-lt"/>
                        </a:rPr>
                        <a:t>, </a:t>
                      </a:r>
                      <a:r>
                        <a:rPr lang="sv-SE" sz="1050" u="none" strike="noStrike" dirty="0" err="1">
                          <a:effectLst/>
                          <a:latin typeface="+mn-lt"/>
                        </a:rPr>
                        <a:t>net</a:t>
                      </a:r>
                      <a:endParaRPr lang="sv-SE" sz="1050" b="0" i="0" u="none" strike="noStrike" dirty="0">
                        <a:effectLst/>
                        <a:latin typeface="+mn-lt"/>
                      </a:endParaRPr>
                    </a:p>
                  </a:txBody>
                  <a:tcPr marL="7519" marR="7519" marT="7519" marB="0" anchor="ctr"/>
                </a:tc>
                <a:tc>
                  <a:txBody>
                    <a:bodyPr/>
                    <a:lstStyle/>
                    <a:p>
                      <a:pPr marL="0" algn="r" defTabSz="914400" rtl="0" eaLnBrk="1" fontAlgn="ctr" latinLnBrk="0" hangingPunct="1">
                        <a:buNone/>
                      </a:pPr>
                      <a:r>
                        <a:rPr lang="sv-SE" sz="1050" u="none" strike="noStrike" kern="1200" dirty="0">
                          <a:solidFill>
                            <a:schemeClr val="dk1"/>
                          </a:solidFill>
                          <a:effectLst/>
                          <a:latin typeface="+mn-lt"/>
                          <a:ea typeface="+mn-ea"/>
                          <a:cs typeface="+mn-cs"/>
                        </a:rPr>
                        <a:t>$1,907</a:t>
                      </a:r>
                    </a:p>
                  </a:txBody>
                  <a:tcPr marL="68580" marR="68580" marT="0" marB="0" anchor="ctr"/>
                </a:tc>
                <a:tc>
                  <a:txBody>
                    <a:bodyPr/>
                    <a:lstStyle/>
                    <a:p>
                      <a:pPr marL="0" algn="r" defTabSz="914400" rtl="0" eaLnBrk="1" fontAlgn="ctr" latinLnBrk="0" hangingPunct="1">
                        <a:buNone/>
                      </a:pPr>
                      <a:r>
                        <a:rPr lang="sv-SE" sz="1050" u="none" strike="noStrike" kern="1200">
                          <a:solidFill>
                            <a:schemeClr val="dk1"/>
                          </a:solidFill>
                          <a:effectLst/>
                          <a:latin typeface="+mn-lt"/>
                          <a:ea typeface="+mn-ea"/>
                          <a:cs typeface="+mn-cs"/>
                        </a:rPr>
                        <a:t>$1,893</a:t>
                      </a:r>
                    </a:p>
                  </a:txBody>
                  <a:tcPr marL="68580" marR="68580" marT="0" marB="0" anchor="ctr"/>
                </a:tc>
                <a:tc>
                  <a:txBody>
                    <a:bodyPr/>
                    <a:lstStyle/>
                    <a:p>
                      <a:pPr marL="0" algn="r" defTabSz="914400" rtl="0" eaLnBrk="1" fontAlgn="ctr" latinLnBrk="0" hangingPunct="1">
                        <a:buNone/>
                      </a:pPr>
                      <a:r>
                        <a:rPr lang="sv-SE" sz="1050" u="none" strike="noStrike" kern="1200">
                          <a:solidFill>
                            <a:schemeClr val="dk1"/>
                          </a:solidFill>
                          <a:effectLst/>
                          <a:latin typeface="+mn-lt"/>
                          <a:ea typeface="+mn-ea"/>
                          <a:cs typeface="+mn-cs"/>
                        </a:rPr>
                        <a:t>$1,779</a:t>
                      </a:r>
                    </a:p>
                  </a:txBody>
                  <a:tcPr marL="68580" marR="68580" marT="0" marB="0" anchor="ctr"/>
                </a:tc>
                <a:tc>
                  <a:txBody>
                    <a:bodyPr/>
                    <a:lstStyle/>
                    <a:p>
                      <a:pPr marL="0" algn="r" defTabSz="914400" rtl="0" eaLnBrk="1" fontAlgn="ctr" latinLnBrk="0" hangingPunct="1">
                        <a:buNone/>
                      </a:pPr>
                      <a:r>
                        <a:rPr lang="sv-SE" sz="1050" u="none" strike="noStrike" kern="1200">
                          <a:solidFill>
                            <a:schemeClr val="dk1"/>
                          </a:solidFill>
                          <a:effectLst/>
                          <a:latin typeface="+mn-lt"/>
                          <a:ea typeface="+mn-ea"/>
                          <a:cs typeface="+mn-cs"/>
                        </a:rPr>
                        <a:t>$1,824</a:t>
                      </a:r>
                    </a:p>
                  </a:txBody>
                  <a:tcPr marL="68580" marR="68580" marT="0" marB="0" anchor="ctr"/>
                </a:tc>
                <a:tc>
                  <a:txBody>
                    <a:bodyPr/>
                    <a:lstStyle/>
                    <a:p>
                      <a:pPr marL="0" algn="r" defTabSz="914400" rtl="0" eaLnBrk="1" fontAlgn="ctr" latinLnBrk="0" hangingPunct="1">
                        <a:buNone/>
                      </a:pPr>
                      <a:r>
                        <a:rPr lang="en-US" sz="1050" u="none" strike="noStrike" kern="1200" dirty="0">
                          <a:solidFill>
                            <a:schemeClr val="dk1"/>
                          </a:solidFill>
                          <a:effectLst/>
                          <a:latin typeface="+mn-lt"/>
                          <a:ea typeface="+mn-ea"/>
                          <a:cs typeface="+mn-cs"/>
                        </a:rPr>
                        <a:t>$1,699</a:t>
                      </a:r>
                      <a:endParaRPr lang="sv-SE" sz="1050" u="none" strike="noStrike" kern="1200" dirty="0">
                        <a:solidFill>
                          <a:schemeClr val="dk1"/>
                        </a:solidFill>
                        <a:effectLst/>
                        <a:latin typeface="+mn-lt"/>
                        <a:ea typeface="+mn-ea"/>
                        <a:cs typeface="+mn-cs"/>
                      </a:endParaRPr>
                    </a:p>
                  </a:txBody>
                  <a:tcPr marL="68580" marR="68580" marT="0" marB="0" anchor="ctr"/>
                </a:tc>
                <a:tc>
                  <a:txBody>
                    <a:bodyPr/>
                    <a:lstStyle/>
                    <a:p>
                      <a:pPr marL="0" algn="r" defTabSz="914400" rtl="0" eaLnBrk="1" fontAlgn="ctr" latinLnBrk="0" hangingPunct="1">
                        <a:buNone/>
                      </a:pPr>
                      <a:r>
                        <a:rPr lang="en-US" sz="1050" u="none" strike="noStrike" kern="1200">
                          <a:solidFill>
                            <a:schemeClr val="dk1"/>
                          </a:solidFill>
                          <a:effectLst/>
                          <a:latin typeface="+mn-lt"/>
                          <a:ea typeface="+mn-ea"/>
                          <a:cs typeface="+mn-cs"/>
                        </a:rPr>
                        <a:t>$1,575</a:t>
                      </a:r>
                      <a:endParaRPr lang="sv-SE" sz="1050" u="none" strike="noStrike" kern="1200">
                        <a:solidFill>
                          <a:schemeClr val="dk1"/>
                        </a:solidFill>
                        <a:effectLst/>
                        <a:latin typeface="+mn-lt"/>
                        <a:ea typeface="+mn-ea"/>
                        <a:cs typeface="+mn-cs"/>
                      </a:endParaRPr>
                    </a:p>
                  </a:txBody>
                  <a:tcPr marL="68580" marR="68580" marT="0" marB="0" anchor="ctr"/>
                </a:tc>
                <a:tc>
                  <a:txBody>
                    <a:bodyPr/>
                    <a:lstStyle/>
                    <a:p>
                      <a:pPr marL="0" algn="r" defTabSz="914400" rtl="0" eaLnBrk="1" fontAlgn="ctr" latinLnBrk="0" hangingPunct="1">
                        <a:buNone/>
                      </a:pPr>
                      <a:r>
                        <a:rPr lang="en-US" sz="1050" u="none" strike="noStrike" kern="1200">
                          <a:solidFill>
                            <a:schemeClr val="dk1"/>
                          </a:solidFill>
                          <a:effectLst/>
                          <a:latin typeface="+mn-lt"/>
                          <a:ea typeface="+mn-ea"/>
                          <a:cs typeface="+mn-cs"/>
                        </a:rPr>
                        <a:t>$1,719</a:t>
                      </a:r>
                      <a:endParaRPr lang="sv-SE" sz="1050" u="none" strike="noStrike" kern="1200">
                        <a:solidFill>
                          <a:schemeClr val="dk1"/>
                        </a:solidFill>
                        <a:effectLst/>
                        <a:latin typeface="+mn-lt"/>
                        <a:ea typeface="+mn-ea"/>
                        <a:cs typeface="+mn-cs"/>
                      </a:endParaRPr>
                    </a:p>
                  </a:txBody>
                  <a:tcPr marL="68580" marR="68580" marT="0" marB="0" anchor="ctr"/>
                </a:tc>
                <a:tc>
                  <a:txBody>
                    <a:bodyPr/>
                    <a:lstStyle/>
                    <a:p>
                      <a:pPr marL="0" algn="r" defTabSz="914400" rtl="0" eaLnBrk="1" fontAlgn="ctr" latinLnBrk="0" hangingPunct="1">
                        <a:buNone/>
                      </a:pPr>
                      <a:r>
                        <a:rPr lang="en-US" sz="1050" u="none" strike="noStrike" kern="1200">
                          <a:solidFill>
                            <a:schemeClr val="dk1"/>
                          </a:solidFill>
                          <a:effectLst/>
                          <a:latin typeface="+mn-lt"/>
                          <a:ea typeface="+mn-ea"/>
                          <a:cs typeface="+mn-cs"/>
                        </a:rPr>
                        <a:t>$1,846</a:t>
                      </a:r>
                      <a:endParaRPr lang="sv-SE" sz="1050" u="none" strike="noStrike" kern="1200">
                        <a:solidFill>
                          <a:schemeClr val="dk1"/>
                        </a:solidFill>
                        <a:effectLst/>
                        <a:latin typeface="+mn-lt"/>
                        <a:ea typeface="+mn-ea"/>
                        <a:cs typeface="+mn-cs"/>
                      </a:endParaRPr>
                    </a:p>
                  </a:txBody>
                  <a:tcPr marL="68580" marR="68580" marT="0" marB="0" anchor="ctr"/>
                </a:tc>
                <a:tc>
                  <a:txBody>
                    <a:bodyPr/>
                    <a:lstStyle/>
                    <a:p>
                      <a:pPr marL="0" algn="r" defTabSz="914400" rtl="0" eaLnBrk="1" fontAlgn="ctr" latinLnBrk="0" hangingPunct="1">
                        <a:buNone/>
                      </a:pPr>
                      <a:r>
                        <a:rPr lang="en-US" sz="1050" u="none" strike="noStrike" kern="1200" dirty="0">
                          <a:solidFill>
                            <a:schemeClr val="dk1"/>
                          </a:solidFill>
                          <a:effectLst/>
                          <a:latin typeface="+mn-lt"/>
                          <a:ea typeface="+mn-ea"/>
                          <a:cs typeface="+mn-cs"/>
                        </a:rPr>
                        <a:t>$1,822</a:t>
                      </a:r>
                      <a:endParaRPr lang="sv-SE" sz="1050" u="none" strike="noStrike" kern="1200" dirty="0">
                        <a:solidFill>
                          <a:schemeClr val="dk1"/>
                        </a:solidFill>
                        <a:effectLst/>
                        <a:latin typeface="+mn-lt"/>
                        <a:ea typeface="+mn-ea"/>
                        <a:cs typeface="+mn-cs"/>
                      </a:endParaRPr>
                    </a:p>
                  </a:txBody>
                  <a:tcPr marL="68580" marR="68580" marT="0" marB="0" anchor="ctr"/>
                </a:tc>
                <a:tc>
                  <a:txBody>
                    <a:bodyPr/>
                    <a:lstStyle/>
                    <a:p>
                      <a:pPr marL="0" algn="r" defTabSz="914400" rtl="0" eaLnBrk="1" fontAlgn="ctr" latinLnBrk="0" hangingPunct="1">
                        <a:buNone/>
                      </a:pPr>
                      <a:r>
                        <a:rPr lang="sv-SE" sz="1050" u="none" strike="noStrike" kern="1200" dirty="0">
                          <a:solidFill>
                            <a:schemeClr val="dk1"/>
                          </a:solidFill>
                          <a:effectLst/>
                          <a:latin typeface="+mn-lt"/>
                          <a:ea typeface="+mn-ea"/>
                          <a:cs typeface="+mn-cs"/>
                        </a:rPr>
                        <a:t>$1,616</a:t>
                      </a:r>
                    </a:p>
                  </a:txBody>
                  <a:tcPr marL="44450" marR="44450" marT="0" marB="0" anchor="ctr"/>
                </a:tc>
                <a:tc>
                  <a:txBody>
                    <a:bodyPr/>
                    <a:lstStyle/>
                    <a:p>
                      <a:pPr marL="0" algn="r" defTabSz="914400" rtl="0" eaLnBrk="1" fontAlgn="ctr" latinLnBrk="0" hangingPunct="1">
                        <a:buNone/>
                      </a:pPr>
                      <a:r>
                        <a:rPr lang="sv-SE" sz="1050" u="none" strike="noStrike" kern="1200">
                          <a:solidFill>
                            <a:schemeClr val="dk1"/>
                          </a:solidFill>
                          <a:effectLst/>
                          <a:latin typeface="+mn-lt"/>
                          <a:ea typeface="+mn-ea"/>
                          <a:cs typeface="+mn-cs"/>
                        </a:rPr>
                        <a:t>$1,180</a:t>
                      </a:r>
                    </a:p>
                  </a:txBody>
                  <a:tcPr marL="44450" marR="44450" marT="0" marB="0" anchor="ctr"/>
                </a:tc>
                <a:tc>
                  <a:txBody>
                    <a:bodyPr/>
                    <a:lstStyle/>
                    <a:p>
                      <a:pPr marL="0" algn="r" defTabSz="914400" rtl="0" eaLnBrk="1" fontAlgn="ctr" latinLnBrk="0" hangingPunct="1">
                        <a:buNone/>
                      </a:pPr>
                      <a:r>
                        <a:rPr lang="sv-SE" sz="1050" u="none" strike="noStrike" kern="1200" dirty="0">
                          <a:solidFill>
                            <a:schemeClr val="dk1"/>
                          </a:solidFill>
                          <a:effectLst/>
                          <a:latin typeface="+mn-lt"/>
                          <a:ea typeface="+mn-ea"/>
                          <a:cs typeface="+mn-cs"/>
                        </a:rPr>
                        <a:t>$1,428</a:t>
                      </a:r>
                    </a:p>
                  </a:txBody>
                  <a:tcPr marL="44450" marR="44450" marT="0" marB="0" anchor="ctr"/>
                </a:tc>
                <a:tc>
                  <a:txBody>
                    <a:bodyPr/>
                    <a:lstStyle/>
                    <a:p>
                      <a:pPr algn="r">
                        <a:buNone/>
                      </a:pPr>
                      <a:r>
                        <a:rPr lang="en-US" sz="1050" u="none" strike="noStrike" kern="1200" dirty="0">
                          <a:solidFill>
                            <a:schemeClr val="dk1"/>
                          </a:solidFill>
                          <a:effectLst/>
                          <a:latin typeface="+mn-lt"/>
                          <a:ea typeface="+mn-ea"/>
                          <a:cs typeface="+mn-cs"/>
                        </a:rPr>
                        <a:t>$1,627</a:t>
                      </a:r>
                      <a:endParaRPr lang="sv-SE" sz="1050" u="none" strike="noStrike" kern="1200" dirty="0">
                        <a:solidFill>
                          <a:schemeClr val="dk1"/>
                        </a:solidFill>
                        <a:effectLst/>
                        <a:latin typeface="+mn-lt"/>
                        <a:ea typeface="+mn-ea"/>
                        <a:cs typeface="+mn-cs"/>
                      </a:endParaRPr>
                    </a:p>
                  </a:txBody>
                  <a:tcPr marL="68580" marR="68580" marT="0" marB="0" anchor="ctr"/>
                </a:tc>
                <a:extLst>
                  <a:ext uri="{0D108BD9-81ED-4DB2-BD59-A6C34878D82A}">
                    <a16:rowId xmlns:a16="http://schemas.microsoft.com/office/drawing/2014/main" val="1092035667"/>
                  </a:ext>
                </a:extLst>
              </a:tr>
              <a:tr h="195031">
                <a:tc>
                  <a:txBody>
                    <a:bodyPr/>
                    <a:lstStyle/>
                    <a:p>
                      <a:pPr algn="l" fontAlgn="ctr"/>
                      <a:r>
                        <a:rPr lang="sv-SE" sz="1050" u="none" strike="noStrike">
                          <a:effectLst/>
                          <a:latin typeface="+mn-lt"/>
                        </a:rPr>
                        <a:t>Inventories, net</a:t>
                      </a:r>
                      <a:endParaRPr lang="sv-SE" sz="1050" b="0" i="0" u="none" strike="noStrike">
                        <a:effectLst/>
                        <a:latin typeface="+mn-lt"/>
                      </a:endParaRPr>
                    </a:p>
                  </a:txBody>
                  <a:tcPr marL="7519" marR="7519" marT="7519" marB="0" anchor="ctr"/>
                </a:tc>
                <a:tc>
                  <a:txBody>
                    <a:bodyPr/>
                    <a:lstStyle/>
                    <a:p>
                      <a:pPr marL="0" algn="r" defTabSz="914400" rtl="0" eaLnBrk="1" fontAlgn="ctr" latinLnBrk="0" hangingPunct="1">
                        <a:buNone/>
                      </a:pPr>
                      <a:r>
                        <a:rPr lang="sv-SE" sz="1050" u="none" strike="noStrike" kern="1200" dirty="0">
                          <a:solidFill>
                            <a:schemeClr val="dk1"/>
                          </a:solidFill>
                          <a:effectLst/>
                          <a:latin typeface="+mn-lt"/>
                          <a:ea typeface="+mn-ea"/>
                          <a:cs typeface="+mn-cs"/>
                        </a:rPr>
                        <a:t>969</a:t>
                      </a:r>
                    </a:p>
                  </a:txBody>
                  <a:tcPr marL="68580" marR="68580" marT="0" marB="0" anchor="ctr"/>
                </a:tc>
                <a:tc>
                  <a:txBody>
                    <a:bodyPr/>
                    <a:lstStyle/>
                    <a:p>
                      <a:pPr marL="0" algn="r" defTabSz="914400" rtl="0" eaLnBrk="1" fontAlgn="ctr" latinLnBrk="0" hangingPunct="1">
                        <a:buNone/>
                      </a:pPr>
                      <a:r>
                        <a:rPr lang="sv-SE" sz="1050" u="none" strike="noStrike" kern="1200">
                          <a:solidFill>
                            <a:schemeClr val="dk1"/>
                          </a:solidFill>
                          <a:effectLst/>
                          <a:latin typeface="+mn-lt"/>
                          <a:ea typeface="+mn-ea"/>
                          <a:cs typeface="+mn-cs"/>
                        </a:rPr>
                        <a:t>924</a:t>
                      </a:r>
                    </a:p>
                  </a:txBody>
                  <a:tcPr marL="68580" marR="68580" marT="0" marB="0" anchor="ctr"/>
                </a:tc>
                <a:tc>
                  <a:txBody>
                    <a:bodyPr/>
                    <a:lstStyle/>
                    <a:p>
                      <a:pPr marL="0" algn="r" defTabSz="914400" rtl="0" eaLnBrk="1" fontAlgn="ctr" latinLnBrk="0" hangingPunct="1">
                        <a:buNone/>
                      </a:pPr>
                      <a:r>
                        <a:rPr lang="sv-SE" sz="1050" u="none" strike="noStrike" kern="1200">
                          <a:solidFill>
                            <a:schemeClr val="dk1"/>
                          </a:solidFill>
                          <a:effectLst/>
                          <a:latin typeface="+mn-lt"/>
                          <a:ea typeface="+mn-ea"/>
                          <a:cs typeface="+mn-cs"/>
                        </a:rPr>
                        <a:t>903</a:t>
                      </a:r>
                    </a:p>
                  </a:txBody>
                  <a:tcPr marL="68580" marR="68580" marT="0" marB="0" anchor="ctr"/>
                </a:tc>
                <a:tc>
                  <a:txBody>
                    <a:bodyPr/>
                    <a:lstStyle/>
                    <a:p>
                      <a:pPr marL="0" algn="r" defTabSz="914400" rtl="0" eaLnBrk="1" fontAlgn="ctr" latinLnBrk="0" hangingPunct="1">
                        <a:buNone/>
                      </a:pPr>
                      <a:r>
                        <a:rPr lang="sv-SE" sz="1050" u="none" strike="noStrike" kern="1200">
                          <a:solidFill>
                            <a:schemeClr val="dk1"/>
                          </a:solidFill>
                          <a:effectLst/>
                          <a:latin typeface="+mn-lt"/>
                          <a:ea typeface="+mn-ea"/>
                          <a:cs typeface="+mn-cs"/>
                        </a:rPr>
                        <a:t>913</a:t>
                      </a:r>
                    </a:p>
                  </a:txBody>
                  <a:tcPr marL="68580" marR="68580" marT="0" marB="0" anchor="ctr"/>
                </a:tc>
                <a:tc>
                  <a:txBody>
                    <a:bodyPr/>
                    <a:lstStyle/>
                    <a:p>
                      <a:pPr marL="0" algn="r" defTabSz="914400" rtl="0" eaLnBrk="1" fontAlgn="ctr" latinLnBrk="0" hangingPunct="1">
                        <a:buNone/>
                      </a:pPr>
                      <a:r>
                        <a:rPr lang="en-US" sz="1050" u="none" strike="noStrike" kern="1200">
                          <a:solidFill>
                            <a:schemeClr val="dk1"/>
                          </a:solidFill>
                          <a:effectLst/>
                          <a:latin typeface="+mn-lt"/>
                          <a:ea typeface="+mn-ea"/>
                          <a:cs typeface="+mn-cs"/>
                        </a:rPr>
                        <a:t>$777</a:t>
                      </a:r>
                      <a:endParaRPr lang="sv-SE" sz="1050" u="none" strike="noStrike" kern="1200">
                        <a:solidFill>
                          <a:schemeClr val="dk1"/>
                        </a:solidFill>
                        <a:effectLst/>
                        <a:latin typeface="+mn-lt"/>
                        <a:ea typeface="+mn-ea"/>
                        <a:cs typeface="+mn-cs"/>
                      </a:endParaRPr>
                    </a:p>
                  </a:txBody>
                  <a:tcPr marL="68580" marR="68580" marT="0" marB="0" anchor="ctr"/>
                </a:tc>
                <a:tc>
                  <a:txBody>
                    <a:bodyPr/>
                    <a:lstStyle/>
                    <a:p>
                      <a:pPr marL="0" algn="r" defTabSz="914400" rtl="0" eaLnBrk="1" fontAlgn="ctr" latinLnBrk="0" hangingPunct="1">
                        <a:buNone/>
                      </a:pPr>
                      <a:r>
                        <a:rPr lang="en-US" sz="1050" u="none" strike="noStrike" kern="1200" dirty="0">
                          <a:solidFill>
                            <a:schemeClr val="dk1"/>
                          </a:solidFill>
                          <a:effectLst/>
                          <a:latin typeface="+mn-lt"/>
                          <a:ea typeface="+mn-ea"/>
                          <a:cs typeface="+mn-cs"/>
                        </a:rPr>
                        <a:t>922</a:t>
                      </a:r>
                      <a:endParaRPr lang="sv-SE" sz="1050" u="none" strike="noStrike" kern="1200" dirty="0">
                        <a:solidFill>
                          <a:schemeClr val="dk1"/>
                        </a:solidFill>
                        <a:effectLst/>
                        <a:latin typeface="+mn-lt"/>
                        <a:ea typeface="+mn-ea"/>
                        <a:cs typeface="+mn-cs"/>
                      </a:endParaRPr>
                    </a:p>
                  </a:txBody>
                  <a:tcPr marL="68580" marR="68580" marT="0" marB="0" anchor="ctr"/>
                </a:tc>
                <a:tc>
                  <a:txBody>
                    <a:bodyPr/>
                    <a:lstStyle/>
                    <a:p>
                      <a:pPr marL="0" algn="r" defTabSz="914400" rtl="0" eaLnBrk="1" fontAlgn="ctr" latinLnBrk="0" hangingPunct="1">
                        <a:buNone/>
                      </a:pPr>
                      <a:r>
                        <a:rPr lang="en-US" sz="1050" u="none" strike="noStrike" kern="1200" dirty="0">
                          <a:solidFill>
                            <a:schemeClr val="dk1"/>
                          </a:solidFill>
                          <a:effectLst/>
                          <a:latin typeface="+mn-lt"/>
                          <a:ea typeface="+mn-ea"/>
                          <a:cs typeface="+mn-cs"/>
                        </a:rPr>
                        <a:t>901</a:t>
                      </a:r>
                      <a:endParaRPr lang="sv-SE" sz="1050" u="none" strike="noStrike" kern="1200" dirty="0">
                        <a:solidFill>
                          <a:schemeClr val="dk1"/>
                        </a:solidFill>
                        <a:effectLst/>
                        <a:latin typeface="+mn-lt"/>
                        <a:ea typeface="+mn-ea"/>
                        <a:cs typeface="+mn-cs"/>
                      </a:endParaRPr>
                    </a:p>
                  </a:txBody>
                  <a:tcPr marL="68580" marR="68580" marT="0" marB="0" anchor="ctr"/>
                </a:tc>
                <a:tc>
                  <a:txBody>
                    <a:bodyPr/>
                    <a:lstStyle/>
                    <a:p>
                      <a:pPr marL="0" algn="r" defTabSz="914400" rtl="0" eaLnBrk="1" fontAlgn="ctr" latinLnBrk="0" hangingPunct="1">
                        <a:buNone/>
                      </a:pPr>
                      <a:r>
                        <a:rPr lang="en-US" sz="1050" u="none" strike="noStrike" kern="1200" dirty="0">
                          <a:solidFill>
                            <a:schemeClr val="dk1"/>
                          </a:solidFill>
                          <a:effectLst/>
                          <a:latin typeface="+mn-lt"/>
                          <a:ea typeface="+mn-ea"/>
                          <a:cs typeface="+mn-cs"/>
                        </a:rPr>
                        <a:t>856</a:t>
                      </a:r>
                      <a:endParaRPr lang="sv-SE" sz="1050" u="none" strike="noStrike" kern="1200" dirty="0">
                        <a:solidFill>
                          <a:schemeClr val="dk1"/>
                        </a:solidFill>
                        <a:effectLst/>
                        <a:latin typeface="+mn-lt"/>
                        <a:ea typeface="+mn-ea"/>
                        <a:cs typeface="+mn-cs"/>
                      </a:endParaRPr>
                    </a:p>
                  </a:txBody>
                  <a:tcPr marL="68580" marR="68580" marT="0" marB="0" anchor="ctr"/>
                </a:tc>
                <a:tc>
                  <a:txBody>
                    <a:bodyPr/>
                    <a:lstStyle/>
                    <a:p>
                      <a:pPr marL="0" algn="r" defTabSz="914400" rtl="0" eaLnBrk="1" fontAlgn="ctr" latinLnBrk="0" hangingPunct="1">
                        <a:buNone/>
                      </a:pPr>
                      <a:r>
                        <a:rPr lang="en-US" sz="1050" u="none" strike="noStrike" kern="1200" dirty="0">
                          <a:solidFill>
                            <a:schemeClr val="dk1"/>
                          </a:solidFill>
                          <a:effectLst/>
                          <a:latin typeface="+mn-lt"/>
                          <a:ea typeface="+mn-ea"/>
                          <a:cs typeface="+mn-cs"/>
                        </a:rPr>
                        <a:t>798</a:t>
                      </a:r>
                      <a:endParaRPr lang="sv-SE" sz="1050" u="none" strike="noStrike" kern="1200" dirty="0">
                        <a:solidFill>
                          <a:schemeClr val="dk1"/>
                        </a:solidFill>
                        <a:effectLst/>
                        <a:latin typeface="+mn-lt"/>
                        <a:ea typeface="+mn-ea"/>
                        <a:cs typeface="+mn-cs"/>
                      </a:endParaRPr>
                    </a:p>
                  </a:txBody>
                  <a:tcPr marL="68580" marR="68580" marT="0" marB="0" anchor="ctr"/>
                </a:tc>
                <a:tc>
                  <a:txBody>
                    <a:bodyPr/>
                    <a:lstStyle/>
                    <a:p>
                      <a:pPr marL="0" algn="r" defTabSz="914400" rtl="0" eaLnBrk="1" fontAlgn="ctr" latinLnBrk="0" hangingPunct="1">
                        <a:buNone/>
                      </a:pPr>
                      <a:r>
                        <a:rPr lang="sv-SE" sz="1050" u="none" strike="noStrike" kern="1200" dirty="0">
                          <a:solidFill>
                            <a:schemeClr val="dk1"/>
                          </a:solidFill>
                          <a:effectLst/>
                          <a:latin typeface="+mn-lt"/>
                          <a:ea typeface="+mn-ea"/>
                          <a:cs typeface="+mn-cs"/>
                        </a:rPr>
                        <a:t>714</a:t>
                      </a:r>
                    </a:p>
                  </a:txBody>
                  <a:tcPr marL="44450" marR="44450" marT="0" marB="0" anchor="ctr"/>
                </a:tc>
                <a:tc>
                  <a:txBody>
                    <a:bodyPr/>
                    <a:lstStyle/>
                    <a:p>
                      <a:pPr marL="0" algn="r" defTabSz="914400" rtl="0" eaLnBrk="1" fontAlgn="ctr" latinLnBrk="0" hangingPunct="1">
                        <a:buNone/>
                      </a:pPr>
                      <a:r>
                        <a:rPr lang="sv-SE" sz="1050" u="none" strike="noStrike" kern="1200" dirty="0">
                          <a:solidFill>
                            <a:schemeClr val="dk1"/>
                          </a:solidFill>
                          <a:effectLst/>
                          <a:latin typeface="+mn-lt"/>
                          <a:ea typeface="+mn-ea"/>
                          <a:cs typeface="+mn-cs"/>
                        </a:rPr>
                        <a:t>758</a:t>
                      </a:r>
                    </a:p>
                  </a:txBody>
                  <a:tcPr marL="44450" marR="44450" marT="0" marB="0" anchor="ctr"/>
                </a:tc>
                <a:tc>
                  <a:txBody>
                    <a:bodyPr/>
                    <a:lstStyle/>
                    <a:p>
                      <a:pPr marL="0" algn="r" defTabSz="914400" rtl="0" eaLnBrk="1" fontAlgn="ctr" latinLnBrk="0" hangingPunct="1">
                        <a:buNone/>
                      </a:pPr>
                      <a:r>
                        <a:rPr lang="sv-SE" sz="1050" u="none" strike="noStrike" kern="1200" dirty="0">
                          <a:solidFill>
                            <a:schemeClr val="dk1"/>
                          </a:solidFill>
                          <a:effectLst/>
                          <a:latin typeface="+mn-lt"/>
                          <a:ea typeface="+mn-ea"/>
                          <a:cs typeface="+mn-cs"/>
                        </a:rPr>
                        <a:t>772</a:t>
                      </a:r>
                    </a:p>
                  </a:txBody>
                  <a:tcPr marL="44450" marR="44450" marT="0" marB="0" anchor="ctr"/>
                </a:tc>
                <a:tc>
                  <a:txBody>
                    <a:bodyPr/>
                    <a:lstStyle/>
                    <a:p>
                      <a:pPr algn="r">
                        <a:buNone/>
                      </a:pPr>
                      <a:r>
                        <a:rPr lang="en-US" sz="1050" u="none" strike="noStrike" kern="1200" dirty="0">
                          <a:solidFill>
                            <a:schemeClr val="dk1"/>
                          </a:solidFill>
                          <a:effectLst/>
                          <a:latin typeface="+mn-lt"/>
                          <a:ea typeface="+mn-ea"/>
                          <a:cs typeface="+mn-cs"/>
                        </a:rPr>
                        <a:t>741</a:t>
                      </a:r>
                      <a:endParaRPr lang="sv-SE" sz="1050" u="none" strike="noStrike" kern="1200" dirty="0">
                        <a:solidFill>
                          <a:schemeClr val="dk1"/>
                        </a:solidFill>
                        <a:effectLst/>
                        <a:latin typeface="+mn-lt"/>
                        <a:ea typeface="+mn-ea"/>
                        <a:cs typeface="+mn-cs"/>
                      </a:endParaRPr>
                    </a:p>
                  </a:txBody>
                  <a:tcPr marL="68580" marR="68580" marT="0" marB="0" anchor="ctr"/>
                </a:tc>
                <a:extLst>
                  <a:ext uri="{0D108BD9-81ED-4DB2-BD59-A6C34878D82A}">
                    <a16:rowId xmlns:a16="http://schemas.microsoft.com/office/drawing/2014/main" val="2643476817"/>
                  </a:ext>
                </a:extLst>
              </a:tr>
              <a:tr h="195031">
                <a:tc>
                  <a:txBody>
                    <a:bodyPr/>
                    <a:lstStyle/>
                    <a:p>
                      <a:pPr algn="l" fontAlgn="ctr"/>
                      <a:r>
                        <a:rPr lang="sv-SE" sz="1050" u="none" strike="noStrike" dirty="0">
                          <a:effectLst/>
                          <a:latin typeface="+mn-lt"/>
                        </a:rPr>
                        <a:t>Accounts payable</a:t>
                      </a:r>
                      <a:endParaRPr lang="sv-SE" sz="1050" b="0" i="0" u="none" strike="noStrike" dirty="0">
                        <a:effectLst/>
                        <a:latin typeface="+mn-lt"/>
                      </a:endParaRPr>
                    </a:p>
                  </a:txBody>
                  <a:tcPr marL="7519" marR="7519" marT="7519" marB="0" anchor="ctr"/>
                </a:tc>
                <a:tc>
                  <a:txBody>
                    <a:bodyPr/>
                    <a:lstStyle/>
                    <a:p>
                      <a:pPr marL="0" algn="r" defTabSz="914400" rtl="0" eaLnBrk="1" fontAlgn="ctr" latinLnBrk="0" hangingPunct="1">
                        <a:buNone/>
                      </a:pPr>
                      <a:r>
                        <a:rPr lang="sv-SE" sz="1050" u="none" strike="noStrike" kern="1200">
                          <a:solidFill>
                            <a:schemeClr val="dk1"/>
                          </a:solidFill>
                          <a:effectLst/>
                          <a:latin typeface="+mn-lt"/>
                          <a:ea typeface="+mn-ea"/>
                          <a:cs typeface="+mn-cs"/>
                        </a:rPr>
                        <a:t>(1,693)</a:t>
                      </a:r>
                    </a:p>
                  </a:txBody>
                  <a:tcPr marL="68580" marR="68580" marT="0" marB="0" anchor="ctr"/>
                </a:tc>
                <a:tc>
                  <a:txBody>
                    <a:bodyPr/>
                    <a:lstStyle/>
                    <a:p>
                      <a:pPr marL="0" algn="r" defTabSz="914400" rtl="0" eaLnBrk="1" fontAlgn="ctr" latinLnBrk="0" hangingPunct="1">
                        <a:buNone/>
                      </a:pPr>
                      <a:r>
                        <a:rPr lang="sv-SE" sz="1050" u="none" strike="noStrike" kern="1200">
                          <a:solidFill>
                            <a:schemeClr val="dk1"/>
                          </a:solidFill>
                          <a:effectLst/>
                          <a:latin typeface="+mn-lt"/>
                          <a:ea typeface="+mn-ea"/>
                          <a:cs typeface="+mn-cs"/>
                        </a:rPr>
                        <a:t>(1,503)</a:t>
                      </a:r>
                    </a:p>
                  </a:txBody>
                  <a:tcPr marL="68580" marR="68580" marT="0" marB="0" anchor="ctr"/>
                </a:tc>
                <a:tc>
                  <a:txBody>
                    <a:bodyPr/>
                    <a:lstStyle/>
                    <a:p>
                      <a:pPr marL="0" algn="r" defTabSz="914400" rtl="0" eaLnBrk="1" fontAlgn="ctr" latinLnBrk="0" hangingPunct="1">
                        <a:buNone/>
                      </a:pPr>
                      <a:r>
                        <a:rPr lang="sv-SE" sz="1050" u="none" strike="noStrike" kern="1200">
                          <a:solidFill>
                            <a:schemeClr val="dk1"/>
                          </a:solidFill>
                          <a:effectLst/>
                          <a:latin typeface="+mn-lt"/>
                          <a:ea typeface="+mn-ea"/>
                          <a:cs typeface="+mn-cs"/>
                        </a:rPr>
                        <a:t>(1,303)</a:t>
                      </a:r>
                    </a:p>
                  </a:txBody>
                  <a:tcPr marL="68580" marR="68580" marT="0" marB="0" anchor="ctr"/>
                </a:tc>
                <a:tc>
                  <a:txBody>
                    <a:bodyPr/>
                    <a:lstStyle/>
                    <a:p>
                      <a:pPr marL="0" algn="r" defTabSz="914400" rtl="0" eaLnBrk="1" fontAlgn="ctr" latinLnBrk="0" hangingPunct="1">
                        <a:buNone/>
                      </a:pPr>
                      <a:r>
                        <a:rPr lang="sv-SE" sz="1050" u="none" strike="noStrike" kern="1200">
                          <a:solidFill>
                            <a:schemeClr val="dk1"/>
                          </a:solidFill>
                          <a:effectLst/>
                          <a:latin typeface="+mn-lt"/>
                          <a:ea typeface="+mn-ea"/>
                          <a:cs typeface="+mn-cs"/>
                        </a:rPr>
                        <a:t>(1,385)</a:t>
                      </a:r>
                    </a:p>
                  </a:txBody>
                  <a:tcPr marL="68580" marR="68580" marT="0" marB="0" anchor="ctr"/>
                </a:tc>
                <a:tc>
                  <a:txBody>
                    <a:bodyPr/>
                    <a:lstStyle/>
                    <a:p>
                      <a:pPr marL="0" algn="r" defTabSz="914400" rtl="0" eaLnBrk="1" fontAlgn="ctr" latinLnBrk="0" hangingPunct="1">
                        <a:buNone/>
                      </a:pPr>
                      <a:r>
                        <a:rPr lang="en-US" sz="1050" u="none" strike="noStrike" kern="1200" dirty="0">
                          <a:solidFill>
                            <a:schemeClr val="dk1"/>
                          </a:solidFill>
                          <a:effectLst/>
                          <a:latin typeface="+mn-lt"/>
                          <a:ea typeface="+mn-ea"/>
                          <a:cs typeface="+mn-cs"/>
                        </a:rPr>
                        <a:t>(1,144)</a:t>
                      </a:r>
                      <a:endParaRPr lang="sv-SE" sz="1050" u="none" strike="noStrike" kern="1200" dirty="0">
                        <a:solidFill>
                          <a:schemeClr val="dk1"/>
                        </a:solidFill>
                        <a:effectLst/>
                        <a:latin typeface="+mn-lt"/>
                        <a:ea typeface="+mn-ea"/>
                        <a:cs typeface="+mn-cs"/>
                      </a:endParaRPr>
                    </a:p>
                  </a:txBody>
                  <a:tcPr marL="68580" marR="68580" marT="0" marB="0" anchor="ctr"/>
                </a:tc>
                <a:tc>
                  <a:txBody>
                    <a:bodyPr/>
                    <a:lstStyle/>
                    <a:p>
                      <a:pPr marL="0" algn="r" defTabSz="914400" rtl="0" eaLnBrk="1" fontAlgn="ctr" latinLnBrk="0" hangingPunct="1">
                        <a:buNone/>
                      </a:pPr>
                      <a:r>
                        <a:rPr lang="en-US" sz="1050" u="none" strike="noStrike" kern="1200" dirty="0">
                          <a:solidFill>
                            <a:schemeClr val="dk1"/>
                          </a:solidFill>
                          <a:effectLst/>
                          <a:latin typeface="+mn-lt"/>
                          <a:ea typeface="+mn-ea"/>
                          <a:cs typeface="+mn-cs"/>
                        </a:rPr>
                        <a:t>(1,076)</a:t>
                      </a:r>
                      <a:endParaRPr lang="sv-SE" sz="1050" u="none" strike="noStrike" kern="1200" dirty="0">
                        <a:solidFill>
                          <a:schemeClr val="dk1"/>
                        </a:solidFill>
                        <a:effectLst/>
                        <a:latin typeface="+mn-lt"/>
                        <a:ea typeface="+mn-ea"/>
                        <a:cs typeface="+mn-cs"/>
                      </a:endParaRPr>
                    </a:p>
                  </a:txBody>
                  <a:tcPr marL="68580" marR="68580" marT="0" marB="0" anchor="ctr"/>
                </a:tc>
                <a:tc>
                  <a:txBody>
                    <a:bodyPr/>
                    <a:lstStyle/>
                    <a:p>
                      <a:pPr marL="0" algn="r" defTabSz="914400" rtl="0" eaLnBrk="1" fontAlgn="ctr" latinLnBrk="0" hangingPunct="1">
                        <a:buNone/>
                      </a:pPr>
                      <a:r>
                        <a:rPr lang="en-US" sz="1050" u="none" strike="noStrike" kern="1200" dirty="0">
                          <a:solidFill>
                            <a:schemeClr val="dk1"/>
                          </a:solidFill>
                          <a:effectLst/>
                          <a:latin typeface="+mn-lt"/>
                          <a:ea typeface="+mn-ea"/>
                          <a:cs typeface="+mn-cs"/>
                        </a:rPr>
                        <a:t>(1,125)</a:t>
                      </a:r>
                      <a:endParaRPr lang="sv-SE" sz="1050" u="none" strike="noStrike" kern="1200" dirty="0">
                        <a:solidFill>
                          <a:schemeClr val="dk1"/>
                        </a:solidFill>
                        <a:effectLst/>
                        <a:latin typeface="+mn-lt"/>
                        <a:ea typeface="+mn-ea"/>
                        <a:cs typeface="+mn-cs"/>
                      </a:endParaRPr>
                    </a:p>
                  </a:txBody>
                  <a:tcPr marL="68580" marR="68580" marT="0" marB="0" anchor="ctr"/>
                </a:tc>
                <a:tc>
                  <a:txBody>
                    <a:bodyPr/>
                    <a:lstStyle/>
                    <a:p>
                      <a:pPr marL="0" algn="r" defTabSz="914400" rtl="0" eaLnBrk="1" fontAlgn="ctr" latinLnBrk="0" hangingPunct="1">
                        <a:buNone/>
                      </a:pPr>
                      <a:r>
                        <a:rPr lang="en-US" sz="1050" u="none" strike="noStrike" kern="1200" dirty="0">
                          <a:solidFill>
                            <a:schemeClr val="dk1"/>
                          </a:solidFill>
                          <a:effectLst/>
                          <a:latin typeface="+mn-lt"/>
                          <a:ea typeface="+mn-ea"/>
                          <a:cs typeface="+mn-cs"/>
                        </a:rPr>
                        <a:t>(1,215)</a:t>
                      </a:r>
                      <a:endParaRPr lang="sv-SE" sz="1050" u="none" strike="noStrike" kern="1200" dirty="0">
                        <a:solidFill>
                          <a:schemeClr val="dk1"/>
                        </a:solidFill>
                        <a:effectLst/>
                        <a:latin typeface="+mn-lt"/>
                        <a:ea typeface="+mn-ea"/>
                        <a:cs typeface="+mn-cs"/>
                      </a:endParaRPr>
                    </a:p>
                  </a:txBody>
                  <a:tcPr marL="68580" marR="68580" marT="0" marB="0" anchor="ctr"/>
                </a:tc>
                <a:tc>
                  <a:txBody>
                    <a:bodyPr/>
                    <a:lstStyle/>
                    <a:p>
                      <a:pPr marL="0" algn="r" defTabSz="914400" rtl="0" eaLnBrk="1" fontAlgn="ctr" latinLnBrk="0" hangingPunct="1">
                        <a:buNone/>
                      </a:pPr>
                      <a:r>
                        <a:rPr lang="en-US" sz="1050" u="none" strike="noStrike" kern="1200" dirty="0">
                          <a:solidFill>
                            <a:schemeClr val="dk1"/>
                          </a:solidFill>
                          <a:effectLst/>
                          <a:latin typeface="+mn-lt"/>
                          <a:ea typeface="+mn-ea"/>
                          <a:cs typeface="+mn-cs"/>
                        </a:rPr>
                        <a:t>(1,254)</a:t>
                      </a:r>
                      <a:endParaRPr lang="sv-SE" sz="1050" u="none" strike="noStrike" kern="1200" dirty="0">
                        <a:solidFill>
                          <a:schemeClr val="dk1"/>
                        </a:solidFill>
                        <a:effectLst/>
                        <a:latin typeface="+mn-lt"/>
                        <a:ea typeface="+mn-ea"/>
                        <a:cs typeface="+mn-cs"/>
                      </a:endParaRPr>
                    </a:p>
                  </a:txBody>
                  <a:tcPr marL="68580" marR="68580" marT="0" marB="0" anchor="ctr"/>
                </a:tc>
                <a:tc>
                  <a:txBody>
                    <a:bodyPr/>
                    <a:lstStyle/>
                    <a:p>
                      <a:pPr marL="0" algn="r" defTabSz="914400" rtl="0" eaLnBrk="1" fontAlgn="ctr" latinLnBrk="0" hangingPunct="1">
                        <a:buNone/>
                      </a:pPr>
                      <a:r>
                        <a:rPr lang="sv-SE" sz="1050" u="none" strike="noStrike" kern="1200" dirty="0">
                          <a:solidFill>
                            <a:schemeClr val="dk1"/>
                          </a:solidFill>
                          <a:effectLst/>
                          <a:latin typeface="+mn-lt"/>
                          <a:ea typeface="+mn-ea"/>
                          <a:cs typeface="+mn-cs"/>
                        </a:rPr>
                        <a:t>(912)</a:t>
                      </a:r>
                    </a:p>
                  </a:txBody>
                  <a:tcPr marL="44450" marR="44450" marT="0" marB="0" anchor="ctr"/>
                </a:tc>
                <a:tc>
                  <a:txBody>
                    <a:bodyPr/>
                    <a:lstStyle/>
                    <a:p>
                      <a:pPr marL="0" algn="r" defTabSz="914400" rtl="0" eaLnBrk="1" fontAlgn="ctr" latinLnBrk="0" hangingPunct="1">
                        <a:buNone/>
                      </a:pPr>
                      <a:r>
                        <a:rPr lang="sv-SE" sz="1050" u="none" strike="noStrike" kern="1200" dirty="0">
                          <a:solidFill>
                            <a:schemeClr val="dk1"/>
                          </a:solidFill>
                          <a:effectLst/>
                          <a:latin typeface="+mn-lt"/>
                          <a:ea typeface="+mn-ea"/>
                          <a:cs typeface="+mn-cs"/>
                        </a:rPr>
                        <a:t>(616)</a:t>
                      </a:r>
                    </a:p>
                  </a:txBody>
                  <a:tcPr marL="44450" marR="44450" marT="0" marB="0" anchor="ctr"/>
                </a:tc>
                <a:tc>
                  <a:txBody>
                    <a:bodyPr/>
                    <a:lstStyle/>
                    <a:p>
                      <a:pPr marL="0" algn="r" defTabSz="914400" rtl="0" eaLnBrk="1" fontAlgn="ctr" latinLnBrk="0" hangingPunct="1">
                        <a:buNone/>
                      </a:pPr>
                      <a:r>
                        <a:rPr lang="sv-SE" sz="1050" u="none" strike="noStrike" kern="1200" dirty="0">
                          <a:solidFill>
                            <a:schemeClr val="dk1"/>
                          </a:solidFill>
                          <a:effectLst/>
                          <a:latin typeface="+mn-lt"/>
                          <a:ea typeface="+mn-ea"/>
                          <a:cs typeface="+mn-cs"/>
                        </a:rPr>
                        <a:t>(863)</a:t>
                      </a:r>
                    </a:p>
                  </a:txBody>
                  <a:tcPr marL="44450" marR="44450" marT="0" marB="0" anchor="ctr"/>
                </a:tc>
                <a:tc>
                  <a:txBody>
                    <a:bodyPr/>
                    <a:lstStyle/>
                    <a:p>
                      <a:pPr marL="0" algn="r" defTabSz="914400" rtl="0" eaLnBrk="1" fontAlgn="ctr" latinLnBrk="0" hangingPunct="1">
                        <a:buNone/>
                      </a:pPr>
                      <a:r>
                        <a:rPr lang="en-US" sz="1050" u="none" strike="noStrike" kern="1200" dirty="0">
                          <a:solidFill>
                            <a:schemeClr val="dk1"/>
                          </a:solidFill>
                          <a:effectLst/>
                          <a:latin typeface="+mn-lt"/>
                          <a:ea typeface="+mn-ea"/>
                          <a:cs typeface="+mn-cs"/>
                        </a:rPr>
                        <a:t>(951)</a:t>
                      </a:r>
                      <a:endParaRPr lang="sv-SE" sz="1050" u="none" strike="noStrike" kern="1200" dirty="0">
                        <a:solidFill>
                          <a:schemeClr val="dk1"/>
                        </a:solidFill>
                        <a:effectLst/>
                        <a:latin typeface="+mn-lt"/>
                        <a:ea typeface="+mn-ea"/>
                        <a:cs typeface="+mn-cs"/>
                      </a:endParaRPr>
                    </a:p>
                  </a:txBody>
                  <a:tcPr marL="9525" marR="9525" marT="9525" marB="0" anchor="ctr"/>
                </a:tc>
                <a:extLst>
                  <a:ext uri="{0D108BD9-81ED-4DB2-BD59-A6C34878D82A}">
                    <a16:rowId xmlns:a16="http://schemas.microsoft.com/office/drawing/2014/main" val="74417975"/>
                  </a:ext>
                </a:extLst>
              </a:tr>
              <a:tr h="325488">
                <a:tc>
                  <a:txBody>
                    <a:bodyPr/>
                    <a:lstStyle/>
                    <a:p>
                      <a:pPr algn="l" fontAlgn="ctr"/>
                      <a:r>
                        <a:rPr lang="en-US" sz="1050" b="1" u="none" strike="noStrike" dirty="0">
                          <a:effectLst/>
                          <a:latin typeface="+mn-lt"/>
                        </a:rPr>
                        <a:t>Trade working capital (non-U.S. GAAP)</a:t>
                      </a:r>
                      <a:endParaRPr lang="en-US" sz="1050" b="1" i="0" u="none" strike="noStrike" dirty="0">
                        <a:effectLst/>
                        <a:latin typeface="+mn-lt"/>
                      </a:endParaRPr>
                    </a:p>
                  </a:txBody>
                  <a:tcPr marL="7519" marR="7519" marT="7519" marB="0" anchor="ctr"/>
                </a:tc>
                <a:tc>
                  <a:txBody>
                    <a:bodyPr/>
                    <a:lstStyle/>
                    <a:p>
                      <a:pPr marL="0" algn="r" defTabSz="914400" rtl="0" eaLnBrk="1" fontAlgn="ctr" latinLnBrk="0" hangingPunct="1">
                        <a:buNone/>
                      </a:pPr>
                      <a:r>
                        <a:rPr lang="sv-SE" sz="1050" b="1" u="none" strike="noStrike" kern="1200" dirty="0">
                          <a:solidFill>
                            <a:schemeClr val="dk1"/>
                          </a:solidFill>
                          <a:effectLst/>
                          <a:latin typeface="+mn-lt"/>
                          <a:ea typeface="+mn-ea"/>
                          <a:cs typeface="+mn-cs"/>
                        </a:rPr>
                        <a:t>$1,183</a:t>
                      </a:r>
                    </a:p>
                  </a:txBody>
                  <a:tcPr marL="68580" marR="68580" marT="0" marB="0" anchor="ctr"/>
                </a:tc>
                <a:tc>
                  <a:txBody>
                    <a:bodyPr/>
                    <a:lstStyle/>
                    <a:p>
                      <a:pPr marL="0" algn="r" defTabSz="914400" rtl="0" eaLnBrk="1" fontAlgn="ctr" latinLnBrk="0" hangingPunct="1">
                        <a:buNone/>
                      </a:pPr>
                      <a:r>
                        <a:rPr lang="sv-SE" sz="1050" b="1" u="none" strike="noStrike" kern="1200" dirty="0">
                          <a:solidFill>
                            <a:schemeClr val="dk1"/>
                          </a:solidFill>
                          <a:effectLst/>
                          <a:latin typeface="+mn-lt"/>
                          <a:ea typeface="+mn-ea"/>
                          <a:cs typeface="+mn-cs"/>
                        </a:rPr>
                        <a:t>$1,314</a:t>
                      </a:r>
                    </a:p>
                  </a:txBody>
                  <a:tcPr marL="68580" marR="68580" marT="0" marB="0" anchor="ctr"/>
                </a:tc>
                <a:tc>
                  <a:txBody>
                    <a:bodyPr/>
                    <a:lstStyle/>
                    <a:p>
                      <a:pPr marL="0" algn="r" defTabSz="914400" rtl="0" eaLnBrk="1" fontAlgn="ctr" latinLnBrk="0" hangingPunct="1">
                        <a:buNone/>
                      </a:pPr>
                      <a:r>
                        <a:rPr lang="sv-SE" sz="1050" b="1" u="none" strike="noStrike" kern="1200" dirty="0">
                          <a:solidFill>
                            <a:schemeClr val="dk1"/>
                          </a:solidFill>
                          <a:effectLst/>
                          <a:latin typeface="+mn-lt"/>
                          <a:ea typeface="+mn-ea"/>
                          <a:cs typeface="+mn-cs"/>
                        </a:rPr>
                        <a:t>$1,379</a:t>
                      </a:r>
                    </a:p>
                  </a:txBody>
                  <a:tcPr marL="68580" marR="68580" marT="0" marB="0" anchor="ctr"/>
                </a:tc>
                <a:tc>
                  <a:txBody>
                    <a:bodyPr/>
                    <a:lstStyle/>
                    <a:p>
                      <a:pPr marL="0" algn="r" defTabSz="914400" rtl="0" eaLnBrk="1" fontAlgn="ctr" latinLnBrk="0" hangingPunct="1">
                        <a:buNone/>
                      </a:pPr>
                      <a:r>
                        <a:rPr lang="sv-SE" sz="1050" b="1" u="none" strike="noStrike" kern="1200" dirty="0">
                          <a:solidFill>
                            <a:schemeClr val="dk1"/>
                          </a:solidFill>
                          <a:effectLst/>
                          <a:latin typeface="+mn-lt"/>
                          <a:ea typeface="+mn-ea"/>
                          <a:cs typeface="+mn-cs"/>
                        </a:rPr>
                        <a:t>$1,352</a:t>
                      </a:r>
                    </a:p>
                  </a:txBody>
                  <a:tcPr marL="68580" marR="68580" marT="0" marB="0" anchor="ctr"/>
                </a:tc>
                <a:tc>
                  <a:txBody>
                    <a:bodyPr/>
                    <a:lstStyle/>
                    <a:p>
                      <a:pPr marL="0" algn="r" defTabSz="914400" rtl="0" eaLnBrk="1" fontAlgn="ctr" latinLnBrk="0" hangingPunct="1">
                        <a:buNone/>
                      </a:pPr>
                      <a:r>
                        <a:rPr lang="en-US" sz="1050" b="1" u="none" strike="noStrike" kern="1200" dirty="0">
                          <a:solidFill>
                            <a:schemeClr val="dk1"/>
                          </a:solidFill>
                          <a:effectLst/>
                          <a:latin typeface="+mn-lt"/>
                          <a:ea typeface="+mn-ea"/>
                          <a:cs typeface="+mn-cs"/>
                        </a:rPr>
                        <a:t>$1,332</a:t>
                      </a:r>
                      <a:endParaRPr lang="sv-SE" sz="1050" b="1" u="none" strike="noStrike" kern="1200" dirty="0">
                        <a:solidFill>
                          <a:schemeClr val="dk1"/>
                        </a:solidFill>
                        <a:effectLst/>
                        <a:latin typeface="+mn-lt"/>
                        <a:ea typeface="+mn-ea"/>
                        <a:cs typeface="+mn-cs"/>
                      </a:endParaRPr>
                    </a:p>
                  </a:txBody>
                  <a:tcPr marL="68580" marR="68580" marT="0" marB="0" anchor="ctr"/>
                </a:tc>
                <a:tc>
                  <a:txBody>
                    <a:bodyPr/>
                    <a:lstStyle/>
                    <a:p>
                      <a:pPr marL="0" algn="r" defTabSz="914400" rtl="0" eaLnBrk="1" fontAlgn="ctr" latinLnBrk="0" hangingPunct="1">
                        <a:buNone/>
                      </a:pPr>
                      <a:r>
                        <a:rPr lang="en-US" sz="1050" b="1" u="none" strike="noStrike" kern="1200" dirty="0">
                          <a:solidFill>
                            <a:schemeClr val="dk1"/>
                          </a:solidFill>
                          <a:effectLst/>
                          <a:latin typeface="+mn-lt"/>
                          <a:ea typeface="+mn-ea"/>
                          <a:cs typeface="+mn-cs"/>
                        </a:rPr>
                        <a:t>$1,421</a:t>
                      </a:r>
                      <a:endParaRPr lang="sv-SE" sz="1050" b="1" u="none" strike="noStrike" kern="1200" dirty="0">
                        <a:solidFill>
                          <a:schemeClr val="dk1"/>
                        </a:solidFill>
                        <a:effectLst/>
                        <a:latin typeface="+mn-lt"/>
                        <a:ea typeface="+mn-ea"/>
                        <a:cs typeface="+mn-cs"/>
                      </a:endParaRPr>
                    </a:p>
                  </a:txBody>
                  <a:tcPr marL="68580" marR="68580" marT="0" marB="0" anchor="ctr"/>
                </a:tc>
                <a:tc>
                  <a:txBody>
                    <a:bodyPr/>
                    <a:lstStyle/>
                    <a:p>
                      <a:pPr marL="0" algn="r" defTabSz="914400" rtl="0" eaLnBrk="1" fontAlgn="ctr" latinLnBrk="0" hangingPunct="1">
                        <a:buNone/>
                      </a:pPr>
                      <a:r>
                        <a:rPr lang="en-US" sz="1050" b="1" u="none" strike="noStrike" kern="1200" dirty="0">
                          <a:solidFill>
                            <a:schemeClr val="dk1"/>
                          </a:solidFill>
                          <a:effectLst/>
                          <a:latin typeface="+mn-lt"/>
                          <a:ea typeface="+mn-ea"/>
                          <a:cs typeface="+mn-cs"/>
                        </a:rPr>
                        <a:t>$1,495</a:t>
                      </a:r>
                      <a:endParaRPr lang="sv-SE" sz="1050" b="1" u="none" strike="noStrike" kern="1200" dirty="0">
                        <a:solidFill>
                          <a:schemeClr val="dk1"/>
                        </a:solidFill>
                        <a:effectLst/>
                        <a:latin typeface="+mn-lt"/>
                        <a:ea typeface="+mn-ea"/>
                        <a:cs typeface="+mn-cs"/>
                      </a:endParaRPr>
                    </a:p>
                  </a:txBody>
                  <a:tcPr marL="68580" marR="68580" marT="0" marB="0" anchor="ctr"/>
                </a:tc>
                <a:tc>
                  <a:txBody>
                    <a:bodyPr/>
                    <a:lstStyle/>
                    <a:p>
                      <a:pPr marL="0" algn="r" defTabSz="914400" rtl="0" eaLnBrk="1" fontAlgn="ctr" latinLnBrk="0" hangingPunct="1">
                        <a:buNone/>
                      </a:pPr>
                      <a:r>
                        <a:rPr lang="en-US" sz="1050" b="1" u="none" strike="noStrike" kern="1200" dirty="0">
                          <a:solidFill>
                            <a:schemeClr val="dk1"/>
                          </a:solidFill>
                          <a:effectLst/>
                          <a:latin typeface="+mn-lt"/>
                          <a:ea typeface="+mn-ea"/>
                          <a:cs typeface="+mn-cs"/>
                        </a:rPr>
                        <a:t>$1,487</a:t>
                      </a:r>
                      <a:endParaRPr lang="sv-SE" sz="1050" b="1" u="none" strike="noStrike" kern="1200" dirty="0">
                        <a:solidFill>
                          <a:schemeClr val="dk1"/>
                        </a:solidFill>
                        <a:effectLst/>
                        <a:latin typeface="+mn-lt"/>
                        <a:ea typeface="+mn-ea"/>
                        <a:cs typeface="+mn-cs"/>
                      </a:endParaRPr>
                    </a:p>
                  </a:txBody>
                  <a:tcPr marL="68580" marR="68580" marT="0" marB="0" anchor="ctr"/>
                </a:tc>
                <a:tc>
                  <a:txBody>
                    <a:bodyPr/>
                    <a:lstStyle/>
                    <a:p>
                      <a:pPr marL="0" algn="r" defTabSz="914400" rtl="0" eaLnBrk="1" fontAlgn="ctr" latinLnBrk="0" hangingPunct="1">
                        <a:buNone/>
                      </a:pPr>
                      <a:r>
                        <a:rPr lang="en-US" sz="1050" b="1" u="none" strike="noStrike" kern="1200" dirty="0">
                          <a:solidFill>
                            <a:schemeClr val="dk1"/>
                          </a:solidFill>
                          <a:effectLst/>
                          <a:latin typeface="+mn-lt"/>
                          <a:ea typeface="+mn-ea"/>
                          <a:cs typeface="+mn-cs"/>
                        </a:rPr>
                        <a:t>$1,366</a:t>
                      </a:r>
                      <a:endParaRPr lang="sv-SE" sz="1050" b="1" u="none" strike="noStrike" kern="1200" dirty="0">
                        <a:solidFill>
                          <a:schemeClr val="dk1"/>
                        </a:solidFill>
                        <a:effectLst/>
                        <a:latin typeface="+mn-lt"/>
                        <a:ea typeface="+mn-ea"/>
                        <a:cs typeface="+mn-cs"/>
                      </a:endParaRPr>
                    </a:p>
                  </a:txBody>
                  <a:tcPr marL="68580" marR="68580" marT="0" marB="0" anchor="ctr"/>
                </a:tc>
                <a:tc>
                  <a:txBody>
                    <a:bodyPr/>
                    <a:lstStyle/>
                    <a:p>
                      <a:pPr marL="0" algn="r" defTabSz="914400" rtl="0" eaLnBrk="1" fontAlgn="ctr" latinLnBrk="0" hangingPunct="1">
                        <a:buNone/>
                      </a:pPr>
                      <a:r>
                        <a:rPr lang="sv-SE" sz="1050" b="1" u="none" strike="noStrike" kern="1200" dirty="0">
                          <a:solidFill>
                            <a:schemeClr val="dk1"/>
                          </a:solidFill>
                          <a:effectLst/>
                          <a:latin typeface="+mn-lt"/>
                          <a:ea typeface="+mn-ea"/>
                          <a:cs typeface="+mn-cs"/>
                        </a:rPr>
                        <a:t>$1,418</a:t>
                      </a:r>
                    </a:p>
                  </a:txBody>
                  <a:tcPr marL="44450" marR="44450" marT="0" marB="0" anchor="ctr"/>
                </a:tc>
                <a:tc>
                  <a:txBody>
                    <a:bodyPr/>
                    <a:lstStyle/>
                    <a:p>
                      <a:pPr marL="0" algn="r" defTabSz="914400" rtl="0" eaLnBrk="1" fontAlgn="ctr" latinLnBrk="0" hangingPunct="1">
                        <a:buNone/>
                      </a:pPr>
                      <a:r>
                        <a:rPr lang="sv-SE" sz="1050" b="1" u="none" strike="noStrike" kern="1200" dirty="0">
                          <a:solidFill>
                            <a:schemeClr val="dk1"/>
                          </a:solidFill>
                          <a:effectLst/>
                          <a:latin typeface="+mn-lt"/>
                          <a:ea typeface="+mn-ea"/>
                          <a:cs typeface="+mn-cs"/>
                        </a:rPr>
                        <a:t>$1,322</a:t>
                      </a:r>
                    </a:p>
                  </a:txBody>
                  <a:tcPr marL="44450" marR="44450" marT="0" marB="0" anchor="ctr"/>
                </a:tc>
                <a:tc>
                  <a:txBody>
                    <a:bodyPr/>
                    <a:lstStyle/>
                    <a:p>
                      <a:pPr marL="0" algn="r" defTabSz="914400" rtl="0" eaLnBrk="1" fontAlgn="ctr" latinLnBrk="0" hangingPunct="1">
                        <a:buNone/>
                      </a:pPr>
                      <a:r>
                        <a:rPr lang="sv-SE" sz="1050" b="1" u="none" strike="noStrike" kern="1200" dirty="0">
                          <a:solidFill>
                            <a:schemeClr val="dk1"/>
                          </a:solidFill>
                          <a:effectLst/>
                          <a:latin typeface="+mn-lt"/>
                          <a:ea typeface="+mn-ea"/>
                          <a:cs typeface="+mn-cs"/>
                        </a:rPr>
                        <a:t>$1,337</a:t>
                      </a:r>
                    </a:p>
                  </a:txBody>
                  <a:tcPr marL="44450" marR="44450" marT="0" marB="0" anchor="ctr"/>
                </a:tc>
                <a:tc>
                  <a:txBody>
                    <a:bodyPr/>
                    <a:lstStyle/>
                    <a:p>
                      <a:pPr algn="r" fontAlgn="b">
                        <a:buNone/>
                      </a:pPr>
                      <a:r>
                        <a:rPr lang="sv-SE" sz="1050" b="1" u="none" strike="noStrike" kern="1200" dirty="0">
                          <a:solidFill>
                            <a:schemeClr val="dk1"/>
                          </a:solidFill>
                          <a:effectLst/>
                          <a:latin typeface="+mn-lt"/>
                          <a:ea typeface="+mn-ea"/>
                          <a:cs typeface="+mn-cs"/>
                        </a:rPr>
                        <a:t>$1,417</a:t>
                      </a:r>
                    </a:p>
                  </a:txBody>
                  <a:tcPr marL="6350" marR="6350" marT="6350" marB="0" anchor="ctr"/>
                </a:tc>
                <a:extLst>
                  <a:ext uri="{0D108BD9-81ED-4DB2-BD59-A6C34878D82A}">
                    <a16:rowId xmlns:a16="http://schemas.microsoft.com/office/drawing/2014/main" val="1518780801"/>
                  </a:ext>
                </a:extLst>
              </a:tr>
              <a:tr h="195031">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sv-SE" sz="1050" u="none" strike="noStrike" kern="1200" dirty="0">
                          <a:solidFill>
                            <a:schemeClr val="dk1"/>
                          </a:solidFill>
                          <a:effectLst/>
                          <a:latin typeface="+mn-lt"/>
                          <a:ea typeface="+mn-ea"/>
                          <a:cs typeface="+mn-cs"/>
                        </a:rPr>
                        <a:t>Quarterly sales</a:t>
                      </a:r>
                    </a:p>
                  </a:txBody>
                  <a:tcPr marL="7519" marR="7519" marT="7519" marB="0" anchor="ctr"/>
                </a:tc>
                <a:tc>
                  <a:txBody>
                    <a:bodyPr/>
                    <a:lstStyle/>
                    <a:p>
                      <a:pPr algn="r" fontAlgn="b">
                        <a:buNone/>
                      </a:pPr>
                      <a:r>
                        <a:rPr lang="sv-SE" sz="1050" u="none" strike="noStrike" kern="1200" dirty="0">
                          <a:solidFill>
                            <a:schemeClr val="dk1"/>
                          </a:solidFill>
                          <a:effectLst/>
                          <a:latin typeface="+mn-lt"/>
                          <a:ea typeface="+mn-ea"/>
                          <a:cs typeface="+mn-cs"/>
                        </a:rPr>
                        <a:t>$2,335</a:t>
                      </a:r>
                    </a:p>
                  </a:txBody>
                  <a:tcPr marL="6350" marR="6350" marT="6350" marB="0" anchor="b"/>
                </a:tc>
                <a:tc>
                  <a:txBody>
                    <a:bodyPr/>
                    <a:lstStyle/>
                    <a:p>
                      <a:pPr marL="0" algn="r" defTabSz="914400" rtl="0" eaLnBrk="1" fontAlgn="b" latinLnBrk="0" hangingPunct="1">
                        <a:buNone/>
                      </a:pPr>
                      <a:r>
                        <a:rPr lang="sv-SE" sz="1050" u="none" strike="noStrike" kern="1200" dirty="0">
                          <a:solidFill>
                            <a:schemeClr val="dk1"/>
                          </a:solidFill>
                          <a:effectLst/>
                          <a:latin typeface="+mn-lt"/>
                          <a:ea typeface="+mn-ea"/>
                          <a:cs typeface="+mn-cs"/>
                        </a:rPr>
                        <a:t>$2,302</a:t>
                      </a:r>
                    </a:p>
                  </a:txBody>
                  <a:tcPr marL="6350" marR="6350" marT="6350" marB="0" anchor="b"/>
                </a:tc>
                <a:tc>
                  <a:txBody>
                    <a:bodyPr/>
                    <a:lstStyle/>
                    <a:p>
                      <a:pPr marL="0" algn="r" defTabSz="914400" rtl="0" eaLnBrk="1" fontAlgn="b" latinLnBrk="0" hangingPunct="1">
                        <a:buNone/>
                      </a:pPr>
                      <a:r>
                        <a:rPr lang="sv-SE" sz="1050" u="none" strike="noStrike" kern="1200" dirty="0">
                          <a:solidFill>
                            <a:schemeClr val="dk1"/>
                          </a:solidFill>
                          <a:effectLst/>
                          <a:latin typeface="+mn-lt"/>
                          <a:ea typeface="+mn-ea"/>
                          <a:cs typeface="+mn-cs"/>
                        </a:rPr>
                        <a:t>$2,081</a:t>
                      </a:r>
                    </a:p>
                  </a:txBody>
                  <a:tcPr marL="6350" marR="6350" marT="6350" marB="0" anchor="b"/>
                </a:tc>
                <a:tc>
                  <a:txBody>
                    <a:bodyPr/>
                    <a:lstStyle/>
                    <a:p>
                      <a:pPr marL="0" algn="r" defTabSz="914400" rtl="0" eaLnBrk="1" fontAlgn="b" latinLnBrk="0" hangingPunct="1">
                        <a:buNone/>
                      </a:pPr>
                      <a:r>
                        <a:rPr lang="sv-SE" sz="1050" u="none" strike="noStrike" kern="1200" dirty="0">
                          <a:solidFill>
                            <a:schemeClr val="dk1"/>
                          </a:solidFill>
                          <a:effectLst/>
                          <a:latin typeface="+mn-lt"/>
                          <a:ea typeface="+mn-ea"/>
                          <a:cs typeface="+mn-cs"/>
                        </a:rPr>
                        <a:t>$2,124</a:t>
                      </a:r>
                    </a:p>
                  </a:txBody>
                  <a:tcPr marL="6350" marR="6350" marT="6350" marB="0" anchor="b"/>
                </a:tc>
                <a:tc>
                  <a:txBody>
                    <a:bodyPr/>
                    <a:lstStyle/>
                    <a:p>
                      <a:pPr marL="0" algn="r" defTabSz="914400" rtl="0" eaLnBrk="1" fontAlgn="b" latinLnBrk="0" hangingPunct="1">
                        <a:buNone/>
                      </a:pPr>
                      <a:r>
                        <a:rPr lang="sv-SE" sz="1050" u="none" strike="noStrike" kern="1200" dirty="0">
                          <a:solidFill>
                            <a:schemeClr val="dk1"/>
                          </a:solidFill>
                          <a:effectLst/>
                          <a:latin typeface="+mn-lt"/>
                          <a:ea typeface="+mn-ea"/>
                          <a:cs typeface="+mn-cs"/>
                        </a:rPr>
                        <a:t>$2,119</a:t>
                      </a:r>
                    </a:p>
                  </a:txBody>
                  <a:tcPr marL="6350" marR="6350" marT="6350" marB="0" anchor="b"/>
                </a:tc>
                <a:tc>
                  <a:txBody>
                    <a:bodyPr/>
                    <a:lstStyle/>
                    <a:p>
                      <a:pPr marL="0" algn="r" defTabSz="914400" rtl="0" eaLnBrk="1" fontAlgn="b" latinLnBrk="0" hangingPunct="1">
                        <a:buNone/>
                      </a:pPr>
                      <a:r>
                        <a:rPr lang="sv-SE" sz="1050" u="none" strike="noStrike" kern="1200" dirty="0">
                          <a:solidFill>
                            <a:schemeClr val="dk1"/>
                          </a:solidFill>
                          <a:effectLst/>
                          <a:latin typeface="+mn-lt"/>
                          <a:ea typeface="+mn-ea"/>
                          <a:cs typeface="+mn-cs"/>
                        </a:rPr>
                        <a:t>$1,847</a:t>
                      </a:r>
                    </a:p>
                  </a:txBody>
                  <a:tcPr marL="6350" marR="6350" marT="6350" marB="0" anchor="b"/>
                </a:tc>
                <a:tc>
                  <a:txBody>
                    <a:bodyPr/>
                    <a:lstStyle/>
                    <a:p>
                      <a:pPr marL="0" algn="r" defTabSz="914400" rtl="0" eaLnBrk="1" fontAlgn="b" latinLnBrk="0" hangingPunct="1">
                        <a:buNone/>
                      </a:pPr>
                      <a:r>
                        <a:rPr lang="sv-SE" sz="1050" u="none" strike="noStrike" kern="1200" dirty="0">
                          <a:solidFill>
                            <a:schemeClr val="dk1"/>
                          </a:solidFill>
                          <a:effectLst/>
                          <a:latin typeface="+mn-lt"/>
                          <a:ea typeface="+mn-ea"/>
                          <a:cs typeface="+mn-cs"/>
                        </a:rPr>
                        <a:t>$2,022</a:t>
                      </a:r>
                    </a:p>
                  </a:txBody>
                  <a:tcPr marL="6350" marR="6350" marT="6350" marB="0" anchor="b"/>
                </a:tc>
                <a:tc>
                  <a:txBody>
                    <a:bodyPr/>
                    <a:lstStyle/>
                    <a:p>
                      <a:pPr marL="0" algn="r" defTabSz="914400" rtl="0" eaLnBrk="1" fontAlgn="b" latinLnBrk="0" hangingPunct="1">
                        <a:buNone/>
                      </a:pPr>
                      <a:r>
                        <a:rPr lang="sv-SE" sz="1050" u="none" strike="noStrike" kern="1200" dirty="0">
                          <a:solidFill>
                            <a:schemeClr val="dk1"/>
                          </a:solidFill>
                          <a:effectLst/>
                          <a:latin typeface="+mn-lt"/>
                          <a:ea typeface="+mn-ea"/>
                          <a:cs typeface="+mn-cs"/>
                        </a:rPr>
                        <a:t>$2,242</a:t>
                      </a:r>
                    </a:p>
                  </a:txBody>
                  <a:tcPr marL="6350" marR="6350" marT="6350" marB="0" anchor="b"/>
                </a:tc>
                <a:tc>
                  <a:txBody>
                    <a:bodyPr/>
                    <a:lstStyle/>
                    <a:p>
                      <a:pPr marL="0" algn="r" defTabSz="914400" rtl="0" eaLnBrk="1" fontAlgn="b" latinLnBrk="0" hangingPunct="1">
                        <a:buNone/>
                      </a:pPr>
                      <a:r>
                        <a:rPr lang="sv-SE" sz="1050" u="none" strike="noStrike" kern="1200" dirty="0">
                          <a:solidFill>
                            <a:schemeClr val="dk1"/>
                          </a:solidFill>
                          <a:effectLst/>
                          <a:latin typeface="+mn-lt"/>
                          <a:ea typeface="+mn-ea"/>
                          <a:cs typeface="+mn-cs"/>
                        </a:rPr>
                        <a:t>$2,516</a:t>
                      </a:r>
                    </a:p>
                  </a:txBody>
                  <a:tcPr marL="6350" marR="6350" marT="6350" marB="0" anchor="b"/>
                </a:tc>
                <a:tc>
                  <a:txBody>
                    <a:bodyPr/>
                    <a:lstStyle/>
                    <a:p>
                      <a:pPr marL="0" algn="r" defTabSz="914400" rtl="0" eaLnBrk="1" fontAlgn="b" latinLnBrk="0" hangingPunct="1">
                        <a:buNone/>
                      </a:pPr>
                      <a:r>
                        <a:rPr lang="sv-SE" sz="1050" u="none" strike="noStrike" kern="1200" dirty="0">
                          <a:solidFill>
                            <a:schemeClr val="dk1"/>
                          </a:solidFill>
                          <a:effectLst/>
                          <a:latin typeface="+mn-lt"/>
                          <a:ea typeface="+mn-ea"/>
                          <a:cs typeface="+mn-cs"/>
                        </a:rPr>
                        <a:t>$2,037</a:t>
                      </a:r>
                    </a:p>
                  </a:txBody>
                  <a:tcPr marL="6350" marR="6350" marT="6350" marB="0" anchor="b"/>
                </a:tc>
                <a:tc>
                  <a:txBody>
                    <a:bodyPr/>
                    <a:lstStyle/>
                    <a:p>
                      <a:pPr marL="0" algn="r" defTabSz="914400" rtl="0" eaLnBrk="1" fontAlgn="b" latinLnBrk="0" hangingPunct="1">
                        <a:buNone/>
                      </a:pPr>
                      <a:r>
                        <a:rPr lang="sv-SE" sz="1050" u="none" strike="noStrike" kern="1200" dirty="0">
                          <a:solidFill>
                            <a:schemeClr val="dk1"/>
                          </a:solidFill>
                          <a:effectLst/>
                          <a:latin typeface="+mn-lt"/>
                          <a:ea typeface="+mn-ea"/>
                          <a:cs typeface="+mn-cs"/>
                        </a:rPr>
                        <a:t>$1,048</a:t>
                      </a:r>
                    </a:p>
                  </a:txBody>
                  <a:tcPr marL="6350" marR="6350" marT="6350" marB="0" anchor="b"/>
                </a:tc>
                <a:tc>
                  <a:txBody>
                    <a:bodyPr/>
                    <a:lstStyle/>
                    <a:p>
                      <a:pPr marL="0" algn="r" defTabSz="914400" rtl="0" eaLnBrk="1" fontAlgn="b" latinLnBrk="0" hangingPunct="1">
                        <a:buNone/>
                      </a:pPr>
                      <a:r>
                        <a:rPr lang="sv-SE" sz="1050" u="none" strike="noStrike" kern="1200" dirty="0">
                          <a:solidFill>
                            <a:schemeClr val="dk1"/>
                          </a:solidFill>
                          <a:effectLst/>
                          <a:latin typeface="+mn-lt"/>
                          <a:ea typeface="+mn-ea"/>
                          <a:cs typeface="+mn-cs"/>
                        </a:rPr>
                        <a:t>$1,846</a:t>
                      </a:r>
                    </a:p>
                  </a:txBody>
                  <a:tcPr marL="6350" marR="6350" marT="6350" marB="0" anchor="b"/>
                </a:tc>
                <a:tc>
                  <a:txBody>
                    <a:bodyPr/>
                    <a:lstStyle/>
                    <a:p>
                      <a:pPr marL="0" algn="r" defTabSz="914400" rtl="0" eaLnBrk="1" fontAlgn="b" latinLnBrk="0" hangingPunct="1">
                        <a:buNone/>
                      </a:pPr>
                      <a:r>
                        <a:rPr lang="sv-SE" sz="1050" u="none" strike="noStrike" kern="1200" dirty="0">
                          <a:solidFill>
                            <a:schemeClr val="dk1"/>
                          </a:solidFill>
                          <a:effectLst/>
                          <a:latin typeface="+mn-lt"/>
                          <a:ea typeface="+mn-ea"/>
                          <a:cs typeface="+mn-cs"/>
                        </a:rPr>
                        <a:t>$2,191</a:t>
                      </a:r>
                    </a:p>
                  </a:txBody>
                  <a:tcPr marL="6350" marR="6350" marT="6350" marB="0" anchor="b"/>
                </a:tc>
                <a:extLst>
                  <a:ext uri="{0D108BD9-81ED-4DB2-BD59-A6C34878D82A}">
                    <a16:rowId xmlns:a16="http://schemas.microsoft.com/office/drawing/2014/main" val="2701608240"/>
                  </a:ext>
                </a:extLst>
              </a:tr>
              <a:tr h="195031">
                <a:tc>
                  <a:txBody>
                    <a:bodyPr/>
                    <a:lstStyle/>
                    <a:p>
                      <a:pPr algn="l" fontAlgn="ctr"/>
                      <a:r>
                        <a:rPr lang="sv-SE" sz="1050" u="none" strike="noStrike" dirty="0" err="1">
                          <a:effectLst/>
                          <a:latin typeface="+mn-lt"/>
                        </a:rPr>
                        <a:t>Annualized</a:t>
                      </a:r>
                      <a:r>
                        <a:rPr lang="sv-SE" sz="1050" u="none" strike="noStrike" dirty="0">
                          <a:effectLst/>
                          <a:latin typeface="+mn-lt"/>
                        </a:rPr>
                        <a:t> </a:t>
                      </a:r>
                      <a:r>
                        <a:rPr lang="sv-SE" sz="1050" u="none" strike="noStrike" dirty="0" err="1">
                          <a:effectLst/>
                          <a:latin typeface="+mn-lt"/>
                        </a:rPr>
                        <a:t>quarterly</a:t>
                      </a:r>
                      <a:r>
                        <a:rPr lang="sv-SE" sz="1050" u="none" strike="noStrike" dirty="0">
                          <a:effectLst/>
                          <a:latin typeface="+mn-lt"/>
                        </a:rPr>
                        <a:t> sales</a:t>
                      </a:r>
                      <a:r>
                        <a:rPr lang="sv-SE" sz="1050" u="none" strike="noStrike" baseline="30000" dirty="0">
                          <a:effectLst/>
                          <a:latin typeface="+mn-lt"/>
                        </a:rPr>
                        <a:t>1)</a:t>
                      </a:r>
                      <a:endParaRPr lang="sv-SE" sz="1050" b="0" i="0" u="none" strike="noStrike" baseline="30000" dirty="0">
                        <a:effectLst/>
                        <a:latin typeface="+mn-lt"/>
                      </a:endParaRPr>
                    </a:p>
                  </a:txBody>
                  <a:tcPr marL="7519" marR="7519" marT="7519" marB="0" anchor="ctr"/>
                </a:tc>
                <a:tc>
                  <a:txBody>
                    <a:bodyPr/>
                    <a:lstStyle/>
                    <a:p>
                      <a:pPr marL="0" algn="r" defTabSz="914400" rtl="0" eaLnBrk="1" fontAlgn="ctr" latinLnBrk="0" hangingPunct="1">
                        <a:buNone/>
                      </a:pPr>
                      <a:r>
                        <a:rPr lang="sv-SE" sz="1050" u="none" strike="noStrike" kern="1200" dirty="0">
                          <a:solidFill>
                            <a:schemeClr val="dk1"/>
                          </a:solidFill>
                          <a:effectLst/>
                          <a:latin typeface="+mn-lt"/>
                          <a:ea typeface="+mn-ea"/>
                          <a:cs typeface="+mn-cs"/>
                        </a:rPr>
                        <a:t>9,340</a:t>
                      </a:r>
                    </a:p>
                  </a:txBody>
                  <a:tcPr marL="6350" marR="6350" marT="6350" marB="0" anchor="ctr"/>
                </a:tc>
                <a:tc>
                  <a:txBody>
                    <a:bodyPr/>
                    <a:lstStyle/>
                    <a:p>
                      <a:pPr marL="0" algn="r" defTabSz="914400" rtl="0" eaLnBrk="1" fontAlgn="ctr" latinLnBrk="0" hangingPunct="1">
                        <a:buNone/>
                      </a:pPr>
                      <a:r>
                        <a:rPr lang="sv-SE" sz="1050" u="none" strike="noStrike" kern="1200" dirty="0">
                          <a:solidFill>
                            <a:schemeClr val="dk1"/>
                          </a:solidFill>
                          <a:effectLst/>
                          <a:latin typeface="+mn-lt"/>
                          <a:ea typeface="+mn-ea"/>
                          <a:cs typeface="+mn-cs"/>
                        </a:rPr>
                        <a:t>9,208</a:t>
                      </a:r>
                    </a:p>
                  </a:txBody>
                  <a:tcPr marL="6350" marR="6350" marT="6350" marB="0" anchor="ctr"/>
                </a:tc>
                <a:tc>
                  <a:txBody>
                    <a:bodyPr/>
                    <a:lstStyle/>
                    <a:p>
                      <a:pPr marL="0" algn="r" defTabSz="914400" rtl="0" eaLnBrk="1" fontAlgn="ctr" latinLnBrk="0" hangingPunct="1">
                        <a:buNone/>
                      </a:pPr>
                      <a:r>
                        <a:rPr lang="sv-SE" sz="1050" u="none" strike="noStrike" kern="1200" dirty="0">
                          <a:solidFill>
                            <a:schemeClr val="dk1"/>
                          </a:solidFill>
                          <a:effectLst/>
                          <a:latin typeface="+mn-lt"/>
                          <a:ea typeface="+mn-ea"/>
                          <a:cs typeface="+mn-cs"/>
                        </a:rPr>
                        <a:t>8,325</a:t>
                      </a:r>
                    </a:p>
                  </a:txBody>
                  <a:tcPr marL="6350" marR="6350" marT="6350" marB="0" anchor="ctr"/>
                </a:tc>
                <a:tc>
                  <a:txBody>
                    <a:bodyPr/>
                    <a:lstStyle/>
                    <a:p>
                      <a:pPr marL="0" algn="r" defTabSz="914400" rtl="0" eaLnBrk="1" fontAlgn="ctr" latinLnBrk="0" hangingPunct="1">
                        <a:buNone/>
                      </a:pPr>
                      <a:r>
                        <a:rPr lang="sv-SE" sz="1050" u="none" strike="noStrike" kern="1200" dirty="0">
                          <a:solidFill>
                            <a:schemeClr val="dk1"/>
                          </a:solidFill>
                          <a:effectLst/>
                          <a:latin typeface="+mn-lt"/>
                          <a:ea typeface="+mn-ea"/>
                          <a:cs typeface="+mn-cs"/>
                        </a:rPr>
                        <a:t>8,497</a:t>
                      </a:r>
                    </a:p>
                  </a:txBody>
                  <a:tcPr marL="6350" marR="6350" marT="6350" marB="0" anchor="ctr"/>
                </a:tc>
                <a:tc>
                  <a:txBody>
                    <a:bodyPr/>
                    <a:lstStyle/>
                    <a:p>
                      <a:pPr marL="0" algn="r" defTabSz="914400" rtl="0" eaLnBrk="1" fontAlgn="ctr" latinLnBrk="0" hangingPunct="1">
                        <a:buNone/>
                      </a:pPr>
                      <a:r>
                        <a:rPr lang="sv-SE" sz="1050" u="none" strike="noStrike" kern="1200" dirty="0">
                          <a:solidFill>
                            <a:schemeClr val="dk1"/>
                          </a:solidFill>
                          <a:effectLst/>
                          <a:latin typeface="+mn-lt"/>
                          <a:ea typeface="+mn-ea"/>
                          <a:cs typeface="+mn-cs"/>
                        </a:rPr>
                        <a:t>8,476</a:t>
                      </a:r>
                    </a:p>
                  </a:txBody>
                  <a:tcPr marL="6350" marR="6350" marT="6350" marB="0" anchor="ctr"/>
                </a:tc>
                <a:tc>
                  <a:txBody>
                    <a:bodyPr/>
                    <a:lstStyle/>
                    <a:p>
                      <a:pPr marL="0" algn="r" defTabSz="914400" rtl="0" eaLnBrk="1" fontAlgn="ctr" latinLnBrk="0" hangingPunct="1">
                        <a:buNone/>
                      </a:pPr>
                      <a:r>
                        <a:rPr lang="sv-SE" sz="1050" u="none" strike="noStrike" kern="1200" dirty="0">
                          <a:solidFill>
                            <a:schemeClr val="dk1"/>
                          </a:solidFill>
                          <a:effectLst/>
                          <a:latin typeface="+mn-lt"/>
                          <a:ea typeface="+mn-ea"/>
                          <a:cs typeface="+mn-cs"/>
                        </a:rPr>
                        <a:t>7,387</a:t>
                      </a:r>
                    </a:p>
                  </a:txBody>
                  <a:tcPr marL="6350" marR="6350" marT="6350" marB="0" anchor="ctr"/>
                </a:tc>
                <a:tc>
                  <a:txBody>
                    <a:bodyPr/>
                    <a:lstStyle/>
                    <a:p>
                      <a:pPr marL="0" algn="r" defTabSz="914400" rtl="0" eaLnBrk="1" fontAlgn="ctr" latinLnBrk="0" hangingPunct="1">
                        <a:buNone/>
                      </a:pPr>
                      <a:r>
                        <a:rPr lang="sv-SE" sz="1050" u="none" strike="noStrike" kern="1200" dirty="0">
                          <a:solidFill>
                            <a:schemeClr val="dk1"/>
                          </a:solidFill>
                          <a:effectLst/>
                          <a:latin typeface="+mn-lt"/>
                          <a:ea typeface="+mn-ea"/>
                          <a:cs typeface="+mn-cs"/>
                        </a:rPr>
                        <a:t>8,088</a:t>
                      </a:r>
                    </a:p>
                  </a:txBody>
                  <a:tcPr marL="6350" marR="6350" marT="6350" marB="0" anchor="ctr"/>
                </a:tc>
                <a:tc>
                  <a:txBody>
                    <a:bodyPr/>
                    <a:lstStyle/>
                    <a:p>
                      <a:pPr marL="0" algn="r" defTabSz="914400" rtl="0" eaLnBrk="1" fontAlgn="ctr" latinLnBrk="0" hangingPunct="1">
                        <a:buNone/>
                      </a:pPr>
                      <a:r>
                        <a:rPr lang="sv-SE" sz="1050" u="none" strike="noStrike" kern="1200" dirty="0">
                          <a:solidFill>
                            <a:schemeClr val="dk1"/>
                          </a:solidFill>
                          <a:effectLst/>
                          <a:latin typeface="+mn-lt"/>
                          <a:ea typeface="+mn-ea"/>
                          <a:cs typeface="+mn-cs"/>
                        </a:rPr>
                        <a:t>8,968</a:t>
                      </a:r>
                    </a:p>
                  </a:txBody>
                  <a:tcPr marL="6350" marR="6350" marT="6350" marB="0" anchor="ctr"/>
                </a:tc>
                <a:tc>
                  <a:txBody>
                    <a:bodyPr/>
                    <a:lstStyle/>
                    <a:p>
                      <a:pPr marL="0" algn="r" defTabSz="914400" rtl="0" eaLnBrk="1" fontAlgn="ctr" latinLnBrk="0" hangingPunct="1">
                        <a:buNone/>
                      </a:pPr>
                      <a:r>
                        <a:rPr lang="sv-SE" sz="1050" u="none" strike="noStrike" kern="1200" dirty="0">
                          <a:solidFill>
                            <a:schemeClr val="dk1"/>
                          </a:solidFill>
                          <a:effectLst/>
                          <a:latin typeface="+mn-lt"/>
                          <a:ea typeface="+mn-ea"/>
                          <a:cs typeface="+mn-cs"/>
                        </a:rPr>
                        <a:t>10,067</a:t>
                      </a:r>
                    </a:p>
                  </a:txBody>
                  <a:tcPr marL="6350" marR="6350" marT="6350" marB="0" anchor="ctr"/>
                </a:tc>
                <a:tc>
                  <a:txBody>
                    <a:bodyPr/>
                    <a:lstStyle/>
                    <a:p>
                      <a:pPr marL="0" algn="r" defTabSz="914400" rtl="0" eaLnBrk="1" fontAlgn="ctr" latinLnBrk="0" hangingPunct="1">
                        <a:buNone/>
                      </a:pPr>
                      <a:r>
                        <a:rPr lang="sv-SE" sz="1050" u="none" strike="noStrike" kern="1200" dirty="0">
                          <a:solidFill>
                            <a:schemeClr val="dk1"/>
                          </a:solidFill>
                          <a:effectLst/>
                          <a:latin typeface="+mn-lt"/>
                          <a:ea typeface="+mn-ea"/>
                          <a:cs typeface="+mn-cs"/>
                        </a:rPr>
                        <a:t>8,149</a:t>
                      </a:r>
                    </a:p>
                  </a:txBody>
                  <a:tcPr marL="6350" marR="6350" marT="6350" marB="0" anchor="ctr"/>
                </a:tc>
                <a:tc>
                  <a:txBody>
                    <a:bodyPr/>
                    <a:lstStyle/>
                    <a:p>
                      <a:pPr marL="0" algn="r" defTabSz="914400" rtl="0" eaLnBrk="1" fontAlgn="ctr" latinLnBrk="0" hangingPunct="1">
                        <a:buNone/>
                      </a:pPr>
                      <a:r>
                        <a:rPr lang="sv-SE" sz="1050" u="none" strike="noStrike" kern="1200" dirty="0">
                          <a:solidFill>
                            <a:schemeClr val="dk1"/>
                          </a:solidFill>
                          <a:effectLst/>
                          <a:latin typeface="+mn-lt"/>
                          <a:ea typeface="+mn-ea"/>
                          <a:cs typeface="+mn-cs"/>
                        </a:rPr>
                        <a:t>4,190</a:t>
                      </a:r>
                    </a:p>
                  </a:txBody>
                  <a:tcPr marL="6350" marR="6350" marT="6350" marB="0" anchor="ctr"/>
                </a:tc>
                <a:tc>
                  <a:txBody>
                    <a:bodyPr/>
                    <a:lstStyle/>
                    <a:p>
                      <a:pPr marL="0" algn="r" defTabSz="914400" rtl="0" eaLnBrk="1" fontAlgn="ctr" latinLnBrk="0" hangingPunct="1">
                        <a:buNone/>
                      </a:pPr>
                      <a:r>
                        <a:rPr lang="sv-SE" sz="1050" u="none" strike="noStrike" kern="1200" dirty="0">
                          <a:solidFill>
                            <a:schemeClr val="dk1"/>
                          </a:solidFill>
                          <a:effectLst/>
                          <a:latin typeface="+mn-lt"/>
                          <a:ea typeface="+mn-ea"/>
                          <a:cs typeface="+mn-cs"/>
                        </a:rPr>
                        <a:t>7,383</a:t>
                      </a:r>
                    </a:p>
                  </a:txBody>
                  <a:tcPr marL="6350" marR="6350" marT="6350" marB="0" anchor="ctr"/>
                </a:tc>
                <a:tc>
                  <a:txBody>
                    <a:bodyPr/>
                    <a:lstStyle/>
                    <a:p>
                      <a:pPr marL="0" algn="r" defTabSz="914400" rtl="0" eaLnBrk="1" fontAlgn="ctr" latinLnBrk="0" hangingPunct="1">
                        <a:buNone/>
                      </a:pPr>
                      <a:r>
                        <a:rPr lang="sv-SE" sz="1050" u="none" strike="noStrike" kern="1200" dirty="0">
                          <a:solidFill>
                            <a:schemeClr val="dk1"/>
                          </a:solidFill>
                          <a:effectLst/>
                          <a:latin typeface="+mn-lt"/>
                          <a:ea typeface="+mn-ea"/>
                          <a:cs typeface="+mn-cs"/>
                        </a:rPr>
                        <a:t>8,765</a:t>
                      </a:r>
                    </a:p>
                  </a:txBody>
                  <a:tcPr marL="6350" marR="6350" marT="6350" marB="0" anchor="ctr"/>
                </a:tc>
                <a:extLst>
                  <a:ext uri="{0D108BD9-81ED-4DB2-BD59-A6C34878D82A}">
                    <a16:rowId xmlns:a16="http://schemas.microsoft.com/office/drawing/2014/main" val="110018245"/>
                  </a:ext>
                </a:extLst>
              </a:tr>
              <a:tr h="325488">
                <a:tc>
                  <a:txBody>
                    <a:bodyPr/>
                    <a:lstStyle/>
                    <a:p>
                      <a:pPr algn="l" fontAlgn="ctr"/>
                      <a:r>
                        <a:rPr lang="en-US" sz="1050" b="1" u="none" strike="noStrike" dirty="0">
                          <a:effectLst/>
                          <a:latin typeface="+mn-lt"/>
                        </a:rPr>
                        <a:t>Trade working capital in relation to annualized quarterly sales</a:t>
                      </a:r>
                      <a:endParaRPr lang="en-US" sz="1050" b="1" i="0" u="none" strike="noStrike" dirty="0">
                        <a:effectLst/>
                        <a:latin typeface="+mn-lt"/>
                      </a:endParaRPr>
                    </a:p>
                  </a:txBody>
                  <a:tcPr marL="7519" marR="7519" marT="7519" marB="0" anchor="ctr"/>
                </a:tc>
                <a:tc>
                  <a:txBody>
                    <a:bodyPr/>
                    <a:lstStyle/>
                    <a:p>
                      <a:pPr marL="0" algn="r" defTabSz="914400" rtl="0" eaLnBrk="1" fontAlgn="b" latinLnBrk="0" hangingPunct="1">
                        <a:buNone/>
                      </a:pPr>
                      <a:r>
                        <a:rPr lang="sv-SE" sz="1050" b="1" u="none" strike="noStrike" kern="1200" dirty="0">
                          <a:solidFill>
                            <a:schemeClr val="dk1"/>
                          </a:solidFill>
                          <a:effectLst/>
                          <a:latin typeface="+mn-lt"/>
                          <a:ea typeface="+mn-ea"/>
                          <a:cs typeface="+mn-cs"/>
                        </a:rPr>
                        <a:t>12.7%</a:t>
                      </a:r>
                    </a:p>
                  </a:txBody>
                  <a:tcPr marL="6350" marR="6350" marT="6350" marB="0" anchor="ctr"/>
                </a:tc>
                <a:tc>
                  <a:txBody>
                    <a:bodyPr/>
                    <a:lstStyle/>
                    <a:p>
                      <a:pPr marL="0" algn="r" defTabSz="914400" rtl="0" eaLnBrk="1" fontAlgn="b" latinLnBrk="0" hangingPunct="1">
                        <a:buNone/>
                      </a:pPr>
                      <a:r>
                        <a:rPr lang="sv-SE" sz="1050" b="1" u="none" strike="noStrike" kern="1200" dirty="0">
                          <a:solidFill>
                            <a:schemeClr val="dk1"/>
                          </a:solidFill>
                          <a:effectLst/>
                          <a:latin typeface="+mn-lt"/>
                          <a:ea typeface="+mn-ea"/>
                          <a:cs typeface="+mn-cs"/>
                        </a:rPr>
                        <a:t>14.3%</a:t>
                      </a:r>
                    </a:p>
                  </a:txBody>
                  <a:tcPr marL="6350" marR="6350" marT="6350" marB="0" anchor="ctr"/>
                </a:tc>
                <a:tc>
                  <a:txBody>
                    <a:bodyPr/>
                    <a:lstStyle/>
                    <a:p>
                      <a:pPr marL="0" algn="r" defTabSz="914400" rtl="0" eaLnBrk="1" fontAlgn="b" latinLnBrk="0" hangingPunct="1">
                        <a:buNone/>
                      </a:pPr>
                      <a:r>
                        <a:rPr lang="sv-SE" sz="1050" b="1" u="none" strike="noStrike" kern="1200" dirty="0">
                          <a:solidFill>
                            <a:schemeClr val="dk1"/>
                          </a:solidFill>
                          <a:effectLst/>
                          <a:latin typeface="+mn-lt"/>
                          <a:ea typeface="+mn-ea"/>
                          <a:cs typeface="+mn-cs"/>
                        </a:rPr>
                        <a:t>16.6%</a:t>
                      </a:r>
                    </a:p>
                  </a:txBody>
                  <a:tcPr marL="6350" marR="6350" marT="6350" marB="0" anchor="ctr"/>
                </a:tc>
                <a:tc>
                  <a:txBody>
                    <a:bodyPr/>
                    <a:lstStyle/>
                    <a:p>
                      <a:pPr marL="0" algn="r" defTabSz="914400" rtl="0" eaLnBrk="1" fontAlgn="b" latinLnBrk="0" hangingPunct="1">
                        <a:buNone/>
                      </a:pPr>
                      <a:r>
                        <a:rPr lang="sv-SE" sz="1050" b="1" u="none" strike="noStrike" kern="1200" dirty="0">
                          <a:solidFill>
                            <a:schemeClr val="dk1"/>
                          </a:solidFill>
                          <a:effectLst/>
                          <a:latin typeface="+mn-lt"/>
                          <a:ea typeface="+mn-ea"/>
                          <a:cs typeface="+mn-cs"/>
                        </a:rPr>
                        <a:t>15.9%</a:t>
                      </a:r>
                    </a:p>
                  </a:txBody>
                  <a:tcPr marL="6350" marR="6350" marT="6350" marB="0" anchor="ctr"/>
                </a:tc>
                <a:tc>
                  <a:txBody>
                    <a:bodyPr/>
                    <a:lstStyle/>
                    <a:p>
                      <a:pPr marL="0" algn="r" defTabSz="914400" rtl="0" eaLnBrk="1" fontAlgn="b" latinLnBrk="0" hangingPunct="1">
                        <a:buNone/>
                      </a:pPr>
                      <a:r>
                        <a:rPr lang="sv-SE" sz="1050" b="1" u="none" strike="noStrike" kern="1200" dirty="0">
                          <a:solidFill>
                            <a:schemeClr val="dk1"/>
                          </a:solidFill>
                          <a:effectLst/>
                          <a:latin typeface="+mn-lt"/>
                          <a:ea typeface="+mn-ea"/>
                          <a:cs typeface="+mn-cs"/>
                        </a:rPr>
                        <a:t>15.7%</a:t>
                      </a:r>
                    </a:p>
                  </a:txBody>
                  <a:tcPr marL="6350" marR="6350" marT="6350" marB="0" anchor="ctr"/>
                </a:tc>
                <a:tc>
                  <a:txBody>
                    <a:bodyPr/>
                    <a:lstStyle/>
                    <a:p>
                      <a:pPr marL="0" algn="r" defTabSz="914400" rtl="0" eaLnBrk="1" fontAlgn="b" latinLnBrk="0" hangingPunct="1">
                        <a:buNone/>
                      </a:pPr>
                      <a:r>
                        <a:rPr lang="sv-SE" sz="1050" b="1" u="none" strike="noStrike" kern="1200" dirty="0">
                          <a:solidFill>
                            <a:schemeClr val="dk1"/>
                          </a:solidFill>
                          <a:effectLst/>
                          <a:latin typeface="+mn-lt"/>
                          <a:ea typeface="+mn-ea"/>
                          <a:cs typeface="+mn-cs"/>
                        </a:rPr>
                        <a:t>19.2%</a:t>
                      </a:r>
                    </a:p>
                  </a:txBody>
                  <a:tcPr marL="6350" marR="6350" marT="6350" marB="0" anchor="ctr"/>
                </a:tc>
                <a:tc>
                  <a:txBody>
                    <a:bodyPr/>
                    <a:lstStyle/>
                    <a:p>
                      <a:pPr marL="0" algn="r" defTabSz="914400" rtl="0" eaLnBrk="1" fontAlgn="b" latinLnBrk="0" hangingPunct="1">
                        <a:buNone/>
                      </a:pPr>
                      <a:r>
                        <a:rPr lang="sv-SE" sz="1050" b="1" u="none" strike="noStrike" kern="1200" dirty="0">
                          <a:solidFill>
                            <a:schemeClr val="dk1"/>
                          </a:solidFill>
                          <a:effectLst/>
                          <a:latin typeface="+mn-lt"/>
                          <a:ea typeface="+mn-ea"/>
                          <a:cs typeface="+mn-cs"/>
                        </a:rPr>
                        <a:t>18.5%</a:t>
                      </a:r>
                    </a:p>
                  </a:txBody>
                  <a:tcPr marL="6350" marR="6350" marT="6350" marB="0" anchor="ctr"/>
                </a:tc>
                <a:tc>
                  <a:txBody>
                    <a:bodyPr/>
                    <a:lstStyle/>
                    <a:p>
                      <a:pPr marL="0" algn="r" defTabSz="914400" rtl="0" eaLnBrk="1" fontAlgn="b" latinLnBrk="0" hangingPunct="1">
                        <a:buNone/>
                      </a:pPr>
                      <a:r>
                        <a:rPr lang="sv-SE" sz="1050" b="1" u="none" strike="noStrike" kern="1200" dirty="0">
                          <a:solidFill>
                            <a:schemeClr val="dk1"/>
                          </a:solidFill>
                          <a:effectLst/>
                          <a:latin typeface="+mn-lt"/>
                          <a:ea typeface="+mn-ea"/>
                          <a:cs typeface="+mn-cs"/>
                        </a:rPr>
                        <a:t>16.6%</a:t>
                      </a:r>
                    </a:p>
                  </a:txBody>
                  <a:tcPr marL="6350" marR="6350" marT="6350" marB="0" anchor="ctr"/>
                </a:tc>
                <a:tc>
                  <a:txBody>
                    <a:bodyPr/>
                    <a:lstStyle/>
                    <a:p>
                      <a:pPr marL="0" algn="r" defTabSz="914400" rtl="0" eaLnBrk="1" fontAlgn="b" latinLnBrk="0" hangingPunct="1">
                        <a:buNone/>
                      </a:pPr>
                      <a:r>
                        <a:rPr lang="sv-SE" sz="1050" b="1" u="none" strike="noStrike" kern="1200">
                          <a:solidFill>
                            <a:schemeClr val="dk1"/>
                          </a:solidFill>
                          <a:effectLst/>
                          <a:latin typeface="+mn-lt"/>
                          <a:ea typeface="+mn-ea"/>
                          <a:cs typeface="+mn-cs"/>
                        </a:rPr>
                        <a:t>13.6%</a:t>
                      </a:r>
                      <a:endParaRPr lang="sv-SE" sz="1050" b="1" u="none" strike="noStrike" kern="1200" dirty="0">
                        <a:solidFill>
                          <a:schemeClr val="dk1"/>
                        </a:solidFill>
                        <a:effectLst/>
                        <a:latin typeface="+mn-lt"/>
                        <a:ea typeface="+mn-ea"/>
                        <a:cs typeface="+mn-cs"/>
                      </a:endParaRPr>
                    </a:p>
                  </a:txBody>
                  <a:tcPr marL="6350" marR="6350" marT="6350" marB="0" anchor="ctr"/>
                </a:tc>
                <a:tc>
                  <a:txBody>
                    <a:bodyPr/>
                    <a:lstStyle/>
                    <a:p>
                      <a:pPr marL="0" algn="r" defTabSz="914400" rtl="0" eaLnBrk="1" fontAlgn="b" latinLnBrk="0" hangingPunct="1">
                        <a:buNone/>
                      </a:pPr>
                      <a:r>
                        <a:rPr lang="sv-SE" sz="1050" b="1" u="none" strike="noStrike" kern="1200" dirty="0">
                          <a:solidFill>
                            <a:schemeClr val="dk1"/>
                          </a:solidFill>
                          <a:effectLst/>
                          <a:latin typeface="+mn-lt"/>
                          <a:ea typeface="+mn-ea"/>
                          <a:cs typeface="+mn-cs"/>
                        </a:rPr>
                        <a:t>17.4%</a:t>
                      </a:r>
                    </a:p>
                  </a:txBody>
                  <a:tcPr marL="6350" marR="6350" marT="6350" marB="0" anchor="ctr"/>
                </a:tc>
                <a:tc>
                  <a:txBody>
                    <a:bodyPr/>
                    <a:lstStyle/>
                    <a:p>
                      <a:pPr marL="0" algn="r" defTabSz="914400" rtl="0" eaLnBrk="1" fontAlgn="b" latinLnBrk="0" hangingPunct="1">
                        <a:buNone/>
                      </a:pPr>
                      <a:r>
                        <a:rPr lang="sv-SE" sz="1050" b="1" u="none" strike="noStrike" kern="1200" dirty="0">
                          <a:solidFill>
                            <a:schemeClr val="dk1"/>
                          </a:solidFill>
                          <a:effectLst/>
                          <a:latin typeface="+mn-lt"/>
                          <a:ea typeface="+mn-ea"/>
                          <a:cs typeface="+mn-cs"/>
                        </a:rPr>
                        <a:t>31.5%</a:t>
                      </a:r>
                    </a:p>
                  </a:txBody>
                  <a:tcPr marL="6350" marR="6350" marT="6350" marB="0" anchor="ctr"/>
                </a:tc>
                <a:tc>
                  <a:txBody>
                    <a:bodyPr/>
                    <a:lstStyle/>
                    <a:p>
                      <a:pPr marL="0" algn="r" defTabSz="914400" rtl="0" eaLnBrk="1" fontAlgn="b" latinLnBrk="0" hangingPunct="1">
                        <a:buNone/>
                      </a:pPr>
                      <a:r>
                        <a:rPr lang="sv-SE" sz="1050" b="1" u="none" strike="noStrike" kern="1200" dirty="0">
                          <a:solidFill>
                            <a:schemeClr val="dk1"/>
                          </a:solidFill>
                          <a:effectLst/>
                          <a:latin typeface="+mn-lt"/>
                          <a:ea typeface="+mn-ea"/>
                          <a:cs typeface="+mn-cs"/>
                        </a:rPr>
                        <a:t>18.1%</a:t>
                      </a:r>
                    </a:p>
                  </a:txBody>
                  <a:tcPr marL="6350" marR="6350" marT="6350" marB="0" anchor="ctr"/>
                </a:tc>
                <a:tc>
                  <a:txBody>
                    <a:bodyPr/>
                    <a:lstStyle/>
                    <a:p>
                      <a:pPr marL="0" algn="r" defTabSz="914400" rtl="0" eaLnBrk="1" fontAlgn="b" latinLnBrk="0" hangingPunct="1">
                        <a:buNone/>
                      </a:pPr>
                      <a:r>
                        <a:rPr lang="sv-SE" sz="1050" b="1" u="none" strike="noStrike" kern="1200" dirty="0">
                          <a:solidFill>
                            <a:schemeClr val="dk1"/>
                          </a:solidFill>
                          <a:effectLst/>
                          <a:latin typeface="+mn-lt"/>
                          <a:ea typeface="+mn-ea"/>
                          <a:cs typeface="+mn-cs"/>
                        </a:rPr>
                        <a:t>16.2%</a:t>
                      </a:r>
                    </a:p>
                  </a:txBody>
                  <a:tcPr marL="6350" marR="6350" marT="6350" marB="0" anchor="ctr"/>
                </a:tc>
                <a:extLst>
                  <a:ext uri="{0D108BD9-81ED-4DB2-BD59-A6C34878D82A}">
                    <a16:rowId xmlns:a16="http://schemas.microsoft.com/office/drawing/2014/main" val="1642841443"/>
                  </a:ext>
                </a:extLst>
              </a:tr>
            </a:tbl>
          </a:graphicData>
        </a:graphic>
      </p:graphicFrame>
    </p:spTree>
    <p:extLst>
      <p:ext uri="{BB962C8B-B14F-4D97-AF65-F5344CB8AC3E}">
        <p14:creationId xmlns:p14="http://schemas.microsoft.com/office/powerpoint/2010/main" val="3094606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F0F34-8AB2-9588-0BAF-D54BC7064215}"/>
            </a:ext>
          </a:extLst>
        </p:cNvPr>
        <p:cNvGrpSpPr/>
        <p:nvPr/>
      </p:nvGrpSpPr>
      <p:grpSpPr>
        <a:xfrm>
          <a:off x="0" y="0"/>
          <a:ext cx="0" cy="0"/>
          <a:chOff x="0" y="0"/>
          <a:chExt cx="0" cy="0"/>
        </a:xfrm>
      </p:grpSpPr>
      <p:sp>
        <p:nvSpPr>
          <p:cNvPr id="4" name="Date Placeholder 3">
            <a:extLst>
              <a:ext uri="{FF2B5EF4-FFF2-40B4-BE49-F238E27FC236}">
                <a16:creationId xmlns:a16="http://schemas.microsoft.com/office/drawing/2014/main" id="{37152084-8696-52AD-9FE8-C6538D3AFE8E}"/>
              </a:ext>
            </a:extLst>
          </p:cNvPr>
          <p:cNvSpPr>
            <a:spLocks noGrp="1"/>
          </p:cNvSpPr>
          <p:nvPr>
            <p:ph type="dt" sz="half" idx="10"/>
          </p:nvPr>
        </p:nvSpPr>
        <p:spPr/>
        <p:txBody>
          <a:bodyPr/>
          <a:lstStyle/>
          <a:p>
            <a:r>
              <a:rPr lang="en-US" noProof="0"/>
              <a:t>June, 2026</a:t>
            </a:r>
            <a:endParaRPr lang="en-US" noProof="0" dirty="0"/>
          </a:p>
        </p:txBody>
      </p:sp>
      <p:sp>
        <p:nvSpPr>
          <p:cNvPr id="5" name="Footer Placeholder 4">
            <a:extLst>
              <a:ext uri="{FF2B5EF4-FFF2-40B4-BE49-F238E27FC236}">
                <a16:creationId xmlns:a16="http://schemas.microsoft.com/office/drawing/2014/main" id="{6A3F8941-76C7-9DAE-8814-0506C0F12C11}"/>
              </a:ext>
            </a:extLst>
          </p:cNvPr>
          <p:cNvSpPr>
            <a:spLocks noGrp="1"/>
          </p:cNvSpPr>
          <p:nvPr>
            <p:ph type="ftr" sz="quarter" idx="11"/>
          </p:nvPr>
        </p:nvSpPr>
        <p:spPr/>
        <p:txBody>
          <a:bodyPr/>
          <a:lstStyle/>
          <a:p>
            <a:r>
              <a:rPr lang="en-US" noProof="0"/>
              <a:t>ALV – June Roadshow 2026</a:t>
            </a:r>
            <a:endParaRPr lang="en-US" noProof="0" dirty="0"/>
          </a:p>
        </p:txBody>
      </p:sp>
      <p:sp>
        <p:nvSpPr>
          <p:cNvPr id="6" name="Title 5">
            <a:extLst>
              <a:ext uri="{FF2B5EF4-FFF2-40B4-BE49-F238E27FC236}">
                <a16:creationId xmlns:a16="http://schemas.microsoft.com/office/drawing/2014/main" id="{D5E3B091-20A8-D05A-B610-804CFC8179AC}"/>
              </a:ext>
            </a:extLst>
          </p:cNvPr>
          <p:cNvSpPr>
            <a:spLocks noGrp="1"/>
          </p:cNvSpPr>
          <p:nvPr>
            <p:ph type="title"/>
          </p:nvPr>
        </p:nvSpPr>
        <p:spPr/>
        <p:txBody>
          <a:bodyPr/>
          <a:lstStyle/>
          <a:p>
            <a:r>
              <a:rPr lang="en-US" dirty="0"/>
              <a:t>Reconciliation of Non-US GAAP measure “Free Operating Cash Flow"</a:t>
            </a:r>
            <a:endParaRPr lang="sv-SE" dirty="0"/>
          </a:p>
        </p:txBody>
      </p:sp>
      <p:graphicFrame>
        <p:nvGraphicFramePr>
          <p:cNvPr id="8" name="Tabell 5">
            <a:extLst>
              <a:ext uri="{FF2B5EF4-FFF2-40B4-BE49-F238E27FC236}">
                <a16:creationId xmlns:a16="http://schemas.microsoft.com/office/drawing/2014/main" id="{36285C9D-9A4E-77CE-FF57-9ACBC6DBFBFA}"/>
              </a:ext>
            </a:extLst>
          </p:cNvPr>
          <p:cNvGraphicFramePr>
            <a:graphicFrameLocks noGrp="1"/>
          </p:cNvGraphicFramePr>
          <p:nvPr>
            <p:extLst>
              <p:ext uri="{D42A27DB-BD31-4B8C-83A1-F6EECF244321}">
                <p14:modId xmlns:p14="http://schemas.microsoft.com/office/powerpoint/2010/main" val="3963857146"/>
              </p:ext>
            </p:extLst>
          </p:nvPr>
        </p:nvGraphicFramePr>
        <p:xfrm>
          <a:off x="591793" y="2592967"/>
          <a:ext cx="10621216" cy="1186903"/>
        </p:xfrm>
        <a:graphic>
          <a:graphicData uri="http://schemas.openxmlformats.org/drawingml/2006/table">
            <a:tbl>
              <a:tblPr firstRow="1" bandRow="1">
                <a:tableStyleId>{21E4AEA4-8DFA-4A89-87EB-49C32662AFE0}</a:tableStyleId>
              </a:tblPr>
              <a:tblGrid>
                <a:gridCol w="1455616">
                  <a:extLst>
                    <a:ext uri="{9D8B030D-6E8A-4147-A177-3AD203B41FA5}">
                      <a16:colId xmlns:a16="http://schemas.microsoft.com/office/drawing/2014/main" val="20000"/>
                    </a:ext>
                  </a:extLst>
                </a:gridCol>
                <a:gridCol w="482400">
                  <a:extLst>
                    <a:ext uri="{9D8B030D-6E8A-4147-A177-3AD203B41FA5}">
                      <a16:colId xmlns:a16="http://schemas.microsoft.com/office/drawing/2014/main" val="130664644"/>
                    </a:ext>
                  </a:extLst>
                </a:gridCol>
                <a:gridCol w="482400">
                  <a:extLst>
                    <a:ext uri="{9D8B030D-6E8A-4147-A177-3AD203B41FA5}">
                      <a16:colId xmlns:a16="http://schemas.microsoft.com/office/drawing/2014/main" val="2542876021"/>
                    </a:ext>
                  </a:extLst>
                </a:gridCol>
                <a:gridCol w="482400">
                  <a:extLst>
                    <a:ext uri="{9D8B030D-6E8A-4147-A177-3AD203B41FA5}">
                      <a16:colId xmlns:a16="http://schemas.microsoft.com/office/drawing/2014/main" val="2271964868"/>
                    </a:ext>
                  </a:extLst>
                </a:gridCol>
                <a:gridCol w="482400">
                  <a:extLst>
                    <a:ext uri="{9D8B030D-6E8A-4147-A177-3AD203B41FA5}">
                      <a16:colId xmlns:a16="http://schemas.microsoft.com/office/drawing/2014/main" val="200328152"/>
                    </a:ext>
                  </a:extLst>
                </a:gridCol>
                <a:gridCol w="482400">
                  <a:extLst>
                    <a:ext uri="{9D8B030D-6E8A-4147-A177-3AD203B41FA5}">
                      <a16:colId xmlns:a16="http://schemas.microsoft.com/office/drawing/2014/main" val="1183069139"/>
                    </a:ext>
                  </a:extLst>
                </a:gridCol>
                <a:gridCol w="482400">
                  <a:extLst>
                    <a:ext uri="{9D8B030D-6E8A-4147-A177-3AD203B41FA5}">
                      <a16:colId xmlns:a16="http://schemas.microsoft.com/office/drawing/2014/main" val="284229119"/>
                    </a:ext>
                  </a:extLst>
                </a:gridCol>
                <a:gridCol w="482400">
                  <a:extLst>
                    <a:ext uri="{9D8B030D-6E8A-4147-A177-3AD203B41FA5}">
                      <a16:colId xmlns:a16="http://schemas.microsoft.com/office/drawing/2014/main" val="3207882914"/>
                    </a:ext>
                  </a:extLst>
                </a:gridCol>
                <a:gridCol w="482400">
                  <a:extLst>
                    <a:ext uri="{9D8B030D-6E8A-4147-A177-3AD203B41FA5}">
                      <a16:colId xmlns:a16="http://schemas.microsoft.com/office/drawing/2014/main" val="475759618"/>
                    </a:ext>
                  </a:extLst>
                </a:gridCol>
                <a:gridCol w="482400">
                  <a:extLst>
                    <a:ext uri="{9D8B030D-6E8A-4147-A177-3AD203B41FA5}">
                      <a16:colId xmlns:a16="http://schemas.microsoft.com/office/drawing/2014/main" val="20001"/>
                    </a:ext>
                  </a:extLst>
                </a:gridCol>
                <a:gridCol w="482400">
                  <a:extLst>
                    <a:ext uri="{9D8B030D-6E8A-4147-A177-3AD203B41FA5}">
                      <a16:colId xmlns:a16="http://schemas.microsoft.com/office/drawing/2014/main" val="1613051"/>
                    </a:ext>
                  </a:extLst>
                </a:gridCol>
                <a:gridCol w="482400">
                  <a:extLst>
                    <a:ext uri="{9D8B030D-6E8A-4147-A177-3AD203B41FA5}">
                      <a16:colId xmlns:a16="http://schemas.microsoft.com/office/drawing/2014/main" val="1966368097"/>
                    </a:ext>
                  </a:extLst>
                </a:gridCol>
                <a:gridCol w="482400">
                  <a:extLst>
                    <a:ext uri="{9D8B030D-6E8A-4147-A177-3AD203B41FA5}">
                      <a16:colId xmlns:a16="http://schemas.microsoft.com/office/drawing/2014/main" val="2538791950"/>
                    </a:ext>
                  </a:extLst>
                </a:gridCol>
                <a:gridCol w="482400">
                  <a:extLst>
                    <a:ext uri="{9D8B030D-6E8A-4147-A177-3AD203B41FA5}">
                      <a16:colId xmlns:a16="http://schemas.microsoft.com/office/drawing/2014/main" val="3971928859"/>
                    </a:ext>
                  </a:extLst>
                </a:gridCol>
                <a:gridCol w="482400">
                  <a:extLst>
                    <a:ext uri="{9D8B030D-6E8A-4147-A177-3AD203B41FA5}">
                      <a16:colId xmlns:a16="http://schemas.microsoft.com/office/drawing/2014/main" val="15195034"/>
                    </a:ext>
                  </a:extLst>
                </a:gridCol>
                <a:gridCol w="482400">
                  <a:extLst>
                    <a:ext uri="{9D8B030D-6E8A-4147-A177-3AD203B41FA5}">
                      <a16:colId xmlns:a16="http://schemas.microsoft.com/office/drawing/2014/main" val="265901798"/>
                    </a:ext>
                  </a:extLst>
                </a:gridCol>
                <a:gridCol w="482400">
                  <a:extLst>
                    <a:ext uri="{9D8B030D-6E8A-4147-A177-3AD203B41FA5}">
                      <a16:colId xmlns:a16="http://schemas.microsoft.com/office/drawing/2014/main" val="4016346827"/>
                    </a:ext>
                  </a:extLst>
                </a:gridCol>
                <a:gridCol w="482400">
                  <a:extLst>
                    <a:ext uri="{9D8B030D-6E8A-4147-A177-3AD203B41FA5}">
                      <a16:colId xmlns:a16="http://schemas.microsoft.com/office/drawing/2014/main" val="1151104292"/>
                    </a:ext>
                  </a:extLst>
                </a:gridCol>
                <a:gridCol w="482400">
                  <a:extLst>
                    <a:ext uri="{9D8B030D-6E8A-4147-A177-3AD203B41FA5}">
                      <a16:colId xmlns:a16="http://schemas.microsoft.com/office/drawing/2014/main" val="730067835"/>
                    </a:ext>
                  </a:extLst>
                </a:gridCol>
                <a:gridCol w="482400">
                  <a:extLst>
                    <a:ext uri="{9D8B030D-6E8A-4147-A177-3AD203B41FA5}">
                      <a16:colId xmlns:a16="http://schemas.microsoft.com/office/drawing/2014/main" val="20004"/>
                    </a:ext>
                  </a:extLst>
                </a:gridCol>
              </a:tblGrid>
              <a:tr h="399058">
                <a:tc>
                  <a:txBody>
                    <a:bodyPr/>
                    <a:lstStyle/>
                    <a:p>
                      <a:pPr algn="l" fontAlgn="b">
                        <a:buNone/>
                      </a:pPr>
                      <a:endParaRPr lang="sv-SE" sz="9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solidFill>
                      <a:schemeClr val="accent2"/>
                    </a:solidFill>
                  </a:tcPr>
                </a:tc>
                <a:tc>
                  <a:txBody>
                    <a:bodyPr/>
                    <a:lstStyle/>
                    <a:p>
                      <a:pPr algn="r" fontAlgn="b">
                        <a:buNone/>
                      </a:pPr>
                      <a:r>
                        <a:rPr lang="sv-SE" sz="900" u="none" strike="noStrike" dirty="0">
                          <a:effectLst/>
                          <a:latin typeface="Arial" panose="020B0604020202020204" pitchFamily="34" charset="0"/>
                          <a:cs typeface="Arial" panose="020B0604020202020204" pitchFamily="34" charset="0"/>
                        </a:rPr>
                        <a:t>2025</a:t>
                      </a:r>
                      <a:endParaRPr lang="sv-SE" sz="900" b="0" i="0" u="none" strike="noStrike" dirty="0">
                        <a:solidFill>
                          <a:srgbClr val="000000"/>
                        </a:solidFill>
                        <a:effectLst/>
                        <a:latin typeface="Arial" panose="020B0604020202020204" pitchFamily="34" charset="0"/>
                        <a:cs typeface="Arial" panose="020B0604020202020204" pitchFamily="34" charset="0"/>
                      </a:endParaRPr>
                    </a:p>
                  </a:txBody>
                  <a:tcPr marL="7566" marR="7566" marT="7566" marB="0" anchor="b">
                    <a:solidFill>
                      <a:schemeClr val="accent2"/>
                    </a:solidFill>
                  </a:tcPr>
                </a:tc>
                <a:tc>
                  <a:txBody>
                    <a:bodyPr/>
                    <a:lstStyle/>
                    <a:p>
                      <a:pPr algn="r" fontAlgn="b">
                        <a:buNone/>
                      </a:pPr>
                      <a:r>
                        <a:rPr lang="sv-SE" sz="900" u="none" strike="noStrike">
                          <a:effectLst/>
                          <a:latin typeface="Arial" panose="020B0604020202020204" pitchFamily="34" charset="0"/>
                          <a:cs typeface="Arial" panose="020B0604020202020204" pitchFamily="34" charset="0"/>
                        </a:rPr>
                        <a:t>2024</a:t>
                      </a:r>
                      <a:endParaRPr lang="sv-SE" sz="900" b="0" i="0" u="none" strike="noStrike">
                        <a:solidFill>
                          <a:srgbClr val="000000"/>
                        </a:solidFill>
                        <a:effectLst/>
                        <a:latin typeface="Arial" panose="020B0604020202020204" pitchFamily="34" charset="0"/>
                        <a:cs typeface="Arial" panose="020B0604020202020204" pitchFamily="34" charset="0"/>
                      </a:endParaRPr>
                    </a:p>
                  </a:txBody>
                  <a:tcPr marL="7566" marR="7566" marT="7566" marB="0" anchor="b">
                    <a:solidFill>
                      <a:schemeClr val="accent2"/>
                    </a:solidFill>
                  </a:tcPr>
                </a:tc>
                <a:tc>
                  <a:txBody>
                    <a:bodyPr/>
                    <a:lstStyle/>
                    <a:p>
                      <a:pPr algn="r" fontAlgn="b">
                        <a:buNone/>
                      </a:pPr>
                      <a:r>
                        <a:rPr lang="sv-SE" sz="900" u="none" strike="noStrike">
                          <a:effectLst/>
                          <a:latin typeface="Arial" panose="020B0604020202020204" pitchFamily="34" charset="0"/>
                          <a:cs typeface="Arial" panose="020B0604020202020204" pitchFamily="34" charset="0"/>
                        </a:rPr>
                        <a:t>2023</a:t>
                      </a:r>
                      <a:endParaRPr lang="sv-SE" sz="900" b="0" i="0" u="none" strike="noStrike">
                        <a:solidFill>
                          <a:srgbClr val="000000"/>
                        </a:solidFill>
                        <a:effectLst/>
                        <a:latin typeface="Arial" panose="020B0604020202020204" pitchFamily="34" charset="0"/>
                        <a:cs typeface="Arial" panose="020B0604020202020204" pitchFamily="34" charset="0"/>
                      </a:endParaRPr>
                    </a:p>
                  </a:txBody>
                  <a:tcPr marL="7566" marR="7566" marT="7566" marB="0" anchor="b">
                    <a:solidFill>
                      <a:schemeClr val="accent2"/>
                    </a:solidFill>
                  </a:tcPr>
                </a:tc>
                <a:tc>
                  <a:txBody>
                    <a:bodyPr/>
                    <a:lstStyle/>
                    <a:p>
                      <a:pPr algn="r" fontAlgn="b">
                        <a:buNone/>
                      </a:pPr>
                      <a:r>
                        <a:rPr lang="sv-SE" sz="900" u="none" strike="noStrike">
                          <a:effectLst/>
                          <a:latin typeface="Arial" panose="020B0604020202020204" pitchFamily="34" charset="0"/>
                          <a:cs typeface="Arial" panose="020B0604020202020204" pitchFamily="34" charset="0"/>
                        </a:rPr>
                        <a:t>2022</a:t>
                      </a:r>
                      <a:endParaRPr lang="sv-SE" sz="900" b="0" i="0" u="none" strike="noStrike">
                        <a:solidFill>
                          <a:srgbClr val="000000"/>
                        </a:solidFill>
                        <a:effectLst/>
                        <a:latin typeface="Arial" panose="020B0604020202020204" pitchFamily="34" charset="0"/>
                        <a:cs typeface="Arial" panose="020B0604020202020204" pitchFamily="34" charset="0"/>
                      </a:endParaRPr>
                    </a:p>
                  </a:txBody>
                  <a:tcPr marL="7566" marR="7566" marT="7566" marB="0" anchor="b">
                    <a:solidFill>
                      <a:schemeClr val="accent2"/>
                    </a:solidFill>
                  </a:tcPr>
                </a:tc>
                <a:tc>
                  <a:txBody>
                    <a:bodyPr/>
                    <a:lstStyle/>
                    <a:p>
                      <a:pPr algn="r" fontAlgn="b">
                        <a:buNone/>
                      </a:pPr>
                      <a:r>
                        <a:rPr lang="sv-SE" sz="900" u="none" strike="noStrike">
                          <a:effectLst/>
                          <a:latin typeface="Arial" panose="020B0604020202020204" pitchFamily="34" charset="0"/>
                          <a:cs typeface="Arial" panose="020B0604020202020204" pitchFamily="34" charset="0"/>
                        </a:rPr>
                        <a:t>2021</a:t>
                      </a:r>
                      <a:endParaRPr lang="sv-SE" sz="900" b="0" i="0" u="none" strike="noStrike">
                        <a:solidFill>
                          <a:srgbClr val="000000"/>
                        </a:solidFill>
                        <a:effectLst/>
                        <a:latin typeface="Arial" panose="020B0604020202020204" pitchFamily="34" charset="0"/>
                        <a:cs typeface="Arial" panose="020B0604020202020204" pitchFamily="34" charset="0"/>
                      </a:endParaRPr>
                    </a:p>
                  </a:txBody>
                  <a:tcPr marL="7566" marR="7566" marT="7566" marB="0" anchor="b">
                    <a:solidFill>
                      <a:schemeClr val="accent2"/>
                    </a:solidFill>
                  </a:tcPr>
                </a:tc>
                <a:tc>
                  <a:txBody>
                    <a:bodyPr/>
                    <a:lstStyle/>
                    <a:p>
                      <a:pPr algn="r" fontAlgn="b">
                        <a:buNone/>
                      </a:pPr>
                      <a:r>
                        <a:rPr lang="sv-SE" sz="900" u="none" strike="noStrike">
                          <a:effectLst/>
                          <a:latin typeface="Arial" panose="020B0604020202020204" pitchFamily="34" charset="0"/>
                          <a:cs typeface="Arial" panose="020B0604020202020204" pitchFamily="34" charset="0"/>
                        </a:rPr>
                        <a:t>2020</a:t>
                      </a:r>
                      <a:endParaRPr lang="sv-SE" sz="900" b="0" i="0" u="none" strike="noStrike">
                        <a:solidFill>
                          <a:srgbClr val="000000"/>
                        </a:solidFill>
                        <a:effectLst/>
                        <a:latin typeface="Arial" panose="020B0604020202020204" pitchFamily="34" charset="0"/>
                        <a:cs typeface="Arial" panose="020B0604020202020204" pitchFamily="34" charset="0"/>
                      </a:endParaRPr>
                    </a:p>
                  </a:txBody>
                  <a:tcPr marL="7566" marR="7566" marT="7566" marB="0" anchor="b">
                    <a:solidFill>
                      <a:schemeClr val="accent2"/>
                    </a:solidFill>
                  </a:tcPr>
                </a:tc>
                <a:tc>
                  <a:txBody>
                    <a:bodyPr/>
                    <a:lstStyle/>
                    <a:p>
                      <a:pPr algn="r" fontAlgn="b">
                        <a:buNone/>
                      </a:pPr>
                      <a:r>
                        <a:rPr lang="sv-SE" sz="900" u="none" strike="noStrike">
                          <a:effectLst/>
                          <a:latin typeface="Arial" panose="020B0604020202020204" pitchFamily="34" charset="0"/>
                          <a:cs typeface="Arial" panose="020B0604020202020204" pitchFamily="34" charset="0"/>
                        </a:rPr>
                        <a:t>2019</a:t>
                      </a:r>
                      <a:endParaRPr lang="sv-SE" sz="900" b="0" i="0" u="none" strike="noStrike">
                        <a:solidFill>
                          <a:srgbClr val="000000"/>
                        </a:solidFill>
                        <a:effectLst/>
                        <a:latin typeface="Arial" panose="020B0604020202020204" pitchFamily="34" charset="0"/>
                        <a:cs typeface="Arial" panose="020B0604020202020204" pitchFamily="34" charset="0"/>
                      </a:endParaRPr>
                    </a:p>
                  </a:txBody>
                  <a:tcPr marL="7566" marR="7566" marT="7566" marB="0" anchor="b">
                    <a:solidFill>
                      <a:schemeClr val="accent2"/>
                    </a:solidFill>
                  </a:tcPr>
                </a:tc>
                <a:tc>
                  <a:txBody>
                    <a:bodyPr/>
                    <a:lstStyle/>
                    <a:p>
                      <a:pPr algn="r" fontAlgn="b">
                        <a:buNone/>
                      </a:pPr>
                      <a:r>
                        <a:rPr lang="sv-SE" sz="900" u="none" strike="noStrike">
                          <a:effectLst/>
                          <a:latin typeface="Arial" panose="020B0604020202020204" pitchFamily="34" charset="0"/>
                          <a:cs typeface="Arial" panose="020B0604020202020204" pitchFamily="34" charset="0"/>
                        </a:rPr>
                        <a:t>2018</a:t>
                      </a:r>
                      <a:endParaRPr lang="sv-SE" sz="900" b="0" i="0" u="none" strike="noStrike">
                        <a:solidFill>
                          <a:srgbClr val="000000"/>
                        </a:solidFill>
                        <a:effectLst/>
                        <a:latin typeface="Arial" panose="020B0604020202020204" pitchFamily="34" charset="0"/>
                        <a:cs typeface="Arial" panose="020B0604020202020204" pitchFamily="34" charset="0"/>
                      </a:endParaRPr>
                    </a:p>
                  </a:txBody>
                  <a:tcPr marL="7566" marR="7566" marT="7566" marB="0" anchor="b">
                    <a:solidFill>
                      <a:schemeClr val="accent2"/>
                    </a:solidFill>
                  </a:tcPr>
                </a:tc>
                <a:tc>
                  <a:txBody>
                    <a:bodyPr/>
                    <a:lstStyle/>
                    <a:p>
                      <a:pPr algn="r" fontAlgn="b">
                        <a:buNone/>
                      </a:pPr>
                      <a:r>
                        <a:rPr lang="sv-SE" sz="900" u="none" strike="noStrike">
                          <a:effectLst/>
                          <a:latin typeface="Arial" panose="020B0604020202020204" pitchFamily="34" charset="0"/>
                          <a:cs typeface="Arial" panose="020B0604020202020204" pitchFamily="34" charset="0"/>
                        </a:rPr>
                        <a:t>2017</a:t>
                      </a:r>
                      <a:endParaRPr lang="sv-SE" sz="900" b="0" i="0" u="none" strike="noStrike">
                        <a:solidFill>
                          <a:srgbClr val="000000"/>
                        </a:solidFill>
                        <a:effectLst/>
                        <a:latin typeface="Arial" panose="020B0604020202020204" pitchFamily="34" charset="0"/>
                        <a:cs typeface="Arial" panose="020B0604020202020204" pitchFamily="34" charset="0"/>
                      </a:endParaRPr>
                    </a:p>
                  </a:txBody>
                  <a:tcPr marL="7566" marR="7566" marT="7566" marB="0" anchor="b">
                    <a:solidFill>
                      <a:schemeClr val="accent2"/>
                    </a:solidFill>
                  </a:tcPr>
                </a:tc>
                <a:tc>
                  <a:txBody>
                    <a:bodyPr/>
                    <a:lstStyle/>
                    <a:p>
                      <a:pPr algn="r" fontAlgn="b">
                        <a:buNone/>
                      </a:pPr>
                      <a:r>
                        <a:rPr lang="sv-SE" sz="900" u="none" strike="noStrike">
                          <a:effectLst/>
                          <a:latin typeface="Arial" panose="020B0604020202020204" pitchFamily="34" charset="0"/>
                          <a:cs typeface="Arial" panose="020B0604020202020204" pitchFamily="34" charset="0"/>
                        </a:rPr>
                        <a:t>2016</a:t>
                      </a:r>
                      <a:endParaRPr lang="sv-SE" sz="900" b="0" i="0" u="none" strike="noStrike">
                        <a:solidFill>
                          <a:srgbClr val="000000"/>
                        </a:solidFill>
                        <a:effectLst/>
                        <a:latin typeface="Arial" panose="020B0604020202020204" pitchFamily="34" charset="0"/>
                        <a:cs typeface="Arial" panose="020B0604020202020204" pitchFamily="34" charset="0"/>
                      </a:endParaRPr>
                    </a:p>
                  </a:txBody>
                  <a:tcPr marL="7566" marR="7566" marT="7566" marB="0" anchor="b">
                    <a:solidFill>
                      <a:schemeClr val="accent2"/>
                    </a:solidFill>
                  </a:tcPr>
                </a:tc>
                <a:tc>
                  <a:txBody>
                    <a:bodyPr/>
                    <a:lstStyle/>
                    <a:p>
                      <a:pPr algn="r" fontAlgn="b">
                        <a:buNone/>
                      </a:pPr>
                      <a:r>
                        <a:rPr lang="sv-SE" sz="900" u="none" strike="noStrike">
                          <a:effectLst/>
                          <a:latin typeface="Arial" panose="020B0604020202020204" pitchFamily="34" charset="0"/>
                          <a:cs typeface="Arial" panose="020B0604020202020204" pitchFamily="34" charset="0"/>
                        </a:rPr>
                        <a:t>2015</a:t>
                      </a:r>
                      <a:endParaRPr lang="sv-SE" sz="900" b="0" i="0" u="none" strike="noStrike">
                        <a:solidFill>
                          <a:srgbClr val="000000"/>
                        </a:solidFill>
                        <a:effectLst/>
                        <a:latin typeface="Arial" panose="020B0604020202020204" pitchFamily="34" charset="0"/>
                        <a:cs typeface="Arial" panose="020B0604020202020204" pitchFamily="34" charset="0"/>
                      </a:endParaRPr>
                    </a:p>
                  </a:txBody>
                  <a:tcPr marL="7566" marR="7566" marT="7566" marB="0" anchor="b">
                    <a:solidFill>
                      <a:schemeClr val="accent2"/>
                    </a:solidFill>
                  </a:tcPr>
                </a:tc>
                <a:tc>
                  <a:txBody>
                    <a:bodyPr/>
                    <a:lstStyle/>
                    <a:p>
                      <a:pPr algn="r" fontAlgn="b">
                        <a:buNone/>
                      </a:pPr>
                      <a:r>
                        <a:rPr lang="sv-SE" sz="900" u="none" strike="noStrike">
                          <a:effectLst/>
                          <a:latin typeface="Arial" panose="020B0604020202020204" pitchFamily="34" charset="0"/>
                          <a:cs typeface="Arial" panose="020B0604020202020204" pitchFamily="34" charset="0"/>
                        </a:rPr>
                        <a:t>2014</a:t>
                      </a:r>
                      <a:endParaRPr lang="sv-SE" sz="900" b="0" i="0" u="none" strike="noStrike">
                        <a:solidFill>
                          <a:srgbClr val="000000"/>
                        </a:solidFill>
                        <a:effectLst/>
                        <a:latin typeface="Arial" panose="020B0604020202020204" pitchFamily="34" charset="0"/>
                        <a:cs typeface="Arial" panose="020B0604020202020204" pitchFamily="34" charset="0"/>
                      </a:endParaRPr>
                    </a:p>
                  </a:txBody>
                  <a:tcPr marL="7566" marR="7566" marT="7566" marB="0" anchor="b">
                    <a:solidFill>
                      <a:schemeClr val="accent2"/>
                    </a:solidFill>
                  </a:tcPr>
                </a:tc>
                <a:tc>
                  <a:txBody>
                    <a:bodyPr/>
                    <a:lstStyle/>
                    <a:p>
                      <a:pPr algn="r" fontAlgn="b">
                        <a:buNone/>
                      </a:pPr>
                      <a:r>
                        <a:rPr lang="sv-SE" sz="900" u="none" strike="noStrike">
                          <a:effectLst/>
                          <a:latin typeface="Arial" panose="020B0604020202020204" pitchFamily="34" charset="0"/>
                          <a:cs typeface="Arial" panose="020B0604020202020204" pitchFamily="34" charset="0"/>
                        </a:rPr>
                        <a:t>2013</a:t>
                      </a:r>
                      <a:endParaRPr lang="sv-SE" sz="900" b="0" i="0" u="none" strike="noStrike">
                        <a:solidFill>
                          <a:srgbClr val="000000"/>
                        </a:solidFill>
                        <a:effectLst/>
                        <a:latin typeface="Arial" panose="020B0604020202020204" pitchFamily="34" charset="0"/>
                        <a:cs typeface="Arial" panose="020B0604020202020204" pitchFamily="34" charset="0"/>
                      </a:endParaRPr>
                    </a:p>
                  </a:txBody>
                  <a:tcPr marL="7566" marR="7566" marT="7566" marB="0" anchor="b">
                    <a:solidFill>
                      <a:schemeClr val="accent2"/>
                    </a:solidFill>
                  </a:tcPr>
                </a:tc>
                <a:tc>
                  <a:txBody>
                    <a:bodyPr/>
                    <a:lstStyle/>
                    <a:p>
                      <a:pPr algn="r" fontAlgn="b">
                        <a:buNone/>
                      </a:pPr>
                      <a:r>
                        <a:rPr lang="sv-SE" sz="900" u="none" strike="noStrike">
                          <a:effectLst/>
                          <a:latin typeface="Arial" panose="020B0604020202020204" pitchFamily="34" charset="0"/>
                          <a:cs typeface="Arial" panose="020B0604020202020204" pitchFamily="34" charset="0"/>
                        </a:rPr>
                        <a:t>2012</a:t>
                      </a:r>
                      <a:endParaRPr lang="sv-SE" sz="900" b="0" i="0" u="none" strike="noStrike">
                        <a:solidFill>
                          <a:srgbClr val="000000"/>
                        </a:solidFill>
                        <a:effectLst/>
                        <a:latin typeface="Arial" panose="020B0604020202020204" pitchFamily="34" charset="0"/>
                        <a:cs typeface="Arial" panose="020B0604020202020204" pitchFamily="34" charset="0"/>
                      </a:endParaRPr>
                    </a:p>
                  </a:txBody>
                  <a:tcPr marL="7566" marR="7566" marT="7566" marB="0" anchor="b">
                    <a:solidFill>
                      <a:schemeClr val="accent2"/>
                    </a:solidFill>
                  </a:tcPr>
                </a:tc>
                <a:tc>
                  <a:txBody>
                    <a:bodyPr/>
                    <a:lstStyle/>
                    <a:p>
                      <a:pPr algn="r" fontAlgn="b">
                        <a:buNone/>
                      </a:pPr>
                      <a:r>
                        <a:rPr lang="sv-SE" sz="900" u="none" strike="noStrike">
                          <a:effectLst/>
                          <a:latin typeface="Arial" panose="020B0604020202020204" pitchFamily="34" charset="0"/>
                          <a:cs typeface="Arial" panose="020B0604020202020204" pitchFamily="34" charset="0"/>
                        </a:rPr>
                        <a:t>2011</a:t>
                      </a:r>
                      <a:endParaRPr lang="sv-SE" sz="900" b="0" i="0" u="none" strike="noStrike">
                        <a:solidFill>
                          <a:srgbClr val="000000"/>
                        </a:solidFill>
                        <a:effectLst/>
                        <a:latin typeface="Arial" panose="020B0604020202020204" pitchFamily="34" charset="0"/>
                        <a:cs typeface="Arial" panose="020B0604020202020204" pitchFamily="34" charset="0"/>
                      </a:endParaRPr>
                    </a:p>
                  </a:txBody>
                  <a:tcPr marL="7566" marR="7566" marT="7566" marB="0" anchor="b">
                    <a:solidFill>
                      <a:schemeClr val="accent2"/>
                    </a:solidFill>
                  </a:tcPr>
                </a:tc>
                <a:tc>
                  <a:txBody>
                    <a:bodyPr/>
                    <a:lstStyle/>
                    <a:p>
                      <a:pPr algn="r" fontAlgn="b">
                        <a:buNone/>
                      </a:pPr>
                      <a:r>
                        <a:rPr lang="sv-SE" sz="900" u="none" strike="noStrike">
                          <a:effectLst/>
                          <a:latin typeface="Arial" panose="020B0604020202020204" pitchFamily="34" charset="0"/>
                          <a:cs typeface="Arial" panose="020B0604020202020204" pitchFamily="34" charset="0"/>
                        </a:rPr>
                        <a:t>2010</a:t>
                      </a:r>
                      <a:endParaRPr lang="sv-SE" sz="900" b="0" i="0" u="none" strike="noStrike">
                        <a:solidFill>
                          <a:srgbClr val="000000"/>
                        </a:solidFill>
                        <a:effectLst/>
                        <a:latin typeface="Arial" panose="020B0604020202020204" pitchFamily="34" charset="0"/>
                        <a:cs typeface="Arial" panose="020B0604020202020204" pitchFamily="34" charset="0"/>
                      </a:endParaRPr>
                    </a:p>
                  </a:txBody>
                  <a:tcPr marL="7566" marR="7566" marT="7566" marB="0" anchor="b">
                    <a:solidFill>
                      <a:schemeClr val="accent2"/>
                    </a:solidFill>
                  </a:tcPr>
                </a:tc>
                <a:tc>
                  <a:txBody>
                    <a:bodyPr/>
                    <a:lstStyle/>
                    <a:p>
                      <a:pPr algn="r" fontAlgn="b">
                        <a:buNone/>
                      </a:pPr>
                      <a:r>
                        <a:rPr lang="sv-SE" sz="900" u="none" strike="noStrike">
                          <a:effectLst/>
                          <a:latin typeface="Arial" panose="020B0604020202020204" pitchFamily="34" charset="0"/>
                          <a:cs typeface="Arial" panose="020B0604020202020204" pitchFamily="34" charset="0"/>
                        </a:rPr>
                        <a:t>2009</a:t>
                      </a:r>
                      <a:endParaRPr lang="sv-SE" sz="900" b="0" i="0" u="none" strike="noStrike">
                        <a:solidFill>
                          <a:srgbClr val="000000"/>
                        </a:solidFill>
                        <a:effectLst/>
                        <a:latin typeface="Arial" panose="020B0604020202020204" pitchFamily="34" charset="0"/>
                        <a:cs typeface="Arial" panose="020B0604020202020204" pitchFamily="34" charset="0"/>
                      </a:endParaRPr>
                    </a:p>
                  </a:txBody>
                  <a:tcPr marL="7566" marR="7566" marT="7566" marB="0" anchor="b">
                    <a:solidFill>
                      <a:schemeClr val="accent2"/>
                    </a:solidFill>
                  </a:tcPr>
                </a:tc>
                <a:tc>
                  <a:txBody>
                    <a:bodyPr/>
                    <a:lstStyle/>
                    <a:p>
                      <a:pPr algn="r" fontAlgn="b">
                        <a:buNone/>
                      </a:pPr>
                      <a:r>
                        <a:rPr lang="sv-SE" sz="900" u="none" strike="noStrike">
                          <a:effectLst/>
                          <a:latin typeface="Arial" panose="020B0604020202020204" pitchFamily="34" charset="0"/>
                          <a:cs typeface="Arial" panose="020B0604020202020204" pitchFamily="34" charset="0"/>
                        </a:rPr>
                        <a:t>2008</a:t>
                      </a:r>
                      <a:endParaRPr lang="sv-SE" sz="900" b="0" i="0" u="none" strike="noStrike">
                        <a:solidFill>
                          <a:srgbClr val="000000"/>
                        </a:solidFill>
                        <a:effectLst/>
                        <a:latin typeface="Arial" panose="020B0604020202020204" pitchFamily="34" charset="0"/>
                        <a:cs typeface="Arial" panose="020B0604020202020204" pitchFamily="34" charset="0"/>
                      </a:endParaRPr>
                    </a:p>
                  </a:txBody>
                  <a:tcPr marL="7566" marR="7566" marT="7566" marB="0" anchor="b">
                    <a:solidFill>
                      <a:schemeClr val="accent2"/>
                    </a:solidFill>
                  </a:tcPr>
                </a:tc>
                <a:tc>
                  <a:txBody>
                    <a:bodyPr/>
                    <a:lstStyle/>
                    <a:p>
                      <a:pPr algn="r" fontAlgn="b">
                        <a:buNone/>
                      </a:pPr>
                      <a:r>
                        <a:rPr lang="sv-SE" sz="900" u="none" strike="noStrike">
                          <a:effectLst/>
                          <a:latin typeface="Arial" panose="020B0604020202020204" pitchFamily="34" charset="0"/>
                          <a:cs typeface="Arial" panose="020B0604020202020204" pitchFamily="34" charset="0"/>
                        </a:rPr>
                        <a:t>2007</a:t>
                      </a:r>
                      <a:endParaRPr lang="sv-SE" sz="900" b="0" i="0" u="none" strike="noStrike">
                        <a:solidFill>
                          <a:srgbClr val="000000"/>
                        </a:solidFill>
                        <a:effectLst/>
                        <a:latin typeface="Arial" panose="020B0604020202020204" pitchFamily="34" charset="0"/>
                        <a:cs typeface="Arial" panose="020B0604020202020204" pitchFamily="34" charset="0"/>
                      </a:endParaRPr>
                    </a:p>
                  </a:txBody>
                  <a:tcPr marL="7566" marR="7566" marT="7566" marB="0" anchor="b">
                    <a:solidFill>
                      <a:schemeClr val="accent2"/>
                    </a:solidFill>
                  </a:tcPr>
                </a:tc>
                <a:extLst>
                  <a:ext uri="{0D108BD9-81ED-4DB2-BD59-A6C34878D82A}">
                    <a16:rowId xmlns:a16="http://schemas.microsoft.com/office/drawing/2014/main" val="386416032"/>
                  </a:ext>
                </a:extLst>
              </a:tr>
              <a:tr h="252000">
                <a:tc>
                  <a:txBody>
                    <a:bodyPr/>
                    <a:lstStyle/>
                    <a:p>
                      <a:pPr algn="l" fontAlgn="b">
                        <a:buNone/>
                      </a:pPr>
                      <a:r>
                        <a:rPr lang="en-US" sz="900" b="0" i="0" u="none" strike="noStrike" dirty="0">
                          <a:solidFill>
                            <a:srgbClr val="000000"/>
                          </a:solidFill>
                          <a:effectLst/>
                          <a:latin typeface="Arial" panose="020B0604020202020204" pitchFamily="34" charset="0"/>
                          <a:cs typeface="Arial" panose="020B0604020202020204" pitchFamily="34" charset="0"/>
                        </a:rPr>
                        <a:t>Net cash provided by operating activities</a:t>
                      </a:r>
                    </a:p>
                  </a:txBody>
                  <a:tcPr marL="9525" marR="9525" marT="9525" marB="0" anchor="b"/>
                </a:tc>
                <a:tc>
                  <a:txBody>
                    <a:bodyPr/>
                    <a:lstStyle/>
                    <a:p>
                      <a:pPr algn="r" fontAlgn="b">
                        <a:buNone/>
                      </a:pPr>
                      <a:r>
                        <a:rPr lang="sv-SE" sz="900" u="none" strike="noStrike">
                          <a:effectLst/>
                          <a:latin typeface="Arial" panose="020B0604020202020204" pitchFamily="34" charset="0"/>
                          <a:cs typeface="Arial" panose="020B0604020202020204" pitchFamily="34" charset="0"/>
                        </a:rPr>
                        <a:t>1,157</a:t>
                      </a:r>
                      <a:endParaRPr lang="sv-SE" sz="900" b="0" i="0" u="none" strike="noStrike">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a:effectLst/>
                          <a:latin typeface="Arial" panose="020B0604020202020204" pitchFamily="34" charset="0"/>
                          <a:cs typeface="Arial" panose="020B0604020202020204" pitchFamily="34" charset="0"/>
                        </a:rPr>
                        <a:t>1,059</a:t>
                      </a:r>
                      <a:endParaRPr lang="sv-SE" sz="900" b="0" i="0" u="none" strike="noStrike">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dirty="0">
                          <a:effectLst/>
                          <a:latin typeface="Arial" panose="020B0604020202020204" pitchFamily="34" charset="0"/>
                          <a:cs typeface="Arial" panose="020B0604020202020204" pitchFamily="34" charset="0"/>
                        </a:rPr>
                        <a:t>982</a:t>
                      </a:r>
                      <a:endParaRPr lang="sv-SE" sz="900" b="0" i="0" u="none" strike="noStrike" dirty="0">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dirty="0">
                          <a:effectLst/>
                          <a:latin typeface="Arial" panose="020B0604020202020204" pitchFamily="34" charset="0"/>
                          <a:cs typeface="Arial" panose="020B0604020202020204" pitchFamily="34" charset="0"/>
                        </a:rPr>
                        <a:t>713</a:t>
                      </a:r>
                      <a:endParaRPr lang="sv-SE" sz="900" b="0" i="0" u="none" strike="noStrike" dirty="0">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a:effectLst/>
                          <a:latin typeface="Arial" panose="020B0604020202020204" pitchFamily="34" charset="0"/>
                          <a:cs typeface="Arial" panose="020B0604020202020204" pitchFamily="34" charset="0"/>
                        </a:rPr>
                        <a:t>754</a:t>
                      </a:r>
                      <a:endParaRPr lang="sv-SE" sz="900" b="0" i="0" u="none" strike="noStrike">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a:effectLst/>
                          <a:latin typeface="Arial" panose="020B0604020202020204" pitchFamily="34" charset="0"/>
                          <a:cs typeface="Arial" panose="020B0604020202020204" pitchFamily="34" charset="0"/>
                        </a:rPr>
                        <a:t>849</a:t>
                      </a:r>
                      <a:endParaRPr lang="sv-SE" sz="900" b="0" i="0" u="none" strike="noStrike">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a:effectLst/>
                          <a:latin typeface="Arial" panose="020B0604020202020204" pitchFamily="34" charset="0"/>
                          <a:cs typeface="Arial" panose="020B0604020202020204" pitchFamily="34" charset="0"/>
                        </a:rPr>
                        <a:t>641</a:t>
                      </a:r>
                      <a:endParaRPr lang="sv-SE" sz="900" b="0" i="0" u="none" strike="noStrike">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a:effectLst/>
                          <a:latin typeface="Arial" panose="020B0604020202020204" pitchFamily="34" charset="0"/>
                          <a:cs typeface="Arial" panose="020B0604020202020204" pitchFamily="34" charset="0"/>
                        </a:rPr>
                        <a:t>591</a:t>
                      </a:r>
                      <a:endParaRPr lang="sv-SE" sz="900" b="0" i="0" u="none" strike="noStrike">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a:effectLst/>
                          <a:latin typeface="Arial" panose="020B0604020202020204" pitchFamily="34" charset="0"/>
                          <a:cs typeface="Arial" panose="020B0604020202020204" pitchFamily="34" charset="0"/>
                        </a:rPr>
                        <a:t>936</a:t>
                      </a:r>
                      <a:endParaRPr lang="sv-SE" sz="900" b="0" i="0" u="none" strike="noStrike">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a:effectLst/>
                          <a:latin typeface="Arial" panose="020B0604020202020204" pitchFamily="34" charset="0"/>
                          <a:cs typeface="Arial" panose="020B0604020202020204" pitchFamily="34" charset="0"/>
                        </a:rPr>
                        <a:t>868</a:t>
                      </a:r>
                      <a:endParaRPr lang="sv-SE" sz="900" b="0" i="0" u="none" strike="noStrike">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a:effectLst/>
                          <a:latin typeface="Arial" panose="020B0604020202020204" pitchFamily="34" charset="0"/>
                          <a:cs typeface="Arial" panose="020B0604020202020204" pitchFamily="34" charset="0"/>
                        </a:rPr>
                        <a:t>751</a:t>
                      </a:r>
                      <a:endParaRPr lang="sv-SE" sz="900" b="0" i="0" u="none" strike="noStrike">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a:effectLst/>
                          <a:latin typeface="Arial" panose="020B0604020202020204" pitchFamily="34" charset="0"/>
                          <a:cs typeface="Arial" panose="020B0604020202020204" pitchFamily="34" charset="0"/>
                        </a:rPr>
                        <a:t>713</a:t>
                      </a:r>
                      <a:endParaRPr lang="sv-SE" sz="900" b="0" i="0" u="none" strike="noStrike">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a:effectLst/>
                          <a:latin typeface="Arial" panose="020B0604020202020204" pitchFamily="34" charset="0"/>
                          <a:cs typeface="Arial" panose="020B0604020202020204" pitchFamily="34" charset="0"/>
                        </a:rPr>
                        <a:t>838</a:t>
                      </a:r>
                      <a:endParaRPr lang="sv-SE" sz="900" b="0" i="0" u="none" strike="noStrike">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a:effectLst/>
                          <a:latin typeface="Arial" panose="020B0604020202020204" pitchFamily="34" charset="0"/>
                          <a:cs typeface="Arial" panose="020B0604020202020204" pitchFamily="34" charset="0"/>
                        </a:rPr>
                        <a:t>689</a:t>
                      </a:r>
                      <a:endParaRPr lang="sv-SE" sz="900" b="0" i="0" u="none" strike="noStrike">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a:effectLst/>
                          <a:latin typeface="Arial" panose="020B0604020202020204" pitchFamily="34" charset="0"/>
                          <a:cs typeface="Arial" panose="020B0604020202020204" pitchFamily="34" charset="0"/>
                        </a:rPr>
                        <a:t>758</a:t>
                      </a:r>
                      <a:endParaRPr lang="sv-SE" sz="900" b="0" i="0" u="none" strike="noStrike">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a:effectLst/>
                          <a:latin typeface="Arial" panose="020B0604020202020204" pitchFamily="34" charset="0"/>
                          <a:cs typeface="Arial" panose="020B0604020202020204" pitchFamily="34" charset="0"/>
                        </a:rPr>
                        <a:t>924</a:t>
                      </a:r>
                      <a:endParaRPr lang="sv-SE" sz="900" b="0" i="0" u="none" strike="noStrike">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a:effectLst/>
                          <a:latin typeface="Arial" panose="020B0604020202020204" pitchFamily="34" charset="0"/>
                          <a:cs typeface="Arial" panose="020B0604020202020204" pitchFamily="34" charset="0"/>
                        </a:rPr>
                        <a:t>493</a:t>
                      </a:r>
                      <a:endParaRPr lang="sv-SE" sz="900" b="0" i="0" u="none" strike="noStrike">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a:effectLst/>
                          <a:latin typeface="Arial" panose="020B0604020202020204" pitchFamily="34" charset="0"/>
                          <a:cs typeface="Arial" panose="020B0604020202020204" pitchFamily="34" charset="0"/>
                        </a:rPr>
                        <a:t>614</a:t>
                      </a:r>
                      <a:endParaRPr lang="sv-SE" sz="900" b="0" i="0" u="none" strike="noStrike">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a:effectLst/>
                          <a:latin typeface="Arial" panose="020B0604020202020204" pitchFamily="34" charset="0"/>
                          <a:cs typeface="Arial" panose="020B0604020202020204" pitchFamily="34" charset="0"/>
                        </a:rPr>
                        <a:t>781</a:t>
                      </a:r>
                      <a:endParaRPr lang="sv-SE" sz="900" b="0" i="0" u="none" strike="noStrike">
                        <a:solidFill>
                          <a:srgbClr val="000000"/>
                        </a:solidFill>
                        <a:effectLst/>
                        <a:latin typeface="Arial" panose="020B0604020202020204" pitchFamily="34" charset="0"/>
                        <a:cs typeface="Arial" panose="020B0604020202020204" pitchFamily="34" charset="0"/>
                      </a:endParaRPr>
                    </a:p>
                  </a:txBody>
                  <a:tcPr marL="7566" marR="7566" marT="7566" marB="0" anchor="b"/>
                </a:tc>
                <a:extLst>
                  <a:ext uri="{0D108BD9-81ED-4DB2-BD59-A6C34878D82A}">
                    <a16:rowId xmlns:a16="http://schemas.microsoft.com/office/drawing/2014/main" val="10005"/>
                  </a:ext>
                </a:extLst>
              </a:tr>
              <a:tr h="252000">
                <a:tc>
                  <a:txBody>
                    <a:bodyPr/>
                    <a:lstStyle/>
                    <a:p>
                      <a:pPr algn="l" fontAlgn="b">
                        <a:buNone/>
                      </a:pPr>
                      <a:r>
                        <a:rPr lang="sv-SE" sz="900" b="0" i="0" u="none" strike="noStrike" dirty="0">
                          <a:solidFill>
                            <a:srgbClr val="000000"/>
                          </a:solidFill>
                          <a:effectLst/>
                          <a:latin typeface="Arial" panose="020B0604020202020204" pitchFamily="34" charset="0"/>
                          <a:cs typeface="Arial" panose="020B0604020202020204" pitchFamily="34" charset="0"/>
                        </a:rPr>
                        <a:t>CAPEX, </a:t>
                      </a:r>
                      <a:r>
                        <a:rPr lang="sv-SE" sz="900" b="0" i="0" u="none" strike="noStrike" dirty="0" err="1">
                          <a:solidFill>
                            <a:srgbClr val="000000"/>
                          </a:solidFill>
                          <a:effectLst/>
                          <a:latin typeface="Arial" panose="020B0604020202020204" pitchFamily="34" charset="0"/>
                          <a:cs typeface="Arial" panose="020B0604020202020204" pitchFamily="34" charset="0"/>
                        </a:rPr>
                        <a:t>net</a:t>
                      </a:r>
                      <a:endParaRPr lang="sv-SE" sz="900" b="0" i="0" u="none" strike="noStrike" dirty="0">
                        <a:solidFill>
                          <a:srgbClr val="000000"/>
                        </a:solidFill>
                        <a:effectLst/>
                        <a:latin typeface="Arial" panose="020B0604020202020204" pitchFamily="34" charset="0"/>
                        <a:cs typeface="Arial" panose="020B0604020202020204" pitchFamily="34" charset="0"/>
                      </a:endParaRPr>
                    </a:p>
                  </a:txBody>
                  <a:tcPr marL="9525" marR="9525" marT="9525" marB="0" anchor="b"/>
                </a:tc>
                <a:tc>
                  <a:txBody>
                    <a:bodyPr/>
                    <a:lstStyle/>
                    <a:p>
                      <a:pPr algn="r" fontAlgn="b">
                        <a:buNone/>
                      </a:pPr>
                      <a:r>
                        <a:rPr lang="sv-SE" sz="900" u="none" strike="noStrike">
                          <a:effectLst/>
                          <a:latin typeface="Arial" panose="020B0604020202020204" pitchFamily="34" charset="0"/>
                          <a:cs typeface="Arial" panose="020B0604020202020204" pitchFamily="34" charset="0"/>
                        </a:rPr>
                        <a:t>423</a:t>
                      </a:r>
                      <a:endParaRPr lang="sv-SE" sz="900" b="0" i="0" u="none" strike="noStrike">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a:effectLst/>
                          <a:latin typeface="Arial" panose="020B0604020202020204" pitchFamily="34" charset="0"/>
                          <a:cs typeface="Arial" panose="020B0604020202020204" pitchFamily="34" charset="0"/>
                        </a:rPr>
                        <a:t>563</a:t>
                      </a:r>
                      <a:endParaRPr lang="sv-SE" sz="900" b="0" i="0" u="none" strike="noStrike">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a:effectLst/>
                          <a:latin typeface="Arial" panose="020B0604020202020204" pitchFamily="34" charset="0"/>
                          <a:cs typeface="Arial" panose="020B0604020202020204" pitchFamily="34" charset="0"/>
                        </a:rPr>
                        <a:t>569</a:t>
                      </a:r>
                      <a:endParaRPr lang="sv-SE" sz="900" b="0" i="0" u="none" strike="noStrike">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a:effectLst/>
                          <a:latin typeface="Arial" panose="020B0604020202020204" pitchFamily="34" charset="0"/>
                          <a:cs typeface="Arial" panose="020B0604020202020204" pitchFamily="34" charset="0"/>
                        </a:rPr>
                        <a:t>485</a:t>
                      </a:r>
                      <a:endParaRPr lang="sv-SE" sz="900" b="0" i="0" u="none" strike="noStrike">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a:effectLst/>
                          <a:latin typeface="Arial" panose="020B0604020202020204" pitchFamily="34" charset="0"/>
                          <a:cs typeface="Arial" panose="020B0604020202020204" pitchFamily="34" charset="0"/>
                        </a:rPr>
                        <a:t>454</a:t>
                      </a:r>
                      <a:endParaRPr lang="sv-SE" sz="900" b="0" i="0" u="none" strike="noStrike">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a:effectLst/>
                          <a:latin typeface="Arial" panose="020B0604020202020204" pitchFamily="34" charset="0"/>
                          <a:cs typeface="Arial" panose="020B0604020202020204" pitchFamily="34" charset="0"/>
                        </a:rPr>
                        <a:t>340</a:t>
                      </a:r>
                      <a:endParaRPr lang="sv-SE" sz="900" b="0" i="0" u="none" strike="noStrike">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dirty="0">
                          <a:effectLst/>
                          <a:latin typeface="Arial" panose="020B0604020202020204" pitchFamily="34" charset="0"/>
                          <a:cs typeface="Arial" panose="020B0604020202020204" pitchFamily="34" charset="0"/>
                        </a:rPr>
                        <a:t>476</a:t>
                      </a:r>
                      <a:endParaRPr lang="sv-SE" sz="900" b="0" i="0" u="none" strike="noStrike" dirty="0">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dirty="0">
                          <a:effectLst/>
                          <a:latin typeface="Arial" panose="020B0604020202020204" pitchFamily="34" charset="0"/>
                          <a:cs typeface="Arial" panose="020B0604020202020204" pitchFamily="34" charset="0"/>
                        </a:rPr>
                        <a:t>555</a:t>
                      </a:r>
                      <a:endParaRPr lang="sv-SE" sz="900" b="0" i="0" u="none" strike="noStrike" dirty="0">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a:effectLst/>
                          <a:latin typeface="Arial" panose="020B0604020202020204" pitchFamily="34" charset="0"/>
                          <a:cs typeface="Arial" panose="020B0604020202020204" pitchFamily="34" charset="0"/>
                        </a:rPr>
                        <a:t>570</a:t>
                      </a:r>
                      <a:endParaRPr lang="sv-SE" sz="900" b="0" i="0" u="none" strike="noStrike">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a:effectLst/>
                          <a:latin typeface="Arial" panose="020B0604020202020204" pitchFamily="34" charset="0"/>
                          <a:cs typeface="Arial" panose="020B0604020202020204" pitchFamily="34" charset="0"/>
                        </a:rPr>
                        <a:t>499</a:t>
                      </a:r>
                      <a:endParaRPr lang="sv-SE" sz="900" b="0" i="0" u="none" strike="noStrike">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dirty="0">
                          <a:effectLst/>
                          <a:latin typeface="Arial" panose="020B0604020202020204" pitchFamily="34" charset="0"/>
                          <a:cs typeface="Arial" panose="020B0604020202020204" pitchFamily="34" charset="0"/>
                        </a:rPr>
                        <a:t>450</a:t>
                      </a:r>
                      <a:endParaRPr lang="sv-SE" sz="900" b="0" i="0" u="none" strike="noStrike" dirty="0">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dirty="0">
                          <a:effectLst/>
                          <a:latin typeface="Arial" panose="020B0604020202020204" pitchFamily="34" charset="0"/>
                          <a:cs typeface="Arial" panose="020B0604020202020204" pitchFamily="34" charset="0"/>
                        </a:rPr>
                        <a:t>453</a:t>
                      </a:r>
                      <a:endParaRPr lang="sv-SE" sz="900" b="0" i="0" u="none" strike="noStrike" dirty="0">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dirty="0">
                          <a:effectLst/>
                          <a:latin typeface="Arial" panose="020B0604020202020204" pitchFamily="34" charset="0"/>
                          <a:cs typeface="Arial" panose="020B0604020202020204" pitchFamily="34" charset="0"/>
                        </a:rPr>
                        <a:t>379</a:t>
                      </a:r>
                      <a:endParaRPr lang="sv-SE" sz="900" b="0" i="0" u="none" strike="noStrike" dirty="0">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dirty="0">
                          <a:effectLst/>
                          <a:latin typeface="Arial" panose="020B0604020202020204" pitchFamily="34" charset="0"/>
                          <a:cs typeface="Arial" panose="020B0604020202020204" pitchFamily="34" charset="0"/>
                        </a:rPr>
                        <a:t>360</a:t>
                      </a:r>
                      <a:endParaRPr lang="sv-SE" sz="900" b="0" i="0" u="none" strike="noStrike" dirty="0">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a:effectLst/>
                          <a:latin typeface="Arial" panose="020B0604020202020204" pitchFamily="34" charset="0"/>
                          <a:cs typeface="Arial" panose="020B0604020202020204" pitchFamily="34" charset="0"/>
                        </a:rPr>
                        <a:t>357</a:t>
                      </a:r>
                      <a:endParaRPr lang="sv-SE" sz="900" b="0" i="0" u="none" strike="noStrike">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dirty="0">
                          <a:effectLst/>
                          <a:latin typeface="Arial" panose="020B0604020202020204" pitchFamily="34" charset="0"/>
                          <a:cs typeface="Arial" panose="020B0604020202020204" pitchFamily="34" charset="0"/>
                        </a:rPr>
                        <a:t>224</a:t>
                      </a:r>
                      <a:endParaRPr lang="sv-SE" sz="900" b="0" i="0" u="none" strike="noStrike" dirty="0">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dirty="0">
                          <a:effectLst/>
                          <a:latin typeface="Arial" panose="020B0604020202020204" pitchFamily="34" charset="0"/>
                          <a:cs typeface="Arial" panose="020B0604020202020204" pitchFamily="34" charset="0"/>
                        </a:rPr>
                        <a:t>130</a:t>
                      </a:r>
                      <a:endParaRPr lang="sv-SE" sz="900" b="0" i="0" u="none" strike="noStrike" dirty="0">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dirty="0">
                          <a:effectLst/>
                          <a:latin typeface="Arial" panose="020B0604020202020204" pitchFamily="34" charset="0"/>
                          <a:cs typeface="Arial" panose="020B0604020202020204" pitchFamily="34" charset="0"/>
                        </a:rPr>
                        <a:t>279</a:t>
                      </a:r>
                      <a:endParaRPr lang="sv-SE" sz="900" b="0" i="0" u="none" strike="noStrike" dirty="0">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dirty="0">
                          <a:effectLst/>
                          <a:latin typeface="Arial" panose="020B0604020202020204" pitchFamily="34" charset="0"/>
                          <a:cs typeface="Arial" panose="020B0604020202020204" pitchFamily="34" charset="0"/>
                        </a:rPr>
                        <a:t>314</a:t>
                      </a:r>
                      <a:endParaRPr lang="sv-SE" sz="900" b="0" i="0" u="none" strike="noStrike" dirty="0">
                        <a:solidFill>
                          <a:srgbClr val="000000"/>
                        </a:solidFill>
                        <a:effectLst/>
                        <a:latin typeface="Arial" panose="020B0604020202020204" pitchFamily="34" charset="0"/>
                        <a:cs typeface="Arial" panose="020B0604020202020204" pitchFamily="34" charset="0"/>
                      </a:endParaRPr>
                    </a:p>
                  </a:txBody>
                  <a:tcPr marL="7566" marR="7566" marT="7566" marB="0" anchor="b"/>
                </a:tc>
                <a:extLst>
                  <a:ext uri="{0D108BD9-81ED-4DB2-BD59-A6C34878D82A}">
                    <a16:rowId xmlns:a16="http://schemas.microsoft.com/office/drawing/2014/main" val="10006"/>
                  </a:ext>
                </a:extLst>
              </a:tr>
              <a:tr h="252000">
                <a:tc>
                  <a:txBody>
                    <a:bodyPr/>
                    <a:lstStyle/>
                    <a:p>
                      <a:pPr algn="l" fontAlgn="b">
                        <a:buNone/>
                      </a:pPr>
                      <a:r>
                        <a:rPr lang="sv-SE" sz="900" b="0" i="0" u="none" strike="noStrike">
                          <a:solidFill>
                            <a:srgbClr val="000000"/>
                          </a:solidFill>
                          <a:effectLst/>
                          <a:latin typeface="Arial" panose="020B0604020202020204" pitchFamily="34" charset="0"/>
                          <a:cs typeface="Arial" panose="020B0604020202020204" pitchFamily="34" charset="0"/>
                        </a:rPr>
                        <a:t>Free Operating Cash Flow</a:t>
                      </a:r>
                    </a:p>
                  </a:txBody>
                  <a:tcPr marL="9525" marR="9525" marT="9525" marB="0" anchor="b"/>
                </a:tc>
                <a:tc>
                  <a:txBody>
                    <a:bodyPr/>
                    <a:lstStyle/>
                    <a:p>
                      <a:pPr algn="r" fontAlgn="b">
                        <a:buNone/>
                      </a:pPr>
                      <a:r>
                        <a:rPr lang="sv-SE" sz="900" u="none" strike="noStrike">
                          <a:effectLst/>
                          <a:latin typeface="Arial" panose="020B0604020202020204" pitchFamily="34" charset="0"/>
                          <a:cs typeface="Arial" panose="020B0604020202020204" pitchFamily="34" charset="0"/>
                        </a:rPr>
                        <a:t>734</a:t>
                      </a:r>
                      <a:endParaRPr lang="sv-SE" sz="900" b="0" i="0" u="none" strike="noStrike">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a:effectLst/>
                          <a:latin typeface="Arial" panose="020B0604020202020204" pitchFamily="34" charset="0"/>
                          <a:cs typeface="Arial" panose="020B0604020202020204" pitchFamily="34" charset="0"/>
                        </a:rPr>
                        <a:t>496</a:t>
                      </a:r>
                      <a:endParaRPr lang="sv-SE" sz="900" b="0" i="0" u="none" strike="noStrike">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a:effectLst/>
                          <a:latin typeface="Arial" panose="020B0604020202020204" pitchFamily="34" charset="0"/>
                          <a:cs typeface="Arial" panose="020B0604020202020204" pitchFamily="34" charset="0"/>
                        </a:rPr>
                        <a:t>413</a:t>
                      </a:r>
                      <a:endParaRPr lang="sv-SE" sz="900" b="0" i="0" u="none" strike="noStrike">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a:effectLst/>
                          <a:latin typeface="Arial" panose="020B0604020202020204" pitchFamily="34" charset="0"/>
                          <a:cs typeface="Arial" panose="020B0604020202020204" pitchFamily="34" charset="0"/>
                        </a:rPr>
                        <a:t>228</a:t>
                      </a:r>
                      <a:endParaRPr lang="sv-SE" sz="900" b="0" i="0" u="none" strike="noStrike">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a:effectLst/>
                          <a:latin typeface="Arial" panose="020B0604020202020204" pitchFamily="34" charset="0"/>
                          <a:cs typeface="Arial" panose="020B0604020202020204" pitchFamily="34" charset="0"/>
                        </a:rPr>
                        <a:t>300</a:t>
                      </a:r>
                      <a:endParaRPr lang="sv-SE" sz="900" b="0" i="0" u="none" strike="noStrike">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a:effectLst/>
                          <a:latin typeface="Arial" panose="020B0604020202020204" pitchFamily="34" charset="0"/>
                          <a:cs typeface="Arial" panose="020B0604020202020204" pitchFamily="34" charset="0"/>
                        </a:rPr>
                        <a:t>509</a:t>
                      </a:r>
                      <a:endParaRPr lang="sv-SE" sz="900" b="0" i="0" u="none" strike="noStrike">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dirty="0">
                          <a:effectLst/>
                          <a:latin typeface="Arial" panose="020B0604020202020204" pitchFamily="34" charset="0"/>
                          <a:cs typeface="Arial" panose="020B0604020202020204" pitchFamily="34" charset="0"/>
                        </a:rPr>
                        <a:t>165</a:t>
                      </a:r>
                      <a:endParaRPr lang="sv-SE" sz="900" b="0" i="0" u="none" strike="noStrike" dirty="0">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a:effectLst/>
                          <a:latin typeface="Arial" panose="020B0604020202020204" pitchFamily="34" charset="0"/>
                          <a:cs typeface="Arial" panose="020B0604020202020204" pitchFamily="34" charset="0"/>
                        </a:rPr>
                        <a:t>36</a:t>
                      </a:r>
                      <a:endParaRPr lang="sv-SE" sz="900" b="0" i="0" u="none" strike="noStrike">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dirty="0">
                          <a:effectLst/>
                          <a:latin typeface="Arial" panose="020B0604020202020204" pitchFamily="34" charset="0"/>
                          <a:cs typeface="Arial" panose="020B0604020202020204" pitchFamily="34" charset="0"/>
                        </a:rPr>
                        <a:t>366</a:t>
                      </a:r>
                      <a:endParaRPr lang="sv-SE" sz="900" b="0" i="0" u="none" strike="noStrike" dirty="0">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dirty="0">
                          <a:effectLst/>
                          <a:latin typeface="Arial" panose="020B0604020202020204" pitchFamily="34" charset="0"/>
                          <a:cs typeface="Arial" panose="020B0604020202020204" pitchFamily="34" charset="0"/>
                        </a:rPr>
                        <a:t>370</a:t>
                      </a:r>
                      <a:endParaRPr lang="sv-SE" sz="900" b="0" i="0" u="none" strike="noStrike" dirty="0">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dirty="0">
                          <a:effectLst/>
                          <a:latin typeface="Arial" panose="020B0604020202020204" pitchFamily="34" charset="0"/>
                          <a:cs typeface="Arial" panose="020B0604020202020204" pitchFamily="34" charset="0"/>
                        </a:rPr>
                        <a:t>301</a:t>
                      </a:r>
                      <a:endParaRPr lang="sv-SE" sz="900" b="0" i="0" u="none" strike="noStrike" dirty="0">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dirty="0">
                          <a:effectLst/>
                          <a:latin typeface="Arial" panose="020B0604020202020204" pitchFamily="34" charset="0"/>
                          <a:cs typeface="Arial" panose="020B0604020202020204" pitchFamily="34" charset="0"/>
                        </a:rPr>
                        <a:t>259</a:t>
                      </a:r>
                      <a:endParaRPr lang="sv-SE" sz="900" b="0" i="0" u="none" strike="noStrike" dirty="0">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a:effectLst/>
                          <a:latin typeface="Arial" panose="020B0604020202020204" pitchFamily="34" charset="0"/>
                          <a:cs typeface="Arial" panose="020B0604020202020204" pitchFamily="34" charset="0"/>
                        </a:rPr>
                        <a:t>459</a:t>
                      </a:r>
                      <a:endParaRPr lang="sv-SE" sz="900" b="0" i="0" u="none" strike="noStrike">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dirty="0">
                          <a:effectLst/>
                          <a:latin typeface="Arial" panose="020B0604020202020204" pitchFamily="34" charset="0"/>
                          <a:cs typeface="Arial" panose="020B0604020202020204" pitchFamily="34" charset="0"/>
                        </a:rPr>
                        <a:t>328</a:t>
                      </a:r>
                      <a:endParaRPr lang="sv-SE" sz="900" b="0" i="0" u="none" strike="noStrike" dirty="0">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dirty="0">
                          <a:effectLst/>
                          <a:latin typeface="Arial" panose="020B0604020202020204" pitchFamily="34" charset="0"/>
                          <a:cs typeface="Arial" panose="020B0604020202020204" pitchFamily="34" charset="0"/>
                        </a:rPr>
                        <a:t>401</a:t>
                      </a:r>
                      <a:endParaRPr lang="sv-SE" sz="900" b="0" i="0" u="none" strike="noStrike" dirty="0">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a:effectLst/>
                          <a:latin typeface="Arial" panose="020B0604020202020204" pitchFamily="34" charset="0"/>
                          <a:cs typeface="Arial" panose="020B0604020202020204" pitchFamily="34" charset="0"/>
                        </a:rPr>
                        <a:t>700</a:t>
                      </a:r>
                      <a:endParaRPr lang="sv-SE" sz="900" b="0" i="0" u="none" strike="noStrike">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dirty="0">
                          <a:effectLst/>
                          <a:latin typeface="Arial" panose="020B0604020202020204" pitchFamily="34" charset="0"/>
                          <a:cs typeface="Arial" panose="020B0604020202020204" pitchFamily="34" charset="0"/>
                        </a:rPr>
                        <a:t>362</a:t>
                      </a:r>
                      <a:endParaRPr lang="sv-SE" sz="900" b="0" i="0" u="none" strike="noStrike" dirty="0">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dirty="0">
                          <a:effectLst/>
                          <a:latin typeface="Arial" panose="020B0604020202020204" pitchFamily="34" charset="0"/>
                          <a:cs typeface="Arial" panose="020B0604020202020204" pitchFamily="34" charset="0"/>
                        </a:rPr>
                        <a:t>335</a:t>
                      </a:r>
                      <a:endParaRPr lang="sv-SE" sz="900" b="0" i="0" u="none" strike="noStrike" dirty="0">
                        <a:solidFill>
                          <a:srgbClr val="000000"/>
                        </a:solidFill>
                        <a:effectLst/>
                        <a:latin typeface="Arial" panose="020B0604020202020204" pitchFamily="34" charset="0"/>
                        <a:cs typeface="Arial" panose="020B0604020202020204" pitchFamily="34" charset="0"/>
                      </a:endParaRPr>
                    </a:p>
                  </a:txBody>
                  <a:tcPr marL="7566" marR="7566" marT="7566" marB="0" anchor="b"/>
                </a:tc>
                <a:tc>
                  <a:txBody>
                    <a:bodyPr/>
                    <a:lstStyle/>
                    <a:p>
                      <a:pPr algn="r" fontAlgn="b">
                        <a:buNone/>
                      </a:pPr>
                      <a:r>
                        <a:rPr lang="sv-SE" sz="900" u="none" strike="noStrike" dirty="0">
                          <a:effectLst/>
                          <a:latin typeface="Arial" panose="020B0604020202020204" pitchFamily="34" charset="0"/>
                          <a:cs typeface="Arial" panose="020B0604020202020204" pitchFamily="34" charset="0"/>
                        </a:rPr>
                        <a:t>467</a:t>
                      </a:r>
                      <a:endParaRPr lang="sv-SE" sz="900" b="0" i="0" u="none" strike="noStrike" dirty="0">
                        <a:solidFill>
                          <a:srgbClr val="000000"/>
                        </a:solidFill>
                        <a:effectLst/>
                        <a:latin typeface="Arial" panose="020B0604020202020204" pitchFamily="34" charset="0"/>
                        <a:cs typeface="Arial" panose="020B0604020202020204" pitchFamily="34" charset="0"/>
                      </a:endParaRPr>
                    </a:p>
                  </a:txBody>
                  <a:tcPr marL="7566" marR="7566" marT="7566" marB="0" anchor="b"/>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287553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01000C6-8711-7035-7CF7-857EF76478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12192000" cy="5914825"/>
          </a:xfrm>
          <a:prstGeom prst="rect">
            <a:avLst/>
          </a:prstGeom>
        </p:spPr>
      </p:pic>
      <p:sp>
        <p:nvSpPr>
          <p:cNvPr id="2" name="Date Placeholder 1">
            <a:extLst>
              <a:ext uri="{FF2B5EF4-FFF2-40B4-BE49-F238E27FC236}">
                <a16:creationId xmlns:a16="http://schemas.microsoft.com/office/drawing/2014/main" id="{A3FC3993-09E8-DF01-9645-EBB7817DD49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a:ln>
                  <a:noFill/>
                </a:ln>
                <a:solidFill>
                  <a:srgbClr val="FFFFFF">
                    <a:lumMod val="65000"/>
                  </a:srgbClr>
                </a:solidFill>
                <a:effectLst/>
                <a:uLnTx/>
                <a:uFillTx/>
                <a:latin typeface="Archivo"/>
                <a:ea typeface="+mn-ea"/>
                <a:cs typeface="+mn-cs"/>
              </a:rPr>
              <a:t>June, 2026</a:t>
            </a:r>
            <a:endParaRPr kumimoji="0" lang="en-US" sz="800" b="0" i="1" u="none" strike="noStrike" kern="1200" cap="none" spc="0" normalizeH="0" baseline="0" noProof="0" dirty="0">
              <a:ln>
                <a:noFill/>
              </a:ln>
              <a:solidFill>
                <a:srgbClr val="FFFFFF">
                  <a:lumMod val="65000"/>
                </a:srgbClr>
              </a:solidFill>
              <a:effectLst/>
              <a:uLnTx/>
              <a:uFillTx/>
              <a:latin typeface="Archivo"/>
              <a:ea typeface="+mn-ea"/>
              <a:cs typeface="+mn-cs"/>
            </a:endParaRPr>
          </a:p>
        </p:txBody>
      </p:sp>
      <p:sp>
        <p:nvSpPr>
          <p:cNvPr id="3" name="Footer Placeholder 2">
            <a:extLst>
              <a:ext uri="{FF2B5EF4-FFF2-40B4-BE49-F238E27FC236}">
                <a16:creationId xmlns:a16="http://schemas.microsoft.com/office/drawing/2014/main" id="{8069F086-0080-CF20-F7FC-80D753989266}"/>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a:ln>
                  <a:noFill/>
                </a:ln>
                <a:solidFill>
                  <a:srgbClr val="FFFFFF">
                    <a:lumMod val="65000"/>
                  </a:srgbClr>
                </a:solidFill>
                <a:effectLst/>
                <a:uLnTx/>
                <a:uFillTx/>
                <a:latin typeface="Archivo"/>
                <a:ea typeface="+mn-ea"/>
                <a:cs typeface="+mn-cs"/>
              </a:rPr>
              <a:t>ALV – June Roadshow 2026</a:t>
            </a:r>
            <a:endParaRPr kumimoji="0" lang="en-US" sz="800" b="0" i="1" u="none" strike="noStrike" kern="1200" cap="none" spc="0" normalizeH="0" baseline="0" noProof="0" dirty="0">
              <a:ln>
                <a:noFill/>
              </a:ln>
              <a:solidFill>
                <a:srgbClr val="FFFFFF">
                  <a:lumMod val="65000"/>
                </a:srgbClr>
              </a:solidFill>
              <a:effectLst/>
              <a:uLnTx/>
              <a:uFillTx/>
              <a:latin typeface="Archivo"/>
              <a:ea typeface="+mn-ea"/>
              <a:cs typeface="+mn-cs"/>
            </a:endParaRPr>
          </a:p>
        </p:txBody>
      </p:sp>
      <p:sp>
        <p:nvSpPr>
          <p:cNvPr id="6" name="TextBox 5">
            <a:extLst>
              <a:ext uri="{FF2B5EF4-FFF2-40B4-BE49-F238E27FC236}">
                <a16:creationId xmlns:a16="http://schemas.microsoft.com/office/drawing/2014/main" id="{191D5783-82C6-3344-BD99-573F145A9F49}"/>
              </a:ext>
            </a:extLst>
          </p:cNvPr>
          <p:cNvSpPr txBox="1">
            <a:spLocks noGrp="1" noRot="1" noMove="1" noResize="1" noEditPoints="1" noAdjustHandles="1" noChangeArrowheads="1" noChangeShapeType="1"/>
          </p:cNvSpPr>
          <p:nvPr/>
        </p:nvSpPr>
        <p:spPr>
          <a:xfrm>
            <a:off x="3382634" y="2510005"/>
            <a:ext cx="5426733" cy="774434"/>
          </a:xfrm>
          <a:prstGeom prst="rect">
            <a:avLst/>
          </a:prstGeom>
          <a:noFill/>
        </p:spPr>
        <p:txBody>
          <a:bodyPr wrap="none" lIns="36000" tIns="36000" rIns="36000" bIns="36000" rtlCol="0" anchor="ctr" anchorCtr="0">
            <a:spAutoFit/>
          </a:bodyPr>
          <a:lstStyle/>
          <a:p>
            <a:pPr marL="0" marR="0" lvl="0" indent="0" algn="ctr" defTabSz="914400" rtl="0" eaLnBrk="1" fontAlgn="auto" latinLnBrk="0" hangingPunct="1">
              <a:lnSpc>
                <a:spcPct val="95000"/>
              </a:lnSpc>
              <a:spcBef>
                <a:spcPts val="0"/>
              </a:spcBef>
              <a:spcAft>
                <a:spcPts val="0"/>
              </a:spcAft>
              <a:buClr>
                <a:srgbClr val="005496"/>
              </a:buClr>
              <a:buSzTx/>
              <a:buFontTx/>
              <a:buNone/>
              <a:tabLst/>
              <a:defRPr/>
            </a:pPr>
            <a:r>
              <a:rPr kumimoji="0" lang="en-US" sz="4800" b="1" i="0" u="none" strike="noStrike" kern="1200" cap="none" spc="0" normalizeH="0" baseline="0" noProof="0" dirty="0">
                <a:ln>
                  <a:noFill/>
                </a:ln>
                <a:solidFill>
                  <a:srgbClr val="FFFFFF"/>
                </a:solidFill>
                <a:effectLst/>
                <a:uLnTx/>
                <a:uFillTx/>
                <a:latin typeface="Archivo SemiBold" pitchFamily="2" charset="0"/>
                <a:ea typeface="+mn-ea"/>
                <a:cs typeface="Archivo SemiBold" pitchFamily="2" charset="0"/>
              </a:rPr>
              <a:t>Saving More Lives</a:t>
            </a:r>
          </a:p>
        </p:txBody>
      </p:sp>
      <p:sp>
        <p:nvSpPr>
          <p:cNvPr id="7" name="Rektangel 5">
            <a:extLst>
              <a:ext uri="{FF2B5EF4-FFF2-40B4-BE49-F238E27FC236}">
                <a16:creationId xmlns:a16="http://schemas.microsoft.com/office/drawing/2014/main" id="{70D8D3DE-BB0E-8876-2C6C-742A823F2ED7}"/>
              </a:ext>
            </a:extLst>
          </p:cNvPr>
          <p:cNvSpPr>
            <a:spLocks noGrp="1" noRot="1" noMove="1" noResize="1" noEditPoints="1" noAdjustHandles="1" noChangeArrowheads="1" noChangeShapeType="1"/>
          </p:cNvSpPr>
          <p:nvPr/>
        </p:nvSpPr>
        <p:spPr>
          <a:xfrm>
            <a:off x="4815840" y="3481021"/>
            <a:ext cx="2560320" cy="1834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2000" b="0" i="0" u="none" strike="noStrike" kern="1200" cap="none" spc="0" normalizeH="0" baseline="0" noProof="0" dirty="0">
              <a:ln>
                <a:noFill/>
              </a:ln>
              <a:solidFill>
                <a:srgbClr val="FFFFFF"/>
              </a:solidFill>
              <a:effectLst/>
              <a:uLnTx/>
              <a:uFillTx/>
              <a:latin typeface="Archivo"/>
              <a:ea typeface="+mn-ea"/>
              <a:cs typeface="+mn-cs"/>
            </a:endParaRPr>
          </a:p>
        </p:txBody>
      </p:sp>
    </p:spTree>
    <p:extLst>
      <p:ext uri="{BB962C8B-B14F-4D97-AF65-F5344CB8AC3E}">
        <p14:creationId xmlns:p14="http://schemas.microsoft.com/office/powerpoint/2010/main" val="31158127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EBCF91-3446-DC24-1C22-6BADFCA02EBC}"/>
            </a:ext>
          </a:extLst>
        </p:cNvPr>
        <p:cNvGrpSpPr/>
        <p:nvPr/>
      </p:nvGrpSpPr>
      <p:grpSpPr>
        <a:xfrm>
          <a:off x="0" y="0"/>
          <a:ext cx="0" cy="0"/>
          <a:chOff x="0" y="0"/>
          <a:chExt cx="0" cy="0"/>
        </a:xfrm>
      </p:grpSpPr>
      <p:pic>
        <p:nvPicPr>
          <p:cNvPr id="6" name="Picture Placeholder 10">
            <a:extLst>
              <a:ext uri="{FF2B5EF4-FFF2-40B4-BE49-F238E27FC236}">
                <a16:creationId xmlns:a16="http://schemas.microsoft.com/office/drawing/2014/main" id="{2BD1D396-0891-0439-24F4-CD5D63011A29}"/>
              </a:ext>
            </a:extLst>
          </p:cNvPr>
          <p:cNvPicPr>
            <a:picLocks noChangeAspect="1"/>
          </p:cNvPicPr>
          <p:nvPr>
            <p:custDataLst>
              <p:tags r:id="rId1"/>
            </p:custDataLst>
          </p:nvPr>
        </p:nvPicPr>
        <p:blipFill>
          <a:blip r:embed="rId4" cstate="print">
            <a:extLst>
              <a:ext uri="{28A0092B-C50C-407E-A947-70E740481C1C}">
                <a14:useLocalDpi xmlns:a14="http://schemas.microsoft.com/office/drawing/2010/main" val="0"/>
              </a:ext>
            </a:extLst>
          </a:blip>
          <a:srcRect/>
          <a:stretch/>
        </p:blipFill>
        <p:spPr>
          <a:xfrm>
            <a:off x="0" y="524383"/>
            <a:ext cx="12192000" cy="4862114"/>
          </a:xfrm>
          <a:prstGeom prst="rect">
            <a:avLst/>
          </a:prstGeom>
        </p:spPr>
      </p:pic>
      <p:sp>
        <p:nvSpPr>
          <p:cNvPr id="8" name="Title 7">
            <a:extLst>
              <a:ext uri="{FF2B5EF4-FFF2-40B4-BE49-F238E27FC236}">
                <a16:creationId xmlns:a16="http://schemas.microsoft.com/office/drawing/2014/main" id="{EE59F98D-9A2A-373B-46F9-BAA9E7892F6A}"/>
              </a:ext>
            </a:extLst>
          </p:cNvPr>
          <p:cNvSpPr>
            <a:spLocks noGrp="1"/>
          </p:cNvSpPr>
          <p:nvPr>
            <p:ph type="ctrTitle"/>
          </p:nvPr>
        </p:nvSpPr>
        <p:spPr/>
        <p:txBody>
          <a:bodyPr/>
          <a:lstStyle/>
          <a:p>
            <a:r>
              <a:rPr lang="en-GB" dirty="0"/>
              <a:t>Strategic Strengths</a:t>
            </a:r>
          </a:p>
        </p:txBody>
      </p:sp>
      <p:sp>
        <p:nvSpPr>
          <p:cNvPr id="4" name="Date Placeholder 3">
            <a:extLst>
              <a:ext uri="{FF2B5EF4-FFF2-40B4-BE49-F238E27FC236}">
                <a16:creationId xmlns:a16="http://schemas.microsoft.com/office/drawing/2014/main" id="{67F00A77-091D-48DC-9A05-EECB18491A6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a:ln>
                  <a:noFill/>
                </a:ln>
                <a:solidFill>
                  <a:srgbClr val="FFFFFF">
                    <a:lumMod val="65000"/>
                  </a:srgbClr>
                </a:solidFill>
                <a:effectLst/>
                <a:uLnTx/>
                <a:uFillTx/>
                <a:ea typeface="+mn-ea"/>
                <a:cs typeface="+mn-cs"/>
              </a:rPr>
              <a:t>June, 2026</a:t>
            </a:r>
            <a:endParaRPr kumimoji="0" lang="en-US" sz="800" b="0" i="1" u="none" strike="noStrike" kern="1200" cap="none" spc="0" normalizeH="0" baseline="0" noProof="0" dirty="0">
              <a:ln>
                <a:noFill/>
              </a:ln>
              <a:solidFill>
                <a:srgbClr val="FFFFFF">
                  <a:lumMod val="65000"/>
                </a:srgbClr>
              </a:solidFill>
              <a:effectLst/>
              <a:uLnTx/>
              <a:uFillTx/>
              <a:ea typeface="+mn-ea"/>
              <a:cs typeface="+mn-cs"/>
            </a:endParaRPr>
          </a:p>
        </p:txBody>
      </p:sp>
      <p:sp>
        <p:nvSpPr>
          <p:cNvPr id="5" name="Footer Placeholder 4">
            <a:extLst>
              <a:ext uri="{FF2B5EF4-FFF2-40B4-BE49-F238E27FC236}">
                <a16:creationId xmlns:a16="http://schemas.microsoft.com/office/drawing/2014/main" id="{F13E9EE6-EECC-0032-61AF-F73121EA2B0E}"/>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a:ln>
                  <a:noFill/>
                </a:ln>
                <a:solidFill>
                  <a:srgbClr val="FFFFFF">
                    <a:lumMod val="65000"/>
                  </a:srgbClr>
                </a:solidFill>
                <a:effectLst/>
                <a:uLnTx/>
                <a:uFillTx/>
                <a:ea typeface="+mn-ea"/>
                <a:cs typeface="+mn-cs"/>
              </a:rPr>
              <a:t>ALV – June Roadshow 2026</a:t>
            </a:r>
            <a:endParaRPr kumimoji="0" lang="en-US" sz="800" b="0" i="1" u="none" strike="noStrike" kern="1200" cap="none" spc="0" normalizeH="0" baseline="0" noProof="0" dirty="0">
              <a:ln>
                <a:noFill/>
              </a:ln>
              <a:solidFill>
                <a:srgbClr val="FFFFFF">
                  <a:lumMod val="65000"/>
                </a:srgbClr>
              </a:solidFill>
              <a:effectLst/>
              <a:uLnTx/>
              <a:uFillTx/>
              <a:ea typeface="+mn-ea"/>
              <a:cs typeface="+mn-cs"/>
            </a:endParaRPr>
          </a:p>
        </p:txBody>
      </p:sp>
      <p:sp>
        <p:nvSpPr>
          <p:cNvPr id="9" name="Text Placeholder 8">
            <a:extLst>
              <a:ext uri="{FF2B5EF4-FFF2-40B4-BE49-F238E27FC236}">
                <a16:creationId xmlns:a16="http://schemas.microsoft.com/office/drawing/2014/main" id="{AE3C2D3A-53A1-04F0-8263-CE9D16692D32}"/>
              </a:ext>
            </a:extLst>
          </p:cNvPr>
          <p:cNvSpPr>
            <a:spLocks noGrp="1"/>
          </p:cNvSpPr>
          <p:nvPr>
            <p:ph type="body" sz="quarter" idx="16"/>
          </p:nvPr>
        </p:nvSpPr>
        <p:spPr/>
        <p:txBody>
          <a:bodyPr/>
          <a:lstStyle/>
          <a:p>
            <a:endParaRPr lang="en-GB" dirty="0"/>
          </a:p>
        </p:txBody>
      </p:sp>
    </p:spTree>
    <p:extLst>
      <p:ext uri="{BB962C8B-B14F-4D97-AF65-F5344CB8AC3E}">
        <p14:creationId xmlns:p14="http://schemas.microsoft.com/office/powerpoint/2010/main" val="340680694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0DC7D41D-F47B-EAB0-74CB-07073A796CBD}"/>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0" y="1353130"/>
            <a:ext cx="9614740" cy="4590017"/>
          </a:xfrm>
          <a:prstGeom prst="rect">
            <a:avLst/>
          </a:prstGeom>
        </p:spPr>
      </p:pic>
      <p:sp>
        <p:nvSpPr>
          <p:cNvPr id="50" name="Rectangle 49">
            <a:extLst>
              <a:ext uri="{FF2B5EF4-FFF2-40B4-BE49-F238E27FC236}">
                <a16:creationId xmlns:a16="http://schemas.microsoft.com/office/drawing/2014/main" id="{40183801-ECB6-AF5D-A76C-EA945D3A0336}"/>
              </a:ext>
            </a:extLst>
          </p:cNvPr>
          <p:cNvSpPr/>
          <p:nvPr/>
        </p:nvSpPr>
        <p:spPr>
          <a:xfrm>
            <a:off x="9601200" y="0"/>
            <a:ext cx="2590800" cy="5913438"/>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endParaRPr lang="en-US" sz="2000" err="1">
              <a:solidFill>
                <a:schemeClr val="bg1"/>
              </a:solidFill>
            </a:endParaRPr>
          </a:p>
        </p:txBody>
      </p:sp>
      <p:grpSp>
        <p:nvGrpSpPr>
          <p:cNvPr id="41" name="Grupp 40">
            <a:extLst>
              <a:ext uri="{FF2B5EF4-FFF2-40B4-BE49-F238E27FC236}">
                <a16:creationId xmlns:a16="http://schemas.microsoft.com/office/drawing/2014/main" id="{3CCAF1DD-EBCA-808A-10AB-F14CC7B1028B}"/>
              </a:ext>
            </a:extLst>
          </p:cNvPr>
          <p:cNvGrpSpPr/>
          <p:nvPr/>
        </p:nvGrpSpPr>
        <p:grpSpPr>
          <a:xfrm>
            <a:off x="742325" y="2781869"/>
            <a:ext cx="1274496" cy="1274496"/>
            <a:chOff x="1901629" y="1517256"/>
            <a:chExt cx="1274496" cy="1274496"/>
          </a:xfrm>
          <a:effectLst>
            <a:outerShdw blurRad="466202" dist="127295" dir="5400000" algn="t" rotWithShape="0">
              <a:prstClr val="black">
                <a:alpha val="30258"/>
              </a:prstClr>
            </a:outerShdw>
          </a:effectLst>
        </p:grpSpPr>
        <p:sp>
          <p:nvSpPr>
            <p:cNvPr id="8" name="Ellips 7">
              <a:extLst>
                <a:ext uri="{FF2B5EF4-FFF2-40B4-BE49-F238E27FC236}">
                  <a16:creationId xmlns:a16="http://schemas.microsoft.com/office/drawing/2014/main" id="{F21C233B-AAAE-8A76-EEA1-00700FF2B507}"/>
                </a:ext>
              </a:extLst>
            </p:cNvPr>
            <p:cNvSpPr/>
            <p:nvPr/>
          </p:nvSpPr>
          <p:spPr>
            <a:xfrm>
              <a:off x="1901629" y="1517256"/>
              <a:ext cx="1274496" cy="1274496"/>
            </a:xfrm>
            <a:prstGeom prst="ellipse">
              <a:avLst/>
            </a:prstGeom>
            <a:solidFill>
              <a:srgbClr val="9E168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rchivo"/>
                <a:ea typeface="+mn-ea"/>
                <a:cs typeface="+mn-cs"/>
              </a:endParaRPr>
            </a:p>
          </p:txBody>
        </p:sp>
        <p:sp>
          <p:nvSpPr>
            <p:cNvPr id="23" name="textruta 22">
              <a:extLst>
                <a:ext uri="{FF2B5EF4-FFF2-40B4-BE49-F238E27FC236}">
                  <a16:creationId xmlns:a16="http://schemas.microsoft.com/office/drawing/2014/main" id="{9918F689-8387-FFDF-A966-FFF8F19FFD80}"/>
                </a:ext>
              </a:extLst>
            </p:cNvPr>
            <p:cNvSpPr txBox="1"/>
            <p:nvPr/>
          </p:nvSpPr>
          <p:spPr>
            <a:xfrm>
              <a:off x="1901629" y="1770446"/>
              <a:ext cx="1235875" cy="774434"/>
            </a:xfrm>
            <a:prstGeom prst="rect">
              <a:avLst/>
            </a:prstGeom>
            <a:noFill/>
          </p:spPr>
          <p:txBody>
            <a:bodyPr wrap="square" lIns="36000" tIns="36000" rIns="36000" bIns="36000" rtlCol="0" anchor="ctr" anchorCtr="0">
              <a:spAutoFit/>
            </a:bodyPr>
            <a:lstStyle/>
            <a:p>
              <a:pPr marL="0" marR="0" lvl="0" indent="0" algn="ctr" defTabSz="914400" rtl="0" eaLnBrk="1" fontAlgn="auto" latinLnBrk="0" hangingPunct="1">
                <a:lnSpc>
                  <a:spcPct val="95000"/>
                </a:lnSpc>
                <a:spcBef>
                  <a:spcPts val="0"/>
                </a:spcBef>
                <a:spcAft>
                  <a:spcPts val="0"/>
                </a:spcAft>
                <a:buClr>
                  <a:srgbClr val="005496"/>
                </a:buClr>
                <a:buSzTx/>
                <a:buFontTx/>
                <a:buNone/>
                <a:tabLst/>
                <a:defRPr/>
              </a:pPr>
              <a:r>
                <a:rPr kumimoji="0" lang="en-US" sz="1000" b="1" i="0" u="none" strike="noStrike" kern="1200" cap="none" spc="0" normalizeH="0" baseline="0" noProof="0">
                  <a:ln>
                    <a:noFill/>
                  </a:ln>
                  <a:solidFill>
                    <a:srgbClr val="FFFFFF"/>
                  </a:solidFill>
                  <a:effectLst/>
                  <a:uLnTx/>
                  <a:uFillTx/>
                  <a:latin typeface="Archivo SemiBold"/>
                  <a:ea typeface="+mn-ea"/>
                  <a:cs typeface="Archivo SemiBold"/>
                </a:rPr>
                <a:t>AMERICAS</a:t>
              </a:r>
            </a:p>
            <a:p>
              <a:pPr marL="0" marR="0" lvl="0" indent="0" algn="ctr" defTabSz="914400" rtl="0" eaLnBrk="1" fontAlgn="auto" latinLnBrk="0" hangingPunct="1">
                <a:lnSpc>
                  <a:spcPct val="95000"/>
                </a:lnSpc>
                <a:spcBef>
                  <a:spcPts val="0"/>
                </a:spcBef>
                <a:spcAft>
                  <a:spcPts val="0"/>
                </a:spcAft>
                <a:buClr>
                  <a:srgbClr val="005496"/>
                </a:buClr>
                <a:buSzTx/>
                <a:buFontTx/>
                <a:buNone/>
                <a:tabLst/>
                <a:defRPr/>
              </a:pPr>
              <a:r>
                <a:rPr kumimoji="0" lang="en-US" sz="3600" b="1" i="0" u="none" strike="noStrike" kern="1200" cap="none" spc="0" normalizeH="0" baseline="0" noProof="0">
                  <a:ln>
                    <a:noFill/>
                  </a:ln>
                  <a:solidFill>
                    <a:srgbClr val="FFFFFF"/>
                  </a:solidFill>
                  <a:effectLst/>
                  <a:uLnTx/>
                  <a:uFillTx/>
                  <a:latin typeface="Archivo SemiBold"/>
                  <a:ea typeface="+mn-ea"/>
                  <a:cs typeface="Archivo SemiBold"/>
                </a:rPr>
                <a:t>47</a:t>
              </a:r>
              <a:r>
                <a:rPr kumimoji="0" lang="en-US" sz="2400" b="1" i="0" u="none" strike="noStrike" kern="1200" cap="none" spc="0" normalizeH="0" baseline="0" noProof="0">
                  <a:ln>
                    <a:noFill/>
                  </a:ln>
                  <a:solidFill>
                    <a:srgbClr val="FFFFFF"/>
                  </a:solidFill>
                  <a:effectLst/>
                  <a:uLnTx/>
                  <a:uFillTx/>
                  <a:latin typeface="Archivo SemiBold"/>
                  <a:ea typeface="+mn-ea"/>
                  <a:cs typeface="Archivo SemiBold"/>
                </a:rPr>
                <a:t>%</a:t>
              </a:r>
              <a:endParaRPr kumimoji="0" lang="en-US" sz="2400" b="0" i="0" u="none" strike="noStrike" kern="1200" cap="none" spc="0" normalizeH="0" baseline="0" noProof="0">
                <a:ln>
                  <a:noFill/>
                </a:ln>
                <a:solidFill>
                  <a:srgbClr val="FFFFFF"/>
                </a:solidFill>
                <a:effectLst/>
                <a:uLnTx/>
                <a:uFillTx/>
                <a:latin typeface="Archivo SemiBold"/>
                <a:ea typeface="+mn-ea"/>
                <a:cs typeface="Archivo SemiBold"/>
              </a:endParaRPr>
            </a:p>
          </p:txBody>
        </p:sp>
      </p:grpSp>
      <p:grpSp>
        <p:nvGrpSpPr>
          <p:cNvPr id="34" name="Grupp 33">
            <a:extLst>
              <a:ext uri="{FF2B5EF4-FFF2-40B4-BE49-F238E27FC236}">
                <a16:creationId xmlns:a16="http://schemas.microsoft.com/office/drawing/2014/main" id="{0763B2C4-AC7D-A1EC-A51F-47CA7CFE064D}"/>
              </a:ext>
            </a:extLst>
          </p:cNvPr>
          <p:cNvGrpSpPr/>
          <p:nvPr/>
        </p:nvGrpSpPr>
        <p:grpSpPr>
          <a:xfrm>
            <a:off x="3650438" y="1874947"/>
            <a:ext cx="1235875" cy="1136932"/>
            <a:chOff x="5826266" y="1586038"/>
            <a:chExt cx="1235875" cy="1136932"/>
          </a:xfrm>
          <a:effectLst>
            <a:outerShdw blurRad="466202" dist="127295" dir="5400000" algn="t" rotWithShape="0">
              <a:prstClr val="black">
                <a:alpha val="30258"/>
              </a:prstClr>
            </a:outerShdw>
          </a:effectLst>
        </p:grpSpPr>
        <p:sp>
          <p:nvSpPr>
            <p:cNvPr id="17" name="Ellips 16">
              <a:extLst>
                <a:ext uri="{FF2B5EF4-FFF2-40B4-BE49-F238E27FC236}">
                  <a16:creationId xmlns:a16="http://schemas.microsoft.com/office/drawing/2014/main" id="{CF35B3F8-A5A8-587F-00E9-B2AE0DA86D8F}"/>
                </a:ext>
              </a:extLst>
            </p:cNvPr>
            <p:cNvSpPr/>
            <p:nvPr/>
          </p:nvSpPr>
          <p:spPr>
            <a:xfrm>
              <a:off x="5844477" y="1586038"/>
              <a:ext cx="1136932" cy="1136932"/>
            </a:xfrm>
            <a:prstGeom prst="ellipse">
              <a:avLst/>
            </a:prstGeom>
            <a:solidFill>
              <a:srgbClr val="9E168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rchivo"/>
                <a:ea typeface="+mn-ea"/>
                <a:cs typeface="+mn-cs"/>
              </a:endParaRPr>
            </a:p>
          </p:txBody>
        </p:sp>
        <p:sp>
          <p:nvSpPr>
            <p:cNvPr id="26" name="textruta 25">
              <a:extLst>
                <a:ext uri="{FF2B5EF4-FFF2-40B4-BE49-F238E27FC236}">
                  <a16:creationId xmlns:a16="http://schemas.microsoft.com/office/drawing/2014/main" id="{5D298AE2-0933-08A1-C450-E3099CF7F698}"/>
                </a:ext>
              </a:extLst>
            </p:cNvPr>
            <p:cNvSpPr txBox="1"/>
            <p:nvPr/>
          </p:nvSpPr>
          <p:spPr>
            <a:xfrm>
              <a:off x="5826266" y="1762354"/>
              <a:ext cx="1235875" cy="774434"/>
            </a:xfrm>
            <a:prstGeom prst="rect">
              <a:avLst/>
            </a:prstGeom>
            <a:noFill/>
          </p:spPr>
          <p:txBody>
            <a:bodyPr wrap="square" lIns="36000" tIns="36000" rIns="36000" bIns="36000" rtlCol="0" anchor="ctr" anchorCtr="0">
              <a:spAutoFit/>
            </a:bodyPr>
            <a:lstStyle/>
            <a:p>
              <a:pPr marL="0" marR="0" lvl="0" indent="0" algn="ctr" defTabSz="914400" rtl="0" eaLnBrk="1" fontAlgn="auto" latinLnBrk="0" hangingPunct="1">
                <a:lnSpc>
                  <a:spcPct val="95000"/>
                </a:lnSpc>
                <a:spcBef>
                  <a:spcPts val="0"/>
                </a:spcBef>
                <a:spcAft>
                  <a:spcPts val="0"/>
                </a:spcAft>
                <a:buClr>
                  <a:srgbClr val="005496"/>
                </a:buClr>
                <a:buSzTx/>
                <a:buFontTx/>
                <a:buNone/>
                <a:tabLst/>
                <a:defRPr/>
              </a:pPr>
              <a:r>
                <a:rPr kumimoji="0" lang="en-US" sz="1000" b="1" i="0" u="none" strike="noStrike" kern="1200" cap="none" spc="0" normalizeH="0" baseline="0" noProof="0">
                  <a:ln>
                    <a:noFill/>
                  </a:ln>
                  <a:solidFill>
                    <a:srgbClr val="FFFFFF"/>
                  </a:solidFill>
                  <a:effectLst/>
                  <a:uLnTx/>
                  <a:uFillTx/>
                  <a:latin typeface="Archivo SemiBold" pitchFamily="2" charset="77"/>
                  <a:ea typeface="+mn-ea"/>
                  <a:cs typeface="Archivo SemiBold" pitchFamily="2" charset="77"/>
                </a:rPr>
                <a:t>EUROPE</a:t>
              </a:r>
            </a:p>
            <a:p>
              <a:pPr marL="0" marR="0" lvl="0" indent="0" algn="ctr" defTabSz="914400" rtl="0" eaLnBrk="1" fontAlgn="auto" latinLnBrk="0" hangingPunct="1">
                <a:lnSpc>
                  <a:spcPct val="95000"/>
                </a:lnSpc>
                <a:spcBef>
                  <a:spcPts val="0"/>
                </a:spcBef>
                <a:spcAft>
                  <a:spcPts val="0"/>
                </a:spcAft>
                <a:buClr>
                  <a:srgbClr val="005496"/>
                </a:buClr>
                <a:buSzTx/>
                <a:buFontTx/>
                <a:buNone/>
                <a:tabLst/>
                <a:defRPr/>
              </a:pPr>
              <a:r>
                <a:rPr kumimoji="0" lang="en-US" sz="3600" b="1" i="0" u="none" strike="noStrike" kern="1200" cap="none" spc="0" normalizeH="0" baseline="0" noProof="0">
                  <a:ln>
                    <a:noFill/>
                  </a:ln>
                  <a:solidFill>
                    <a:srgbClr val="FFFFFF"/>
                  </a:solidFill>
                  <a:effectLst/>
                  <a:uLnTx/>
                  <a:uFillTx/>
                  <a:latin typeface="Archivo SemiBold" pitchFamily="2" charset="77"/>
                  <a:ea typeface="+mn-ea"/>
                  <a:cs typeface="Archivo SemiBold" pitchFamily="2" charset="77"/>
                </a:rPr>
                <a:t>52</a:t>
              </a:r>
              <a:r>
                <a:rPr kumimoji="0" lang="en-US" sz="2400" b="1" i="0" u="none" strike="noStrike" kern="1200" cap="none" spc="0" normalizeH="0" baseline="0" noProof="0">
                  <a:ln>
                    <a:noFill/>
                  </a:ln>
                  <a:solidFill>
                    <a:srgbClr val="FFFFFF"/>
                  </a:solidFill>
                  <a:effectLst/>
                  <a:uLnTx/>
                  <a:uFillTx/>
                  <a:latin typeface="Archivo SemiBold" pitchFamily="2" charset="77"/>
                  <a:ea typeface="+mn-ea"/>
                  <a:cs typeface="Archivo SemiBold" pitchFamily="2" charset="77"/>
                </a:rPr>
                <a:t>%</a:t>
              </a:r>
              <a:endParaRPr kumimoji="0" lang="en-US" sz="2400" b="0" i="0" u="none" strike="noStrike" kern="1200" cap="none" spc="0" normalizeH="0" baseline="0" noProof="0">
                <a:ln>
                  <a:noFill/>
                </a:ln>
                <a:solidFill>
                  <a:srgbClr val="FFFFFF"/>
                </a:solidFill>
                <a:effectLst/>
                <a:uLnTx/>
                <a:uFillTx/>
                <a:latin typeface="Archivo Light" pitchFamily="2" charset="77"/>
                <a:ea typeface="+mn-ea"/>
                <a:cs typeface="Archivo Light" pitchFamily="2" charset="77"/>
              </a:endParaRPr>
            </a:p>
          </p:txBody>
        </p:sp>
      </p:grpSp>
      <p:grpSp>
        <p:nvGrpSpPr>
          <p:cNvPr id="35" name="Grupp 34">
            <a:extLst>
              <a:ext uri="{FF2B5EF4-FFF2-40B4-BE49-F238E27FC236}">
                <a16:creationId xmlns:a16="http://schemas.microsoft.com/office/drawing/2014/main" id="{E9D65545-4DA4-062E-6477-9036EE9FC464}"/>
              </a:ext>
            </a:extLst>
          </p:cNvPr>
          <p:cNvGrpSpPr/>
          <p:nvPr/>
        </p:nvGrpSpPr>
        <p:grpSpPr>
          <a:xfrm>
            <a:off x="4621445" y="2235226"/>
            <a:ext cx="1235875" cy="1136932"/>
            <a:chOff x="6313308" y="2380964"/>
            <a:chExt cx="1235875" cy="1136932"/>
          </a:xfrm>
          <a:effectLst>
            <a:outerShdw blurRad="466202" dist="127295" dir="5400000" algn="t" rotWithShape="0">
              <a:prstClr val="black">
                <a:alpha val="30258"/>
              </a:prstClr>
            </a:outerShdw>
          </a:effectLst>
        </p:grpSpPr>
        <p:sp>
          <p:nvSpPr>
            <p:cNvPr id="18" name="Ellips 17">
              <a:extLst>
                <a:ext uri="{FF2B5EF4-FFF2-40B4-BE49-F238E27FC236}">
                  <a16:creationId xmlns:a16="http://schemas.microsoft.com/office/drawing/2014/main" id="{317C448E-94B3-DA66-98C3-D2B245340F68}"/>
                </a:ext>
              </a:extLst>
            </p:cNvPr>
            <p:cNvSpPr/>
            <p:nvPr/>
          </p:nvSpPr>
          <p:spPr>
            <a:xfrm>
              <a:off x="6339996" y="2380964"/>
              <a:ext cx="1136932" cy="1136932"/>
            </a:xfrm>
            <a:prstGeom prst="ellipse">
              <a:avLst/>
            </a:prstGeom>
            <a:solidFill>
              <a:schemeClr val="bg1"/>
            </a:solidFill>
            <a:ln w="38100">
              <a:solidFill>
                <a:srgbClr val="9E168D"/>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rchivo"/>
                <a:ea typeface="+mn-ea"/>
                <a:cs typeface="+mn-cs"/>
              </a:endParaRPr>
            </a:p>
          </p:txBody>
        </p:sp>
        <p:sp>
          <p:nvSpPr>
            <p:cNvPr id="27" name="textruta 26">
              <a:extLst>
                <a:ext uri="{FF2B5EF4-FFF2-40B4-BE49-F238E27FC236}">
                  <a16:creationId xmlns:a16="http://schemas.microsoft.com/office/drawing/2014/main" id="{B4EC3E41-0551-F0CA-E667-F7721FB023F8}"/>
                </a:ext>
              </a:extLst>
            </p:cNvPr>
            <p:cNvSpPr txBox="1"/>
            <p:nvPr/>
          </p:nvSpPr>
          <p:spPr>
            <a:xfrm>
              <a:off x="6313308" y="2551433"/>
              <a:ext cx="1235875" cy="774434"/>
            </a:xfrm>
            <a:prstGeom prst="rect">
              <a:avLst/>
            </a:prstGeom>
            <a:noFill/>
          </p:spPr>
          <p:txBody>
            <a:bodyPr wrap="square" lIns="36000" tIns="36000" rIns="36000" bIns="36000" rtlCol="0" anchor="ctr" anchorCtr="0">
              <a:spAutoFit/>
            </a:bodyPr>
            <a:lstStyle/>
            <a:p>
              <a:pPr marL="0" marR="0" lvl="0" indent="0" algn="ctr" defTabSz="914400" rtl="0" eaLnBrk="1" fontAlgn="auto" latinLnBrk="0" hangingPunct="1">
                <a:lnSpc>
                  <a:spcPct val="95000"/>
                </a:lnSpc>
                <a:spcBef>
                  <a:spcPts val="0"/>
                </a:spcBef>
                <a:spcAft>
                  <a:spcPts val="0"/>
                </a:spcAft>
                <a:buClr>
                  <a:srgbClr val="005496"/>
                </a:buClr>
                <a:buSzTx/>
                <a:buFontTx/>
                <a:buNone/>
                <a:tabLst/>
                <a:defRPr/>
              </a:pPr>
              <a:r>
                <a:rPr kumimoji="0" lang="en-US" sz="1000" b="1" i="0" u="none" strike="noStrike" kern="1200" cap="none" spc="0" normalizeH="0" baseline="0" noProof="0">
                  <a:ln>
                    <a:noFill/>
                  </a:ln>
                  <a:solidFill>
                    <a:srgbClr val="002060"/>
                  </a:solidFill>
                  <a:effectLst/>
                  <a:uLnTx/>
                  <a:uFillTx/>
                  <a:latin typeface="Archivo SemiBold"/>
                  <a:ea typeface="+mn-ea"/>
                  <a:cs typeface="Archivo SemiBold"/>
                </a:rPr>
                <a:t>EUROPE</a:t>
              </a:r>
            </a:p>
            <a:p>
              <a:pPr marL="0" marR="0" lvl="0" indent="0" algn="ctr" defTabSz="914400" rtl="0" eaLnBrk="1" fontAlgn="auto" latinLnBrk="0" hangingPunct="1">
                <a:lnSpc>
                  <a:spcPct val="95000"/>
                </a:lnSpc>
                <a:spcBef>
                  <a:spcPts val="0"/>
                </a:spcBef>
                <a:spcAft>
                  <a:spcPts val="0"/>
                </a:spcAft>
                <a:buClr>
                  <a:srgbClr val="005496"/>
                </a:buClr>
                <a:buSzTx/>
                <a:buFontTx/>
                <a:buNone/>
                <a:tabLst/>
                <a:defRPr/>
              </a:pPr>
              <a:r>
                <a:rPr kumimoji="0" lang="en-US" sz="3600" b="1" i="0" u="none" strike="noStrike" kern="1200" cap="none" spc="0" normalizeH="0" baseline="0" noProof="0">
                  <a:ln>
                    <a:noFill/>
                  </a:ln>
                  <a:solidFill>
                    <a:srgbClr val="002060"/>
                  </a:solidFill>
                  <a:effectLst/>
                  <a:uLnTx/>
                  <a:uFillTx/>
                  <a:latin typeface="Archivo SemiBold"/>
                  <a:ea typeface="+mn-ea"/>
                  <a:cs typeface="Archivo SemiBold"/>
                </a:rPr>
                <a:t>28</a:t>
              </a:r>
              <a:r>
                <a:rPr kumimoji="0" lang="en-US" sz="2400" b="1" i="0" u="none" strike="noStrike" kern="1200" cap="none" spc="0" normalizeH="0" baseline="0" noProof="0">
                  <a:ln>
                    <a:noFill/>
                  </a:ln>
                  <a:solidFill>
                    <a:srgbClr val="002060"/>
                  </a:solidFill>
                  <a:effectLst/>
                  <a:uLnTx/>
                  <a:uFillTx/>
                  <a:latin typeface="Archivo SemiBold"/>
                  <a:ea typeface="+mn-ea"/>
                  <a:cs typeface="Archivo SemiBold"/>
                </a:rPr>
                <a:t>%</a:t>
              </a:r>
              <a:endParaRPr kumimoji="0" lang="en-US" sz="2400" b="0" i="0" u="none" strike="noStrike" kern="1200" cap="none" spc="0" normalizeH="0" baseline="0" noProof="0">
                <a:ln>
                  <a:noFill/>
                </a:ln>
                <a:solidFill>
                  <a:srgbClr val="002060"/>
                </a:solidFill>
                <a:effectLst/>
                <a:uLnTx/>
                <a:uFillTx/>
                <a:latin typeface="Archivo SemiBold"/>
                <a:ea typeface="+mn-ea"/>
                <a:cs typeface="Archivo SemiBold"/>
              </a:endParaRPr>
            </a:p>
          </p:txBody>
        </p:sp>
      </p:grpSp>
      <p:grpSp>
        <p:nvGrpSpPr>
          <p:cNvPr id="36" name="Grupp 35">
            <a:extLst>
              <a:ext uri="{FF2B5EF4-FFF2-40B4-BE49-F238E27FC236}">
                <a16:creationId xmlns:a16="http://schemas.microsoft.com/office/drawing/2014/main" id="{B44CE79A-4F95-A069-A1A6-CC908F5B8639}"/>
              </a:ext>
            </a:extLst>
          </p:cNvPr>
          <p:cNvGrpSpPr/>
          <p:nvPr/>
        </p:nvGrpSpPr>
        <p:grpSpPr>
          <a:xfrm>
            <a:off x="6451860" y="2047565"/>
            <a:ext cx="1235875" cy="1136932"/>
            <a:chOff x="7853254" y="2140342"/>
            <a:chExt cx="1235875" cy="1136932"/>
          </a:xfrm>
          <a:effectLst>
            <a:outerShdw blurRad="466202" dist="127295" dir="5400000" algn="t" rotWithShape="0">
              <a:prstClr val="black">
                <a:alpha val="30258"/>
              </a:prstClr>
            </a:outerShdw>
          </a:effectLst>
        </p:grpSpPr>
        <p:sp>
          <p:nvSpPr>
            <p:cNvPr id="19" name="Ellips 18">
              <a:extLst>
                <a:ext uri="{FF2B5EF4-FFF2-40B4-BE49-F238E27FC236}">
                  <a16:creationId xmlns:a16="http://schemas.microsoft.com/office/drawing/2014/main" id="{C233ACEC-08EB-113A-EABA-B0D97D6F9E59}"/>
                </a:ext>
              </a:extLst>
            </p:cNvPr>
            <p:cNvSpPr/>
            <p:nvPr/>
          </p:nvSpPr>
          <p:spPr>
            <a:xfrm>
              <a:off x="7891714" y="2140342"/>
              <a:ext cx="1136932" cy="1136932"/>
            </a:xfrm>
            <a:prstGeom prst="ellipse">
              <a:avLst/>
            </a:prstGeom>
            <a:solidFill>
              <a:srgbClr val="9E168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rchivo"/>
                <a:ea typeface="+mn-ea"/>
                <a:cs typeface="+mn-cs"/>
              </a:endParaRPr>
            </a:p>
          </p:txBody>
        </p:sp>
        <p:sp>
          <p:nvSpPr>
            <p:cNvPr id="28" name="textruta 27">
              <a:extLst>
                <a:ext uri="{FF2B5EF4-FFF2-40B4-BE49-F238E27FC236}">
                  <a16:creationId xmlns:a16="http://schemas.microsoft.com/office/drawing/2014/main" id="{0652355B-4C26-D224-BBB8-3CE84E820F21}"/>
                </a:ext>
              </a:extLst>
            </p:cNvPr>
            <p:cNvSpPr txBox="1"/>
            <p:nvPr/>
          </p:nvSpPr>
          <p:spPr>
            <a:xfrm>
              <a:off x="7853254" y="2270892"/>
              <a:ext cx="1235875" cy="774434"/>
            </a:xfrm>
            <a:prstGeom prst="rect">
              <a:avLst/>
            </a:prstGeom>
            <a:noFill/>
          </p:spPr>
          <p:txBody>
            <a:bodyPr wrap="square" lIns="36000" tIns="36000" rIns="36000" bIns="36000" rtlCol="0" anchor="ctr" anchorCtr="0">
              <a:spAutoFit/>
            </a:bodyPr>
            <a:lstStyle/>
            <a:p>
              <a:pPr marL="0" marR="0" lvl="0" indent="0" algn="ctr" defTabSz="914400" rtl="0" eaLnBrk="1" fontAlgn="auto" latinLnBrk="0" hangingPunct="1">
                <a:lnSpc>
                  <a:spcPct val="95000"/>
                </a:lnSpc>
                <a:spcBef>
                  <a:spcPts val="0"/>
                </a:spcBef>
                <a:spcAft>
                  <a:spcPts val="0"/>
                </a:spcAft>
                <a:buClr>
                  <a:srgbClr val="005496"/>
                </a:buClr>
                <a:buSzTx/>
                <a:buFontTx/>
                <a:buNone/>
                <a:tabLst/>
                <a:defRPr/>
              </a:pPr>
              <a:r>
                <a:rPr kumimoji="0" lang="en-US" sz="1000" b="1" i="0" u="none" strike="noStrike" kern="1200" cap="none" spc="0" normalizeH="0" baseline="0" noProof="0">
                  <a:ln>
                    <a:noFill/>
                  </a:ln>
                  <a:solidFill>
                    <a:srgbClr val="FFFFFF"/>
                  </a:solidFill>
                  <a:effectLst/>
                  <a:uLnTx/>
                  <a:uFillTx/>
                  <a:latin typeface="Archivo SemiBold"/>
                  <a:ea typeface="+mn-ea"/>
                  <a:cs typeface="Archivo SemiBold"/>
                </a:rPr>
                <a:t>CHINA</a:t>
              </a:r>
            </a:p>
            <a:p>
              <a:pPr marL="0" marR="0" lvl="0" indent="0" algn="ctr" defTabSz="914400" rtl="0" eaLnBrk="1" fontAlgn="auto" latinLnBrk="0" hangingPunct="1">
                <a:lnSpc>
                  <a:spcPct val="95000"/>
                </a:lnSpc>
                <a:spcBef>
                  <a:spcPts val="0"/>
                </a:spcBef>
                <a:spcAft>
                  <a:spcPts val="0"/>
                </a:spcAft>
                <a:buClr>
                  <a:srgbClr val="005496"/>
                </a:buClr>
                <a:buSzTx/>
                <a:buFontTx/>
                <a:buNone/>
                <a:tabLst/>
                <a:defRPr/>
              </a:pPr>
              <a:r>
                <a:rPr kumimoji="0" lang="en-US" sz="3600" b="1" i="0" u="none" strike="noStrike" kern="1200" cap="none" spc="0" normalizeH="0" baseline="0" noProof="0">
                  <a:ln>
                    <a:noFill/>
                  </a:ln>
                  <a:solidFill>
                    <a:srgbClr val="FFFFFF"/>
                  </a:solidFill>
                  <a:effectLst/>
                  <a:uLnTx/>
                  <a:uFillTx/>
                  <a:latin typeface="Archivo SemiBold"/>
                  <a:ea typeface="+mn-ea"/>
                  <a:cs typeface="Archivo SemiBold"/>
                </a:rPr>
                <a:t>33</a:t>
              </a:r>
              <a:r>
                <a:rPr kumimoji="0" lang="en-US" sz="2400" b="1" i="0" u="none" strike="noStrike" kern="1200" cap="none" spc="0" normalizeH="0" baseline="0" noProof="0">
                  <a:ln>
                    <a:noFill/>
                  </a:ln>
                  <a:solidFill>
                    <a:srgbClr val="FFFFFF"/>
                  </a:solidFill>
                  <a:effectLst/>
                  <a:uLnTx/>
                  <a:uFillTx/>
                  <a:latin typeface="Archivo SemiBold"/>
                  <a:ea typeface="+mn-ea"/>
                  <a:cs typeface="Archivo SemiBold"/>
                </a:rPr>
                <a:t>%</a:t>
              </a:r>
              <a:endParaRPr kumimoji="0" lang="en-US" sz="2400" b="0" i="0" u="none" strike="noStrike" kern="1200" cap="none" spc="0" normalizeH="0" baseline="0" noProof="0">
                <a:ln>
                  <a:noFill/>
                </a:ln>
                <a:solidFill>
                  <a:srgbClr val="FFFFFF"/>
                </a:solidFill>
                <a:effectLst/>
                <a:uLnTx/>
                <a:uFillTx/>
                <a:latin typeface="Archivo SemiBold"/>
                <a:ea typeface="+mn-ea"/>
                <a:cs typeface="Archivo SemiBold"/>
              </a:endParaRPr>
            </a:p>
          </p:txBody>
        </p:sp>
      </p:grpSp>
      <p:grpSp>
        <p:nvGrpSpPr>
          <p:cNvPr id="37" name="Grupp 36">
            <a:extLst>
              <a:ext uri="{FF2B5EF4-FFF2-40B4-BE49-F238E27FC236}">
                <a16:creationId xmlns:a16="http://schemas.microsoft.com/office/drawing/2014/main" id="{F6488A68-ADA2-8182-C50F-1F2BEEBDD6E8}"/>
              </a:ext>
            </a:extLst>
          </p:cNvPr>
          <p:cNvGrpSpPr/>
          <p:nvPr/>
        </p:nvGrpSpPr>
        <p:grpSpPr>
          <a:xfrm>
            <a:off x="7469804" y="2259240"/>
            <a:ext cx="1235875" cy="1136932"/>
            <a:chOff x="7867576" y="3012261"/>
            <a:chExt cx="1235875" cy="1136932"/>
          </a:xfrm>
          <a:effectLst>
            <a:outerShdw blurRad="466202" dist="127295" dir="5400000" algn="t" rotWithShape="0">
              <a:prstClr val="black">
                <a:alpha val="30258"/>
              </a:prstClr>
            </a:outerShdw>
          </a:effectLst>
        </p:grpSpPr>
        <p:sp>
          <p:nvSpPr>
            <p:cNvPr id="22" name="Ellips 21">
              <a:extLst>
                <a:ext uri="{FF2B5EF4-FFF2-40B4-BE49-F238E27FC236}">
                  <a16:creationId xmlns:a16="http://schemas.microsoft.com/office/drawing/2014/main" id="{B7BC97E9-0468-45B9-82E1-8E1F06DB6379}"/>
                </a:ext>
              </a:extLst>
            </p:cNvPr>
            <p:cNvSpPr/>
            <p:nvPr/>
          </p:nvSpPr>
          <p:spPr>
            <a:xfrm>
              <a:off x="7900763" y="3012261"/>
              <a:ext cx="1136932" cy="1136932"/>
            </a:xfrm>
            <a:prstGeom prst="ellipse">
              <a:avLst/>
            </a:prstGeom>
            <a:solidFill>
              <a:schemeClr val="bg1"/>
            </a:solidFill>
            <a:ln w="38100">
              <a:solidFill>
                <a:srgbClr val="9E168D"/>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rchivo"/>
                <a:ea typeface="+mn-ea"/>
                <a:cs typeface="+mn-cs"/>
              </a:endParaRPr>
            </a:p>
          </p:txBody>
        </p:sp>
        <p:sp>
          <p:nvSpPr>
            <p:cNvPr id="29" name="textruta 28">
              <a:extLst>
                <a:ext uri="{FF2B5EF4-FFF2-40B4-BE49-F238E27FC236}">
                  <a16:creationId xmlns:a16="http://schemas.microsoft.com/office/drawing/2014/main" id="{265FDF7E-6169-5764-808D-D89F65673838}"/>
                </a:ext>
              </a:extLst>
            </p:cNvPr>
            <p:cNvSpPr txBox="1"/>
            <p:nvPr/>
          </p:nvSpPr>
          <p:spPr>
            <a:xfrm>
              <a:off x="7867576" y="3181418"/>
              <a:ext cx="1235875" cy="774434"/>
            </a:xfrm>
            <a:prstGeom prst="rect">
              <a:avLst/>
            </a:prstGeom>
            <a:noFill/>
          </p:spPr>
          <p:txBody>
            <a:bodyPr wrap="square" lIns="36000" tIns="36000" rIns="36000" bIns="36000" rtlCol="0" anchor="ctr" anchorCtr="0">
              <a:spAutoFit/>
            </a:bodyPr>
            <a:lstStyle/>
            <a:p>
              <a:pPr marL="0" marR="0" lvl="0" indent="0" algn="ctr" defTabSz="914400" rtl="0" eaLnBrk="1" fontAlgn="auto" latinLnBrk="0" hangingPunct="1">
                <a:lnSpc>
                  <a:spcPct val="95000"/>
                </a:lnSpc>
                <a:spcBef>
                  <a:spcPts val="0"/>
                </a:spcBef>
                <a:spcAft>
                  <a:spcPts val="0"/>
                </a:spcAft>
                <a:buClr>
                  <a:srgbClr val="005496"/>
                </a:buClr>
                <a:buSzTx/>
                <a:buFontTx/>
                <a:buNone/>
                <a:tabLst/>
                <a:defRPr/>
              </a:pPr>
              <a:r>
                <a:rPr kumimoji="0" lang="en-US" sz="1000" b="1" i="0" u="none" strike="noStrike" kern="1200" cap="none" spc="0" normalizeH="0" baseline="0" noProof="0">
                  <a:ln>
                    <a:noFill/>
                  </a:ln>
                  <a:solidFill>
                    <a:srgbClr val="002060"/>
                  </a:solidFill>
                  <a:effectLst/>
                  <a:uLnTx/>
                  <a:uFillTx/>
                  <a:latin typeface="Archivo SemiBold" pitchFamily="2" charset="77"/>
                  <a:ea typeface="+mn-ea"/>
                  <a:cs typeface="Archivo SemiBold" pitchFamily="2" charset="77"/>
                </a:rPr>
                <a:t>CHINA</a:t>
              </a:r>
            </a:p>
            <a:p>
              <a:pPr marL="0" marR="0" lvl="0" indent="0" algn="ctr" defTabSz="914400" rtl="0" eaLnBrk="1" fontAlgn="auto" latinLnBrk="0" hangingPunct="1">
                <a:lnSpc>
                  <a:spcPct val="95000"/>
                </a:lnSpc>
                <a:spcBef>
                  <a:spcPts val="0"/>
                </a:spcBef>
                <a:spcAft>
                  <a:spcPts val="0"/>
                </a:spcAft>
                <a:buClr>
                  <a:srgbClr val="005496"/>
                </a:buClr>
                <a:buSzTx/>
                <a:buFontTx/>
                <a:buNone/>
                <a:tabLst/>
                <a:defRPr/>
              </a:pPr>
              <a:r>
                <a:rPr kumimoji="0" lang="en-US" sz="3600" b="1" i="0" u="none" strike="noStrike" kern="1200" cap="none" spc="0" normalizeH="0" baseline="0" noProof="0">
                  <a:ln>
                    <a:noFill/>
                  </a:ln>
                  <a:solidFill>
                    <a:srgbClr val="002060"/>
                  </a:solidFill>
                  <a:effectLst/>
                  <a:uLnTx/>
                  <a:uFillTx/>
                  <a:latin typeface="Archivo SemiBold" pitchFamily="2" charset="77"/>
                  <a:ea typeface="+mn-ea"/>
                  <a:cs typeface="Archivo SemiBold" pitchFamily="2" charset="77"/>
                </a:rPr>
                <a:t>19</a:t>
              </a:r>
              <a:r>
                <a:rPr kumimoji="0" lang="en-US" sz="2400" b="1" i="0" u="none" strike="noStrike" kern="1200" cap="none" spc="0" normalizeH="0" baseline="0" noProof="0">
                  <a:ln>
                    <a:noFill/>
                  </a:ln>
                  <a:solidFill>
                    <a:srgbClr val="002060"/>
                  </a:solidFill>
                  <a:effectLst/>
                  <a:uLnTx/>
                  <a:uFillTx/>
                  <a:latin typeface="Archivo SemiBold" pitchFamily="2" charset="77"/>
                  <a:ea typeface="+mn-ea"/>
                  <a:cs typeface="Archivo SemiBold" pitchFamily="2" charset="77"/>
                </a:rPr>
                <a:t>%</a:t>
              </a:r>
              <a:endParaRPr kumimoji="0" lang="en-US" sz="2400" b="0" i="0" u="none" strike="noStrike" kern="1200" cap="none" spc="0" normalizeH="0" baseline="0" noProof="0">
                <a:ln>
                  <a:noFill/>
                </a:ln>
                <a:solidFill>
                  <a:srgbClr val="002060"/>
                </a:solidFill>
                <a:effectLst/>
                <a:uLnTx/>
                <a:uFillTx/>
                <a:latin typeface="Archivo Light" pitchFamily="2" charset="77"/>
                <a:ea typeface="+mn-ea"/>
                <a:cs typeface="Archivo Light" pitchFamily="2" charset="77"/>
              </a:endParaRPr>
            </a:p>
          </p:txBody>
        </p:sp>
      </p:grpSp>
      <p:grpSp>
        <p:nvGrpSpPr>
          <p:cNvPr id="33" name="Grupp 32">
            <a:extLst>
              <a:ext uri="{FF2B5EF4-FFF2-40B4-BE49-F238E27FC236}">
                <a16:creationId xmlns:a16="http://schemas.microsoft.com/office/drawing/2014/main" id="{DC27961C-64AA-820B-2292-84320B8DE60D}"/>
              </a:ext>
            </a:extLst>
          </p:cNvPr>
          <p:cNvGrpSpPr/>
          <p:nvPr/>
        </p:nvGrpSpPr>
        <p:grpSpPr>
          <a:xfrm>
            <a:off x="5635967" y="4177989"/>
            <a:ext cx="1283798" cy="1136932"/>
            <a:chOff x="9334925" y="2708808"/>
            <a:chExt cx="1283798" cy="1136932"/>
          </a:xfrm>
          <a:effectLst>
            <a:outerShdw blurRad="466202" dist="127295" dir="5400000" algn="t" rotWithShape="0">
              <a:prstClr val="black">
                <a:alpha val="30258"/>
              </a:prstClr>
            </a:outerShdw>
          </a:effectLst>
        </p:grpSpPr>
        <p:sp>
          <p:nvSpPr>
            <p:cNvPr id="20" name="Ellips 19">
              <a:extLst>
                <a:ext uri="{FF2B5EF4-FFF2-40B4-BE49-F238E27FC236}">
                  <a16:creationId xmlns:a16="http://schemas.microsoft.com/office/drawing/2014/main" id="{020DAA53-35A1-B52A-FA48-845DEBBDEEFE}"/>
                </a:ext>
              </a:extLst>
            </p:cNvPr>
            <p:cNvSpPr/>
            <p:nvPr/>
          </p:nvSpPr>
          <p:spPr>
            <a:xfrm>
              <a:off x="9404972" y="2708808"/>
              <a:ext cx="1136932" cy="1136932"/>
            </a:xfrm>
            <a:prstGeom prst="ellipse">
              <a:avLst/>
            </a:prstGeom>
            <a:solidFill>
              <a:srgbClr val="9E168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rchivo"/>
                <a:ea typeface="+mn-ea"/>
                <a:cs typeface="+mn-cs"/>
              </a:endParaRPr>
            </a:p>
          </p:txBody>
        </p:sp>
        <p:sp>
          <p:nvSpPr>
            <p:cNvPr id="30" name="textruta 29">
              <a:extLst>
                <a:ext uri="{FF2B5EF4-FFF2-40B4-BE49-F238E27FC236}">
                  <a16:creationId xmlns:a16="http://schemas.microsoft.com/office/drawing/2014/main" id="{0CD76DE7-CEA5-A7C7-1B5B-D18B643718B1}"/>
                </a:ext>
              </a:extLst>
            </p:cNvPr>
            <p:cNvSpPr txBox="1"/>
            <p:nvPr/>
          </p:nvSpPr>
          <p:spPr>
            <a:xfrm>
              <a:off x="9334925" y="2916076"/>
              <a:ext cx="1283798" cy="774434"/>
            </a:xfrm>
            <a:prstGeom prst="rect">
              <a:avLst/>
            </a:prstGeom>
            <a:noFill/>
          </p:spPr>
          <p:txBody>
            <a:bodyPr wrap="square" lIns="36000" tIns="36000" rIns="36000" bIns="36000" rtlCol="0" anchor="ctr" anchorCtr="0">
              <a:spAutoFit/>
            </a:bodyPr>
            <a:lstStyle/>
            <a:p>
              <a:pPr marL="0" marR="0" lvl="0" indent="0" algn="ctr" defTabSz="914400" rtl="0" eaLnBrk="1" fontAlgn="auto" latinLnBrk="0" hangingPunct="1">
                <a:lnSpc>
                  <a:spcPct val="95000"/>
                </a:lnSpc>
                <a:spcBef>
                  <a:spcPts val="0"/>
                </a:spcBef>
                <a:spcAft>
                  <a:spcPts val="0"/>
                </a:spcAft>
                <a:buClr>
                  <a:srgbClr val="005496"/>
                </a:buClr>
                <a:buSzTx/>
                <a:buFontTx/>
                <a:buNone/>
                <a:tabLst/>
                <a:defRPr/>
              </a:pPr>
              <a:r>
                <a:rPr kumimoji="0" lang="en-US" sz="1000" b="1" i="0" u="none" strike="noStrike" kern="1200" cap="none" spc="0" normalizeH="0" baseline="0" noProof="0">
                  <a:ln>
                    <a:noFill/>
                  </a:ln>
                  <a:solidFill>
                    <a:srgbClr val="FFFFFF"/>
                  </a:solidFill>
                  <a:effectLst/>
                  <a:uLnTx/>
                  <a:uFillTx/>
                  <a:latin typeface="Archivo SemiBold"/>
                  <a:ea typeface="+mn-ea"/>
                  <a:cs typeface="Archivo SemiBold"/>
                </a:rPr>
                <a:t>ASIA</a:t>
              </a:r>
            </a:p>
            <a:p>
              <a:pPr marL="0" marR="0" lvl="0" indent="0" algn="ctr" defTabSz="914400" rtl="0" eaLnBrk="1" fontAlgn="auto" latinLnBrk="0" hangingPunct="1">
                <a:lnSpc>
                  <a:spcPct val="95000"/>
                </a:lnSpc>
                <a:spcBef>
                  <a:spcPts val="0"/>
                </a:spcBef>
                <a:spcAft>
                  <a:spcPts val="0"/>
                </a:spcAft>
                <a:buClr>
                  <a:srgbClr val="005496"/>
                </a:buClr>
                <a:buSzTx/>
                <a:buFontTx/>
                <a:buNone/>
                <a:tabLst/>
                <a:defRPr/>
              </a:pPr>
              <a:r>
                <a:rPr kumimoji="0" lang="en-US" sz="3600" b="1" i="0" u="none" strike="noStrike" kern="1200" cap="none" spc="0" normalizeH="0" baseline="0" noProof="0">
                  <a:ln>
                    <a:noFill/>
                  </a:ln>
                  <a:solidFill>
                    <a:srgbClr val="FFFFFF"/>
                  </a:solidFill>
                  <a:effectLst/>
                  <a:uLnTx/>
                  <a:uFillTx/>
                  <a:latin typeface="Archivo SemiBold"/>
                  <a:ea typeface="+mn-ea"/>
                  <a:cs typeface="Archivo SemiBold"/>
                </a:rPr>
                <a:t>44</a:t>
              </a:r>
              <a:r>
                <a:rPr kumimoji="0" lang="en-US" sz="2400" b="1" i="0" u="none" strike="noStrike" kern="1200" cap="none" spc="0" normalizeH="0" baseline="0" noProof="0">
                  <a:ln>
                    <a:noFill/>
                  </a:ln>
                  <a:solidFill>
                    <a:srgbClr val="FFFFFF"/>
                  </a:solidFill>
                  <a:effectLst/>
                  <a:uLnTx/>
                  <a:uFillTx/>
                  <a:latin typeface="Archivo SemiBold"/>
                  <a:ea typeface="+mn-ea"/>
                  <a:cs typeface="Archivo SemiBold"/>
                </a:rPr>
                <a:t>%</a:t>
              </a:r>
              <a:endParaRPr kumimoji="0" lang="en-US" sz="2400" b="0" i="0" u="none" strike="noStrike" kern="1200" cap="none" spc="0" normalizeH="0" baseline="0" noProof="0">
                <a:ln>
                  <a:noFill/>
                </a:ln>
                <a:solidFill>
                  <a:srgbClr val="FFFFFF"/>
                </a:solidFill>
                <a:effectLst/>
                <a:uLnTx/>
                <a:uFillTx/>
                <a:latin typeface="Archivo SemiBold"/>
                <a:ea typeface="+mn-ea"/>
                <a:cs typeface="Archivo SemiBold"/>
              </a:endParaRPr>
            </a:p>
          </p:txBody>
        </p:sp>
      </p:grpSp>
      <p:grpSp>
        <p:nvGrpSpPr>
          <p:cNvPr id="32" name="Grupp 31">
            <a:extLst>
              <a:ext uri="{FF2B5EF4-FFF2-40B4-BE49-F238E27FC236}">
                <a16:creationId xmlns:a16="http://schemas.microsoft.com/office/drawing/2014/main" id="{AD1EB70F-DA28-3D46-EEFC-2B8769D06D61}"/>
              </a:ext>
            </a:extLst>
          </p:cNvPr>
          <p:cNvGrpSpPr/>
          <p:nvPr/>
        </p:nvGrpSpPr>
        <p:grpSpPr>
          <a:xfrm>
            <a:off x="6687691" y="4361262"/>
            <a:ext cx="1235875" cy="1136932"/>
            <a:chOff x="10289287" y="3182462"/>
            <a:chExt cx="1235875" cy="1136932"/>
          </a:xfrm>
          <a:effectLst>
            <a:outerShdw blurRad="466202" dist="127295" dir="5400000" algn="t" rotWithShape="0">
              <a:prstClr val="black">
                <a:alpha val="30258"/>
              </a:prstClr>
            </a:outerShdw>
          </a:effectLst>
        </p:grpSpPr>
        <p:sp>
          <p:nvSpPr>
            <p:cNvPr id="21" name="Ellips 20">
              <a:extLst>
                <a:ext uri="{FF2B5EF4-FFF2-40B4-BE49-F238E27FC236}">
                  <a16:creationId xmlns:a16="http://schemas.microsoft.com/office/drawing/2014/main" id="{C46A5548-817F-41DB-8D72-5FB3C568A21F}"/>
                </a:ext>
              </a:extLst>
            </p:cNvPr>
            <p:cNvSpPr/>
            <p:nvPr/>
          </p:nvSpPr>
          <p:spPr>
            <a:xfrm>
              <a:off x="10318177" y="3182462"/>
              <a:ext cx="1136932" cy="1136932"/>
            </a:xfrm>
            <a:prstGeom prst="ellipse">
              <a:avLst/>
            </a:prstGeom>
            <a:solidFill>
              <a:schemeClr val="bg1"/>
            </a:solidFill>
            <a:ln w="38100">
              <a:solidFill>
                <a:srgbClr val="9E168D"/>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rchivo"/>
                <a:ea typeface="+mn-ea"/>
                <a:cs typeface="+mn-cs"/>
              </a:endParaRPr>
            </a:p>
          </p:txBody>
        </p:sp>
        <p:sp>
          <p:nvSpPr>
            <p:cNvPr id="31" name="textruta 30">
              <a:extLst>
                <a:ext uri="{FF2B5EF4-FFF2-40B4-BE49-F238E27FC236}">
                  <a16:creationId xmlns:a16="http://schemas.microsoft.com/office/drawing/2014/main" id="{965CEAF0-5B2B-7DBD-B0EE-E7CDBA909B87}"/>
                </a:ext>
              </a:extLst>
            </p:cNvPr>
            <p:cNvSpPr txBox="1"/>
            <p:nvPr/>
          </p:nvSpPr>
          <p:spPr>
            <a:xfrm>
              <a:off x="10289287" y="3376307"/>
              <a:ext cx="1235875" cy="745195"/>
            </a:xfrm>
            <a:prstGeom prst="rect">
              <a:avLst/>
            </a:prstGeom>
            <a:noFill/>
          </p:spPr>
          <p:txBody>
            <a:bodyPr wrap="square" lIns="36000" tIns="36000" rIns="36000" bIns="36000" rtlCol="0" anchor="ctr" anchorCtr="0">
              <a:spAutoFit/>
            </a:bodyPr>
            <a:lstStyle/>
            <a:p>
              <a:pPr marL="0" marR="0" lvl="0" indent="0" algn="ctr" defTabSz="914400" rtl="0" eaLnBrk="1" fontAlgn="auto" latinLnBrk="0" hangingPunct="1">
                <a:lnSpc>
                  <a:spcPct val="95000"/>
                </a:lnSpc>
                <a:spcBef>
                  <a:spcPts val="0"/>
                </a:spcBef>
                <a:spcAft>
                  <a:spcPts val="0"/>
                </a:spcAft>
                <a:buClr>
                  <a:srgbClr val="005496"/>
                </a:buClr>
                <a:buSzTx/>
                <a:buFontTx/>
                <a:buNone/>
                <a:tabLst/>
                <a:defRPr/>
              </a:pPr>
              <a:r>
                <a:rPr kumimoji="0" lang="en-US" sz="1000" b="1" i="0" u="none" strike="noStrike" kern="1200" cap="none" spc="0" normalizeH="0" baseline="0" noProof="0">
                  <a:ln>
                    <a:noFill/>
                  </a:ln>
                  <a:solidFill>
                    <a:srgbClr val="002060"/>
                  </a:solidFill>
                  <a:effectLst/>
                  <a:uLnTx/>
                  <a:uFillTx/>
                  <a:latin typeface="Archivo SemiBold"/>
                  <a:ea typeface="+mn-ea"/>
                  <a:cs typeface="Archivo SemiBold"/>
                </a:rPr>
                <a:t>ASIA</a:t>
              </a:r>
            </a:p>
            <a:p>
              <a:pPr marL="0" marR="0" lvl="0" indent="0" algn="ctr" defTabSz="914400" rtl="0" eaLnBrk="1" fontAlgn="auto" latinLnBrk="0" hangingPunct="1">
                <a:lnSpc>
                  <a:spcPct val="95000"/>
                </a:lnSpc>
                <a:spcBef>
                  <a:spcPts val="0"/>
                </a:spcBef>
                <a:spcAft>
                  <a:spcPts val="0"/>
                </a:spcAft>
                <a:buClr>
                  <a:srgbClr val="005496"/>
                </a:buClr>
                <a:buSzTx/>
                <a:buFontTx/>
                <a:buNone/>
                <a:tabLst/>
                <a:defRPr/>
              </a:pPr>
              <a:r>
                <a:rPr kumimoji="0" lang="en-US" sz="3600" b="1" i="0" u="none" strike="noStrike" kern="1200" cap="none" spc="0" normalizeH="0" baseline="0" noProof="0">
                  <a:ln>
                    <a:noFill/>
                  </a:ln>
                  <a:solidFill>
                    <a:srgbClr val="002060"/>
                  </a:solidFill>
                  <a:effectLst/>
                  <a:uLnTx/>
                  <a:uFillTx/>
                  <a:latin typeface="Archivo SemiBold"/>
                  <a:ea typeface="+mn-ea"/>
                  <a:cs typeface="Archivo SemiBold"/>
                </a:rPr>
                <a:t>19</a:t>
              </a:r>
              <a:r>
                <a:rPr kumimoji="0" lang="en-US" sz="2400" b="1" i="0" u="none" strike="noStrike" kern="1200" cap="none" spc="0" normalizeH="0" baseline="0" noProof="0">
                  <a:ln>
                    <a:noFill/>
                  </a:ln>
                  <a:solidFill>
                    <a:srgbClr val="002060"/>
                  </a:solidFill>
                  <a:effectLst/>
                  <a:uLnTx/>
                  <a:uFillTx/>
                  <a:latin typeface="Archivo SemiBold"/>
                  <a:ea typeface="+mn-ea"/>
                  <a:cs typeface="Archivo SemiBold"/>
                </a:rPr>
                <a:t>%</a:t>
              </a:r>
              <a:endParaRPr kumimoji="0" lang="en-US" sz="2400" b="0" i="0" u="none" strike="noStrike" kern="1200" cap="none" spc="0" normalizeH="0" baseline="0" noProof="0">
                <a:ln>
                  <a:noFill/>
                </a:ln>
                <a:solidFill>
                  <a:srgbClr val="002060"/>
                </a:solidFill>
                <a:effectLst/>
                <a:uLnTx/>
                <a:uFillTx/>
                <a:latin typeface="Archivo Light" pitchFamily="2" charset="77"/>
                <a:ea typeface="+mn-ea"/>
                <a:cs typeface="Archivo Light" pitchFamily="2" charset="77"/>
              </a:endParaRPr>
            </a:p>
          </p:txBody>
        </p:sp>
      </p:grpSp>
      <p:grpSp>
        <p:nvGrpSpPr>
          <p:cNvPr id="40" name="Grupp 39">
            <a:extLst>
              <a:ext uri="{FF2B5EF4-FFF2-40B4-BE49-F238E27FC236}">
                <a16:creationId xmlns:a16="http://schemas.microsoft.com/office/drawing/2014/main" id="{CD880D3A-9B54-9B3A-368D-38910580CBFE}"/>
              </a:ext>
            </a:extLst>
          </p:cNvPr>
          <p:cNvGrpSpPr/>
          <p:nvPr/>
        </p:nvGrpSpPr>
        <p:grpSpPr>
          <a:xfrm>
            <a:off x="1827653" y="3089352"/>
            <a:ext cx="1235875" cy="1136932"/>
            <a:chOff x="3721616" y="2301568"/>
            <a:chExt cx="1235875" cy="1136932"/>
          </a:xfrm>
          <a:effectLst>
            <a:outerShdw blurRad="466202" dist="127295" dir="5400000" algn="t" rotWithShape="0">
              <a:prstClr val="black">
                <a:alpha val="30258"/>
              </a:prstClr>
            </a:outerShdw>
          </a:effectLst>
        </p:grpSpPr>
        <p:sp>
          <p:nvSpPr>
            <p:cNvPr id="39" name="Ellips 38">
              <a:extLst>
                <a:ext uri="{FF2B5EF4-FFF2-40B4-BE49-F238E27FC236}">
                  <a16:creationId xmlns:a16="http://schemas.microsoft.com/office/drawing/2014/main" id="{46A71745-E3BC-BEEF-6A22-A404B25261CC}"/>
                </a:ext>
              </a:extLst>
            </p:cNvPr>
            <p:cNvSpPr/>
            <p:nvPr/>
          </p:nvSpPr>
          <p:spPr>
            <a:xfrm>
              <a:off x="3765992" y="2301568"/>
              <a:ext cx="1136932" cy="1136932"/>
            </a:xfrm>
            <a:prstGeom prst="ellipse">
              <a:avLst/>
            </a:prstGeom>
            <a:solidFill>
              <a:schemeClr val="bg1"/>
            </a:solidFill>
            <a:ln w="38100">
              <a:solidFill>
                <a:srgbClr val="9E168D"/>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rchivo"/>
                <a:ea typeface="+mn-ea"/>
                <a:cs typeface="+mn-cs"/>
              </a:endParaRPr>
            </a:p>
          </p:txBody>
        </p:sp>
        <p:sp>
          <p:nvSpPr>
            <p:cNvPr id="25" name="textruta 24">
              <a:extLst>
                <a:ext uri="{FF2B5EF4-FFF2-40B4-BE49-F238E27FC236}">
                  <a16:creationId xmlns:a16="http://schemas.microsoft.com/office/drawing/2014/main" id="{543E37B0-E9AF-56A1-37AC-B4DAAFB56846}"/>
                </a:ext>
              </a:extLst>
            </p:cNvPr>
            <p:cNvSpPr txBox="1"/>
            <p:nvPr/>
          </p:nvSpPr>
          <p:spPr>
            <a:xfrm>
              <a:off x="3721616" y="2482817"/>
              <a:ext cx="1235875" cy="774434"/>
            </a:xfrm>
            <a:prstGeom prst="rect">
              <a:avLst/>
            </a:prstGeom>
            <a:noFill/>
          </p:spPr>
          <p:txBody>
            <a:bodyPr wrap="square" lIns="36000" tIns="36000" rIns="36000" bIns="36000" rtlCol="0" anchor="ctr" anchorCtr="0">
              <a:spAutoFit/>
            </a:bodyPr>
            <a:lstStyle/>
            <a:p>
              <a:pPr marL="0" marR="0" lvl="0" indent="0" algn="ctr" defTabSz="914400" rtl="0" eaLnBrk="1" fontAlgn="auto" latinLnBrk="0" hangingPunct="1">
                <a:lnSpc>
                  <a:spcPct val="95000"/>
                </a:lnSpc>
                <a:spcBef>
                  <a:spcPts val="0"/>
                </a:spcBef>
                <a:spcAft>
                  <a:spcPts val="0"/>
                </a:spcAft>
                <a:buClr>
                  <a:srgbClr val="005496"/>
                </a:buClr>
                <a:buSzTx/>
                <a:buFontTx/>
                <a:buNone/>
                <a:tabLst/>
                <a:defRPr/>
              </a:pPr>
              <a:r>
                <a:rPr kumimoji="0" lang="en-US" sz="1000" b="1" i="0" u="none" strike="noStrike" kern="1200" cap="none" spc="0" normalizeH="0" baseline="0" noProof="0">
                  <a:ln>
                    <a:noFill/>
                  </a:ln>
                  <a:solidFill>
                    <a:srgbClr val="002060"/>
                  </a:solidFill>
                  <a:effectLst/>
                  <a:uLnTx/>
                  <a:uFillTx/>
                  <a:latin typeface="Archivo SemiBold"/>
                  <a:ea typeface="+mn-ea"/>
                  <a:cs typeface="Archivo SemiBold"/>
                </a:rPr>
                <a:t>AMERICAS</a:t>
              </a:r>
            </a:p>
            <a:p>
              <a:pPr marL="0" marR="0" lvl="0" indent="0" algn="ctr" defTabSz="914400" rtl="0" eaLnBrk="1" fontAlgn="auto" latinLnBrk="0" hangingPunct="1">
                <a:lnSpc>
                  <a:spcPct val="95000"/>
                </a:lnSpc>
                <a:spcBef>
                  <a:spcPts val="0"/>
                </a:spcBef>
                <a:spcAft>
                  <a:spcPts val="0"/>
                </a:spcAft>
                <a:buClr>
                  <a:srgbClr val="005496"/>
                </a:buClr>
                <a:buSzTx/>
                <a:buFontTx/>
                <a:buNone/>
                <a:tabLst/>
                <a:defRPr/>
              </a:pPr>
              <a:r>
                <a:rPr kumimoji="0" lang="en-US" sz="3600" b="1" i="0" u="none" strike="noStrike" kern="1200" cap="none" spc="0" normalizeH="0" baseline="0" noProof="0">
                  <a:ln>
                    <a:noFill/>
                  </a:ln>
                  <a:solidFill>
                    <a:srgbClr val="002060"/>
                  </a:solidFill>
                  <a:effectLst/>
                  <a:uLnTx/>
                  <a:uFillTx/>
                  <a:latin typeface="Archivo SemiBold"/>
                  <a:ea typeface="+mn-ea"/>
                  <a:cs typeface="Archivo SemiBold"/>
                </a:rPr>
                <a:t>33</a:t>
              </a:r>
              <a:r>
                <a:rPr kumimoji="0" lang="en-US" sz="2400" b="1" i="0" u="none" strike="noStrike" kern="1200" cap="none" spc="0" normalizeH="0" baseline="0" noProof="0">
                  <a:ln>
                    <a:noFill/>
                  </a:ln>
                  <a:solidFill>
                    <a:srgbClr val="002060"/>
                  </a:solidFill>
                  <a:effectLst/>
                  <a:uLnTx/>
                  <a:uFillTx/>
                  <a:latin typeface="Archivo SemiBold"/>
                  <a:ea typeface="+mn-ea"/>
                  <a:cs typeface="Archivo SemiBold"/>
                </a:rPr>
                <a:t>%</a:t>
              </a:r>
              <a:endParaRPr kumimoji="0" lang="en-US" sz="2400" b="0" i="0" u="none" strike="noStrike" kern="1200" cap="none" spc="0" normalizeH="0" baseline="0" noProof="0">
                <a:ln>
                  <a:noFill/>
                </a:ln>
                <a:solidFill>
                  <a:srgbClr val="002060"/>
                </a:solidFill>
                <a:effectLst/>
                <a:uLnTx/>
                <a:uFillTx/>
                <a:latin typeface="Archivo SemiBold"/>
                <a:ea typeface="+mn-ea"/>
                <a:cs typeface="Archivo SemiBold"/>
              </a:endParaRPr>
            </a:p>
          </p:txBody>
        </p:sp>
      </p:grpSp>
      <p:grpSp>
        <p:nvGrpSpPr>
          <p:cNvPr id="3" name="Grupp 2">
            <a:extLst>
              <a:ext uri="{FF2B5EF4-FFF2-40B4-BE49-F238E27FC236}">
                <a16:creationId xmlns:a16="http://schemas.microsoft.com/office/drawing/2014/main" id="{FDAE719B-A9B9-BDB5-B5C5-9DBAAEA7B419}"/>
              </a:ext>
            </a:extLst>
          </p:cNvPr>
          <p:cNvGrpSpPr/>
          <p:nvPr/>
        </p:nvGrpSpPr>
        <p:grpSpPr>
          <a:xfrm>
            <a:off x="2045645" y="5653308"/>
            <a:ext cx="1572826" cy="808618"/>
            <a:chOff x="727674" y="4816488"/>
            <a:chExt cx="1572826" cy="808618"/>
          </a:xfrm>
        </p:grpSpPr>
        <p:grpSp>
          <p:nvGrpSpPr>
            <p:cNvPr id="46" name="Grupp 45">
              <a:extLst>
                <a:ext uri="{FF2B5EF4-FFF2-40B4-BE49-F238E27FC236}">
                  <a16:creationId xmlns:a16="http://schemas.microsoft.com/office/drawing/2014/main" id="{7877CBF7-B771-85B8-5EF9-F0DE1537570E}"/>
                </a:ext>
              </a:extLst>
            </p:cNvPr>
            <p:cNvGrpSpPr/>
            <p:nvPr/>
          </p:nvGrpSpPr>
          <p:grpSpPr>
            <a:xfrm>
              <a:off x="727674" y="4823994"/>
              <a:ext cx="808619" cy="801112"/>
              <a:chOff x="259530" y="5221539"/>
              <a:chExt cx="808619" cy="801112"/>
            </a:xfrm>
            <a:effectLst>
              <a:outerShdw blurRad="258754" dist="264784" dir="5400000" sx="105000" sy="105000" algn="t" rotWithShape="0">
                <a:prstClr val="black">
                  <a:alpha val="8419"/>
                </a:prstClr>
              </a:outerShdw>
            </a:effectLst>
          </p:grpSpPr>
          <p:sp>
            <p:nvSpPr>
              <p:cNvPr id="38" name="Ellips 37">
                <a:extLst>
                  <a:ext uri="{FF2B5EF4-FFF2-40B4-BE49-F238E27FC236}">
                    <a16:creationId xmlns:a16="http://schemas.microsoft.com/office/drawing/2014/main" id="{781A2F0D-919D-EF2A-857A-B44CE00B2170}"/>
                  </a:ext>
                </a:extLst>
              </p:cNvPr>
              <p:cNvSpPr/>
              <p:nvPr/>
            </p:nvSpPr>
            <p:spPr>
              <a:xfrm>
                <a:off x="267037" y="5221539"/>
                <a:ext cx="801112" cy="801112"/>
              </a:xfrm>
              <a:prstGeom prst="ellipse">
                <a:avLst/>
              </a:prstGeom>
              <a:solidFill>
                <a:srgbClr val="9E168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rchivo"/>
                  <a:ea typeface="+mn-ea"/>
                  <a:cs typeface="+mn-cs"/>
                </a:endParaRPr>
              </a:p>
            </p:txBody>
          </p:sp>
          <p:sp>
            <p:nvSpPr>
              <p:cNvPr id="43" name="textruta 42">
                <a:extLst>
                  <a:ext uri="{FF2B5EF4-FFF2-40B4-BE49-F238E27FC236}">
                    <a16:creationId xmlns:a16="http://schemas.microsoft.com/office/drawing/2014/main" id="{191CBC0E-8A3B-891C-2A23-1E799662CC13}"/>
                  </a:ext>
                </a:extLst>
              </p:cNvPr>
              <p:cNvSpPr txBox="1"/>
              <p:nvPr/>
            </p:nvSpPr>
            <p:spPr>
              <a:xfrm>
                <a:off x="259530" y="5392721"/>
                <a:ext cx="808619" cy="467427"/>
              </a:xfrm>
              <a:prstGeom prst="rect">
                <a:avLst/>
              </a:prstGeom>
              <a:noFill/>
            </p:spPr>
            <p:txBody>
              <a:bodyPr wrap="square" lIns="36000" tIns="36000" rIns="36000" bIns="36000" rtlCol="0" anchor="ctr" anchorCtr="0">
                <a:spAutoFit/>
              </a:bodyPr>
              <a:lstStyle/>
              <a:p>
                <a:pPr marL="0" marR="0" lvl="0" indent="0" algn="ctr" defTabSz="914400" rtl="0" eaLnBrk="1" fontAlgn="auto" latinLnBrk="0" hangingPunct="1">
                  <a:lnSpc>
                    <a:spcPct val="95000"/>
                  </a:lnSpc>
                  <a:spcBef>
                    <a:spcPts val="0"/>
                  </a:spcBef>
                  <a:spcAft>
                    <a:spcPts val="0"/>
                  </a:spcAft>
                  <a:buClr>
                    <a:srgbClr val="005496"/>
                  </a:buClr>
                  <a:buSzTx/>
                  <a:buFontTx/>
                  <a:buNone/>
                  <a:tabLst/>
                  <a:defRPr/>
                </a:pPr>
                <a:r>
                  <a:rPr kumimoji="0" lang="en-US" sz="900" b="1" i="0" u="none" strike="noStrike" kern="1200" cap="none" spc="0" normalizeH="0" baseline="0" noProof="0">
                    <a:ln>
                      <a:noFill/>
                    </a:ln>
                    <a:solidFill>
                      <a:srgbClr val="FFFFFF"/>
                    </a:solidFill>
                    <a:effectLst/>
                    <a:uLnTx/>
                    <a:uFillTx/>
                    <a:latin typeface="Archivo SemiBold" pitchFamily="2" charset="77"/>
                    <a:ea typeface="+mn-ea"/>
                    <a:cs typeface="Archivo SemiBold" pitchFamily="2" charset="77"/>
                  </a:rPr>
                  <a:t>2024 MARKET</a:t>
                </a:r>
              </a:p>
              <a:p>
                <a:pPr marL="0" marR="0" lvl="0" indent="0" algn="ctr" defTabSz="914400" rtl="0" eaLnBrk="1" fontAlgn="auto" latinLnBrk="0" hangingPunct="1">
                  <a:lnSpc>
                    <a:spcPct val="95000"/>
                  </a:lnSpc>
                  <a:spcBef>
                    <a:spcPts val="0"/>
                  </a:spcBef>
                  <a:spcAft>
                    <a:spcPts val="0"/>
                  </a:spcAft>
                  <a:buClr>
                    <a:srgbClr val="005496"/>
                  </a:buClr>
                  <a:buSzTx/>
                  <a:buFontTx/>
                  <a:buNone/>
                  <a:tabLst/>
                  <a:defRPr/>
                </a:pPr>
                <a:r>
                  <a:rPr kumimoji="0" lang="en-US" sz="900" b="1" i="0" u="none" strike="noStrike" kern="1200" cap="none" spc="0" normalizeH="0" baseline="0" noProof="0">
                    <a:ln>
                      <a:noFill/>
                    </a:ln>
                    <a:solidFill>
                      <a:srgbClr val="FFFFFF"/>
                    </a:solidFill>
                    <a:effectLst/>
                    <a:uLnTx/>
                    <a:uFillTx/>
                    <a:latin typeface="Archivo SemiBold" pitchFamily="2" charset="77"/>
                    <a:ea typeface="+mn-ea"/>
                    <a:cs typeface="Archivo SemiBold" pitchFamily="2" charset="77"/>
                  </a:rPr>
                  <a:t>SHARE*</a:t>
                </a:r>
                <a:endParaRPr kumimoji="0" lang="en-US" sz="900" b="0" i="0" u="none" strike="noStrike" kern="1200" cap="none" spc="0" normalizeH="0" baseline="0" noProof="0">
                  <a:ln>
                    <a:noFill/>
                  </a:ln>
                  <a:solidFill>
                    <a:srgbClr val="FFFFFF"/>
                  </a:solidFill>
                  <a:effectLst/>
                  <a:uLnTx/>
                  <a:uFillTx/>
                  <a:latin typeface="Archivo Light" pitchFamily="2" charset="77"/>
                  <a:ea typeface="+mn-ea"/>
                  <a:cs typeface="Archivo Light" pitchFamily="2" charset="77"/>
                </a:endParaRPr>
              </a:p>
            </p:txBody>
          </p:sp>
        </p:grpSp>
        <p:grpSp>
          <p:nvGrpSpPr>
            <p:cNvPr id="45" name="Grupp 44">
              <a:extLst>
                <a:ext uri="{FF2B5EF4-FFF2-40B4-BE49-F238E27FC236}">
                  <a16:creationId xmlns:a16="http://schemas.microsoft.com/office/drawing/2014/main" id="{73E647C5-281F-3C6C-F775-AA1BF09FD6C2}"/>
                </a:ext>
              </a:extLst>
            </p:cNvPr>
            <p:cNvGrpSpPr/>
            <p:nvPr/>
          </p:nvGrpSpPr>
          <p:grpSpPr>
            <a:xfrm>
              <a:off x="1491882" y="4816488"/>
              <a:ext cx="808618" cy="808618"/>
              <a:chOff x="1298866" y="5214033"/>
              <a:chExt cx="808618" cy="808618"/>
            </a:xfrm>
            <a:effectLst>
              <a:outerShdw blurRad="258754" dist="264784" dir="5400000" sx="105000" sy="105000" algn="t" rotWithShape="0">
                <a:prstClr val="black">
                  <a:alpha val="8419"/>
                </a:prstClr>
              </a:outerShdw>
            </a:effectLst>
          </p:grpSpPr>
          <p:sp>
            <p:nvSpPr>
              <p:cNvPr id="15" name="Ellips 14">
                <a:extLst>
                  <a:ext uri="{FF2B5EF4-FFF2-40B4-BE49-F238E27FC236}">
                    <a16:creationId xmlns:a16="http://schemas.microsoft.com/office/drawing/2014/main" id="{38A775CE-D35E-D7F0-2969-E3281DA6E360}"/>
                  </a:ext>
                </a:extLst>
              </p:cNvPr>
              <p:cNvSpPr/>
              <p:nvPr/>
            </p:nvSpPr>
            <p:spPr>
              <a:xfrm>
                <a:off x="1298866" y="5214033"/>
                <a:ext cx="808618" cy="808618"/>
              </a:xfrm>
              <a:prstGeom prst="ellipse">
                <a:avLst/>
              </a:prstGeom>
              <a:solidFill>
                <a:schemeClr val="bg1"/>
              </a:solidFill>
              <a:ln w="38100">
                <a:solidFill>
                  <a:srgbClr val="9E168D"/>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rchivo"/>
                  <a:ea typeface="+mn-ea"/>
                  <a:cs typeface="+mn-cs"/>
                </a:endParaRPr>
              </a:p>
            </p:txBody>
          </p:sp>
          <p:sp>
            <p:nvSpPr>
              <p:cNvPr id="44" name="textruta 43">
                <a:extLst>
                  <a:ext uri="{FF2B5EF4-FFF2-40B4-BE49-F238E27FC236}">
                    <a16:creationId xmlns:a16="http://schemas.microsoft.com/office/drawing/2014/main" id="{82F52B44-4E62-AAA8-FFB5-F2296EF93638}"/>
                  </a:ext>
                </a:extLst>
              </p:cNvPr>
              <p:cNvSpPr txBox="1"/>
              <p:nvPr/>
            </p:nvSpPr>
            <p:spPr>
              <a:xfrm>
                <a:off x="1311495" y="5326934"/>
                <a:ext cx="788484" cy="599001"/>
              </a:xfrm>
              <a:prstGeom prst="rect">
                <a:avLst/>
              </a:prstGeom>
              <a:noFill/>
            </p:spPr>
            <p:txBody>
              <a:bodyPr wrap="square" lIns="36000" tIns="36000" rIns="36000" bIns="36000" rtlCol="0" anchor="ctr" anchorCtr="0">
                <a:spAutoFit/>
              </a:bodyPr>
              <a:lstStyle/>
              <a:p>
                <a:pPr marL="0" marR="0" lvl="0" indent="0" algn="ctr" defTabSz="914400" rtl="0" eaLnBrk="1" fontAlgn="auto" latinLnBrk="0" hangingPunct="1">
                  <a:lnSpc>
                    <a:spcPct val="95000"/>
                  </a:lnSpc>
                  <a:spcBef>
                    <a:spcPts val="0"/>
                  </a:spcBef>
                  <a:spcAft>
                    <a:spcPts val="0"/>
                  </a:spcAft>
                  <a:buClr>
                    <a:srgbClr val="005496"/>
                  </a:buClr>
                  <a:buSzTx/>
                  <a:buFontTx/>
                  <a:buNone/>
                  <a:tabLst/>
                  <a:defRPr/>
                </a:pPr>
                <a:r>
                  <a:rPr kumimoji="0" lang="en-US" sz="900" b="1" i="0" u="none" strike="noStrike" kern="1200" cap="none" spc="0" normalizeH="0" baseline="0" noProof="0">
                    <a:ln>
                      <a:noFill/>
                    </a:ln>
                    <a:solidFill>
                      <a:srgbClr val="025398"/>
                    </a:solidFill>
                    <a:effectLst/>
                    <a:uLnTx/>
                    <a:uFillTx/>
                    <a:latin typeface="Archivo SemiBold" pitchFamily="2" charset="77"/>
                    <a:ea typeface="+mn-ea"/>
                    <a:cs typeface="Archivo SemiBold" pitchFamily="2" charset="77"/>
                  </a:rPr>
                  <a:t>2024 </a:t>
                </a:r>
                <a:br>
                  <a:rPr kumimoji="0" lang="en-US" sz="900" b="1" i="0" u="none" strike="noStrike" kern="1200" cap="none" spc="0" normalizeH="0" baseline="0" noProof="0">
                    <a:ln>
                      <a:noFill/>
                    </a:ln>
                    <a:solidFill>
                      <a:srgbClr val="025398"/>
                    </a:solidFill>
                    <a:effectLst/>
                    <a:uLnTx/>
                    <a:uFillTx/>
                    <a:latin typeface="Archivo SemiBold" pitchFamily="2" charset="77"/>
                    <a:ea typeface="+mn-ea"/>
                    <a:cs typeface="Archivo SemiBold" pitchFamily="2" charset="77"/>
                  </a:rPr>
                </a:br>
                <a:r>
                  <a:rPr kumimoji="0" lang="en-US" sz="900" b="1" i="0" u="none" strike="noStrike" kern="1200" cap="none" spc="0" normalizeH="0" baseline="0" noProof="0">
                    <a:ln>
                      <a:noFill/>
                    </a:ln>
                    <a:solidFill>
                      <a:srgbClr val="025398"/>
                    </a:solidFill>
                    <a:effectLst/>
                    <a:uLnTx/>
                    <a:uFillTx/>
                    <a:latin typeface="Archivo SemiBold" pitchFamily="2" charset="77"/>
                    <a:ea typeface="+mn-ea"/>
                    <a:cs typeface="Archivo SemiBold" pitchFamily="2" charset="77"/>
                  </a:rPr>
                  <a:t>SHARE </a:t>
                </a:r>
                <a:br>
                  <a:rPr kumimoji="0" lang="en-US" sz="900" b="1" i="0" u="none" strike="noStrike" kern="1200" cap="none" spc="0" normalizeH="0" baseline="0" noProof="0">
                    <a:ln>
                      <a:noFill/>
                    </a:ln>
                    <a:solidFill>
                      <a:srgbClr val="025398"/>
                    </a:solidFill>
                    <a:effectLst/>
                    <a:uLnTx/>
                    <a:uFillTx/>
                    <a:latin typeface="Archivo SemiBold" pitchFamily="2" charset="77"/>
                    <a:ea typeface="+mn-ea"/>
                    <a:cs typeface="Archivo SemiBold" pitchFamily="2" charset="77"/>
                  </a:rPr>
                </a:br>
                <a:r>
                  <a:rPr kumimoji="0" lang="en-US" sz="900" b="1" i="0" u="none" strike="noStrike" kern="1200" cap="none" spc="0" normalizeH="0" baseline="0" noProof="0">
                    <a:ln>
                      <a:noFill/>
                    </a:ln>
                    <a:solidFill>
                      <a:srgbClr val="025398"/>
                    </a:solidFill>
                    <a:effectLst/>
                    <a:uLnTx/>
                    <a:uFillTx/>
                    <a:latin typeface="Archivo SemiBold" pitchFamily="2" charset="77"/>
                    <a:ea typeface="+mn-ea"/>
                    <a:cs typeface="Archivo SemiBold" pitchFamily="2" charset="77"/>
                  </a:rPr>
                  <a:t>OF TOTAL SALES</a:t>
                </a:r>
                <a:endParaRPr kumimoji="0" lang="en-US" sz="900" b="0" i="0" u="none" strike="noStrike" kern="1200" cap="none" spc="0" normalizeH="0" baseline="0" noProof="0">
                  <a:ln>
                    <a:noFill/>
                  </a:ln>
                  <a:solidFill>
                    <a:srgbClr val="025398"/>
                  </a:solidFill>
                  <a:effectLst/>
                  <a:uLnTx/>
                  <a:uFillTx/>
                  <a:latin typeface="Archivo Light" pitchFamily="2" charset="77"/>
                  <a:ea typeface="+mn-ea"/>
                  <a:cs typeface="Archivo Light" pitchFamily="2" charset="77"/>
                </a:endParaRPr>
              </a:p>
            </p:txBody>
          </p:sp>
        </p:grpSp>
      </p:grpSp>
      <p:sp>
        <p:nvSpPr>
          <p:cNvPr id="9" name="Date Placeholder 8">
            <a:extLst>
              <a:ext uri="{FF2B5EF4-FFF2-40B4-BE49-F238E27FC236}">
                <a16:creationId xmlns:a16="http://schemas.microsoft.com/office/drawing/2014/main" id="{DE7DE381-5A26-5266-9850-B3F32E81A28C}"/>
              </a:ext>
            </a:extLst>
          </p:cNvPr>
          <p:cNvSpPr>
            <a:spLocks noGrp="1"/>
          </p:cNvSpPr>
          <p:nvPr>
            <p:ph type="dt" sz="half" idx="10"/>
          </p:nvPr>
        </p:nvSpPr>
        <p:spPr>
          <a:xfrm>
            <a:off x="550863" y="6431676"/>
            <a:ext cx="1264930" cy="216000"/>
          </a:xfrm>
        </p:spPr>
        <p:txBody>
          <a:bodyPr/>
          <a:lstStyle/>
          <a:p>
            <a:pPr lvl="0"/>
            <a:r>
              <a:rPr lang="en-US" noProof="0"/>
              <a:t>June, 2026</a:t>
            </a:r>
          </a:p>
        </p:txBody>
      </p:sp>
      <p:sp>
        <p:nvSpPr>
          <p:cNvPr id="10" name="Footer Placeholder 9">
            <a:extLst>
              <a:ext uri="{FF2B5EF4-FFF2-40B4-BE49-F238E27FC236}">
                <a16:creationId xmlns:a16="http://schemas.microsoft.com/office/drawing/2014/main" id="{5EB78D0C-13BC-94A3-3C38-DFD18B61AA43}"/>
              </a:ext>
            </a:extLst>
          </p:cNvPr>
          <p:cNvSpPr>
            <a:spLocks noGrp="1"/>
          </p:cNvSpPr>
          <p:nvPr>
            <p:ph type="ftr" sz="quarter" idx="11"/>
          </p:nvPr>
        </p:nvSpPr>
        <p:spPr>
          <a:xfrm>
            <a:off x="1907465" y="6431676"/>
            <a:ext cx="3240000" cy="216000"/>
          </a:xfrm>
        </p:spPr>
        <p:txBody>
          <a:bodyPr/>
          <a:lstStyle/>
          <a:p>
            <a:pPr lvl="0"/>
            <a:r>
              <a:rPr lang="en-US" noProof="0"/>
              <a:t>ALV – June Roadshow 2026</a:t>
            </a:r>
          </a:p>
        </p:txBody>
      </p:sp>
      <p:sp>
        <p:nvSpPr>
          <p:cNvPr id="4" name="Title 3">
            <a:extLst>
              <a:ext uri="{FF2B5EF4-FFF2-40B4-BE49-F238E27FC236}">
                <a16:creationId xmlns:a16="http://schemas.microsoft.com/office/drawing/2014/main" id="{281C0EA3-ED8F-B0FC-AA15-0CF90F7A6D4F}"/>
              </a:ext>
            </a:extLst>
          </p:cNvPr>
          <p:cNvSpPr>
            <a:spLocks noGrp="1"/>
          </p:cNvSpPr>
          <p:nvPr>
            <p:ph type="title"/>
          </p:nvPr>
        </p:nvSpPr>
        <p:spPr>
          <a:xfrm>
            <a:off x="550863" y="513952"/>
            <a:ext cx="11090275" cy="360099"/>
          </a:xfrm>
        </p:spPr>
        <p:txBody>
          <a:bodyPr>
            <a:normAutofit fontScale="90000"/>
          </a:bodyPr>
          <a:lstStyle/>
          <a:p>
            <a:r>
              <a:rPr lang="en-US"/>
              <a:t>Market leadership in all regions and </a:t>
            </a:r>
            <a:br>
              <a:rPr lang="en-US"/>
            </a:br>
            <a:r>
              <a:rPr lang="en-US"/>
              <a:t>across product segments </a:t>
            </a:r>
          </a:p>
        </p:txBody>
      </p:sp>
      <p:graphicFrame>
        <p:nvGraphicFramePr>
          <p:cNvPr id="24" name="Chart 23">
            <a:extLst>
              <a:ext uri="{FF2B5EF4-FFF2-40B4-BE49-F238E27FC236}">
                <a16:creationId xmlns:a16="http://schemas.microsoft.com/office/drawing/2014/main" id="{E1B8810F-38B4-C159-C05F-3CB70E316B4C}"/>
              </a:ext>
            </a:extLst>
          </p:cNvPr>
          <p:cNvGraphicFramePr/>
          <p:nvPr/>
        </p:nvGraphicFramePr>
        <p:xfrm>
          <a:off x="9366169" y="1080938"/>
          <a:ext cx="3035301" cy="2023534"/>
        </p:xfrm>
        <a:graphic>
          <a:graphicData uri="http://schemas.openxmlformats.org/drawingml/2006/chart">
            <c:chart xmlns:c="http://schemas.openxmlformats.org/drawingml/2006/chart" xmlns:r="http://schemas.openxmlformats.org/officeDocument/2006/relationships" r:id="rId4"/>
          </a:graphicData>
        </a:graphic>
      </p:graphicFrame>
      <p:sp>
        <p:nvSpPr>
          <p:cNvPr id="49" name="TextBox 48">
            <a:extLst>
              <a:ext uri="{FF2B5EF4-FFF2-40B4-BE49-F238E27FC236}">
                <a16:creationId xmlns:a16="http://schemas.microsoft.com/office/drawing/2014/main" id="{A768FFFF-1D7A-5304-406D-E4680E7E6BB1}"/>
              </a:ext>
            </a:extLst>
          </p:cNvPr>
          <p:cNvSpPr txBox="1"/>
          <p:nvPr/>
        </p:nvSpPr>
        <p:spPr>
          <a:xfrm>
            <a:off x="10126502" y="832335"/>
            <a:ext cx="1514636" cy="482046"/>
          </a:xfrm>
          <a:prstGeom prst="rect">
            <a:avLst/>
          </a:prstGeom>
          <a:noFill/>
        </p:spPr>
        <p:txBody>
          <a:bodyPr wrap="square" lIns="36000" tIns="36000" rIns="36000" bIns="36000" rtlCol="0" anchor="b" anchorCtr="0">
            <a:spAutoFit/>
          </a:bodyPr>
          <a:lstStyle/>
          <a:p>
            <a:pPr algn="ctr">
              <a:lnSpc>
                <a:spcPct val="95000"/>
              </a:lnSpc>
              <a:buClr>
                <a:schemeClr val="accent1"/>
              </a:buClr>
            </a:pPr>
            <a:r>
              <a:rPr lang="en-US" sz="1400">
                <a:solidFill>
                  <a:schemeClr val="accent1"/>
                </a:solidFill>
                <a:latin typeface="+mj-lt"/>
                <a:cs typeface="Archivo" pitchFamily="2" charset="0"/>
              </a:rPr>
              <a:t>Seatbelt</a:t>
            </a:r>
            <a:br>
              <a:rPr lang="en-US" sz="1400">
                <a:solidFill>
                  <a:schemeClr val="accent1"/>
                </a:solidFill>
                <a:latin typeface="+mj-lt"/>
                <a:cs typeface="Archivo" pitchFamily="2" charset="0"/>
              </a:rPr>
            </a:br>
            <a:r>
              <a:rPr lang="en-US" sz="1400">
                <a:solidFill>
                  <a:schemeClr val="accent1"/>
                </a:solidFill>
                <a:latin typeface="+mj-lt"/>
                <a:cs typeface="Archivo" pitchFamily="2" charset="0"/>
              </a:rPr>
              <a:t>market share</a:t>
            </a:r>
          </a:p>
        </p:txBody>
      </p:sp>
      <p:sp>
        <p:nvSpPr>
          <p:cNvPr id="52" name="TextBox 51">
            <a:extLst>
              <a:ext uri="{FF2B5EF4-FFF2-40B4-BE49-F238E27FC236}">
                <a16:creationId xmlns:a16="http://schemas.microsoft.com/office/drawing/2014/main" id="{E73102AB-D3CB-0333-F3F0-8D8EF81141F7}"/>
              </a:ext>
            </a:extLst>
          </p:cNvPr>
          <p:cNvSpPr txBox="1"/>
          <p:nvPr/>
        </p:nvSpPr>
        <p:spPr>
          <a:xfrm>
            <a:off x="10126502" y="3130300"/>
            <a:ext cx="1514636" cy="686717"/>
          </a:xfrm>
          <a:prstGeom prst="rect">
            <a:avLst/>
          </a:prstGeom>
          <a:noFill/>
        </p:spPr>
        <p:txBody>
          <a:bodyPr wrap="square" lIns="36000" tIns="36000" rIns="36000" bIns="36000" rtlCol="0" anchor="b" anchorCtr="0">
            <a:spAutoFit/>
          </a:bodyPr>
          <a:lstStyle/>
          <a:p>
            <a:pPr algn="ctr">
              <a:lnSpc>
                <a:spcPct val="95000"/>
              </a:lnSpc>
              <a:buClr>
                <a:schemeClr val="accent1"/>
              </a:buClr>
            </a:pPr>
            <a:r>
              <a:rPr lang="en-US" sz="1400">
                <a:solidFill>
                  <a:schemeClr val="accent1"/>
                </a:solidFill>
                <a:latin typeface="+mj-lt"/>
                <a:cs typeface="Archivo" pitchFamily="2" charset="0"/>
              </a:rPr>
              <a:t>Airbag &amp; </a:t>
            </a:r>
            <a:br>
              <a:rPr lang="en-US" sz="1400">
                <a:solidFill>
                  <a:schemeClr val="accent1"/>
                </a:solidFill>
                <a:latin typeface="+mj-lt"/>
                <a:cs typeface="Archivo" pitchFamily="2" charset="0"/>
              </a:rPr>
            </a:br>
            <a:r>
              <a:rPr lang="en-US" sz="1400">
                <a:solidFill>
                  <a:schemeClr val="accent1"/>
                </a:solidFill>
                <a:latin typeface="+mj-lt"/>
                <a:cs typeface="Archivo" pitchFamily="2" charset="0"/>
              </a:rPr>
              <a:t>steering wheel</a:t>
            </a:r>
            <a:br>
              <a:rPr lang="en-US" sz="1400">
                <a:solidFill>
                  <a:schemeClr val="accent1"/>
                </a:solidFill>
                <a:latin typeface="+mj-lt"/>
                <a:cs typeface="Archivo" pitchFamily="2" charset="0"/>
              </a:rPr>
            </a:br>
            <a:r>
              <a:rPr lang="en-US" sz="1400">
                <a:solidFill>
                  <a:schemeClr val="accent1"/>
                </a:solidFill>
                <a:latin typeface="+mj-lt"/>
                <a:cs typeface="Archivo" pitchFamily="2" charset="0"/>
              </a:rPr>
              <a:t>market share</a:t>
            </a:r>
          </a:p>
        </p:txBody>
      </p:sp>
      <p:graphicFrame>
        <p:nvGraphicFramePr>
          <p:cNvPr id="55" name="Chart 54">
            <a:extLst>
              <a:ext uri="{FF2B5EF4-FFF2-40B4-BE49-F238E27FC236}">
                <a16:creationId xmlns:a16="http://schemas.microsoft.com/office/drawing/2014/main" id="{B3A06AB5-1EF0-7963-D67C-0C7E129EFDE4}"/>
              </a:ext>
            </a:extLst>
          </p:cNvPr>
          <p:cNvGraphicFramePr/>
          <p:nvPr/>
        </p:nvGraphicFramePr>
        <p:xfrm>
          <a:off x="9366169" y="3583574"/>
          <a:ext cx="3035301" cy="2023534"/>
        </p:xfrm>
        <a:graphic>
          <a:graphicData uri="http://schemas.openxmlformats.org/drawingml/2006/chart">
            <c:chart xmlns:c="http://schemas.openxmlformats.org/drawingml/2006/chart" xmlns:r="http://schemas.openxmlformats.org/officeDocument/2006/relationships" r:id="rId5"/>
          </a:graphicData>
        </a:graphic>
      </p:graphicFrame>
      <p:sp>
        <p:nvSpPr>
          <p:cNvPr id="2" name="TextBox 1">
            <a:extLst>
              <a:ext uri="{FF2B5EF4-FFF2-40B4-BE49-F238E27FC236}">
                <a16:creationId xmlns:a16="http://schemas.microsoft.com/office/drawing/2014/main" id="{FE93932E-2D46-2FA7-2A36-705890B303FB}"/>
              </a:ext>
            </a:extLst>
          </p:cNvPr>
          <p:cNvSpPr txBox="1"/>
          <p:nvPr/>
        </p:nvSpPr>
        <p:spPr>
          <a:xfrm>
            <a:off x="546268" y="6089162"/>
            <a:ext cx="6096000" cy="245837"/>
          </a:xfrm>
          <a:prstGeom prst="rect">
            <a:avLst/>
          </a:prstGeom>
          <a:noFill/>
        </p:spPr>
        <p:txBody>
          <a:bodyPr wrap="square">
            <a:spAutoFit/>
          </a:bodyPr>
          <a:lstStyle/>
          <a:p>
            <a:pPr marL="0" marR="0" lvl="0" indent="0" algn="l" defTabSz="914400" rtl="0" eaLnBrk="1" fontAlgn="auto" latinLnBrk="0" hangingPunct="1">
              <a:lnSpc>
                <a:spcPct val="95000"/>
              </a:lnSpc>
              <a:spcBef>
                <a:spcPts val="0"/>
              </a:spcBef>
              <a:spcAft>
                <a:spcPts val="0"/>
              </a:spcAft>
              <a:buClr>
                <a:srgbClr val="005496"/>
              </a:buClr>
              <a:buSzTx/>
              <a:buFontTx/>
              <a:buNone/>
              <a:tabLst/>
              <a:defRPr/>
            </a:pPr>
            <a:r>
              <a:rPr kumimoji="0" lang="en-US" altLang="zh-CN" sz="1050" b="0" i="0" u="none" strike="noStrike" kern="1200" cap="none" spc="0" normalizeH="0" baseline="30000" noProof="0">
                <a:ln>
                  <a:noFill/>
                </a:ln>
                <a:solidFill>
                  <a:srgbClr val="000000">
                    <a:lumMod val="50000"/>
                  </a:srgbClr>
                </a:solidFill>
                <a:effectLst/>
                <a:uLnTx/>
                <a:uFillTx/>
                <a:latin typeface="Archivo"/>
                <a:ea typeface="+mn-ea"/>
                <a:cs typeface="Archivo" pitchFamily="2" charset="0"/>
              </a:rPr>
              <a:t>(*)</a:t>
            </a:r>
            <a:r>
              <a:rPr kumimoji="0" lang="en-US" altLang="zh-CN" sz="1050" b="0" i="0" u="none" strike="noStrike" kern="1200" cap="none" spc="0" normalizeH="0" baseline="0" noProof="0">
                <a:ln>
                  <a:noFill/>
                </a:ln>
                <a:solidFill>
                  <a:srgbClr val="000000">
                    <a:lumMod val="50000"/>
                  </a:srgbClr>
                </a:solidFill>
                <a:effectLst/>
                <a:uLnTx/>
                <a:uFillTx/>
                <a:latin typeface="Archivo"/>
                <a:ea typeface="+mn-ea"/>
                <a:cs typeface="Archivo" pitchFamily="2" charset="0"/>
              </a:rPr>
              <a:t>Company estimates</a:t>
            </a:r>
          </a:p>
        </p:txBody>
      </p:sp>
    </p:spTree>
    <p:extLst>
      <p:ext uri="{BB962C8B-B14F-4D97-AF65-F5344CB8AC3E}">
        <p14:creationId xmlns:p14="http://schemas.microsoft.com/office/powerpoint/2010/main" val="34180292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72D856D9-2A4F-6934-EBAC-EA77C9DAB66E}"/>
              </a:ext>
            </a:extLst>
          </p:cNvPr>
          <p:cNvSpPr>
            <a:spLocks noGrp="1"/>
          </p:cNvSpPr>
          <p:nvPr>
            <p:ph type="dt" sz="half" idx="10"/>
          </p:nvPr>
        </p:nvSpPr>
        <p:spPr>
          <a:xfrm>
            <a:off x="550863" y="6524565"/>
            <a:ext cx="1264930" cy="123111"/>
          </a:xfrm>
        </p:spPr>
        <p:txBody>
          <a:bodyPr anchor="b">
            <a:spAutoFit/>
          </a:bodyPr>
          <a:lstStyle/>
          <a:p>
            <a:pPr>
              <a:spcAft>
                <a:spcPts val="600"/>
              </a:spcAft>
            </a:pPr>
            <a:r>
              <a:rPr lang="en-US" noProof="0"/>
              <a:t>June, 2026</a:t>
            </a:r>
          </a:p>
        </p:txBody>
      </p:sp>
      <p:sp>
        <p:nvSpPr>
          <p:cNvPr id="5" name="Footer Placeholder 4">
            <a:extLst>
              <a:ext uri="{FF2B5EF4-FFF2-40B4-BE49-F238E27FC236}">
                <a16:creationId xmlns:a16="http://schemas.microsoft.com/office/drawing/2014/main" id="{3A21E039-CAA7-67C9-5064-8D97656310ED}"/>
              </a:ext>
            </a:extLst>
          </p:cNvPr>
          <p:cNvSpPr>
            <a:spLocks noGrp="1"/>
          </p:cNvSpPr>
          <p:nvPr>
            <p:ph type="ftr" sz="quarter" idx="11"/>
          </p:nvPr>
        </p:nvSpPr>
        <p:spPr>
          <a:xfrm>
            <a:off x="1907465" y="6524565"/>
            <a:ext cx="3240000" cy="123111"/>
          </a:xfrm>
        </p:spPr>
        <p:txBody>
          <a:bodyPr anchor="b">
            <a:spAutoFit/>
          </a:bodyPr>
          <a:lstStyle/>
          <a:p>
            <a:pPr>
              <a:spcAft>
                <a:spcPts val="600"/>
              </a:spcAft>
            </a:pPr>
            <a:r>
              <a:rPr lang="en-US" noProof="0"/>
              <a:t>ALV – June Roadshow 2026</a:t>
            </a:r>
          </a:p>
        </p:txBody>
      </p:sp>
      <p:sp>
        <p:nvSpPr>
          <p:cNvPr id="7" name="TextBox 6">
            <a:extLst>
              <a:ext uri="{FF2B5EF4-FFF2-40B4-BE49-F238E27FC236}">
                <a16:creationId xmlns:a16="http://schemas.microsoft.com/office/drawing/2014/main" id="{323A7248-A0F7-68E0-E82D-4A245320FA34}"/>
              </a:ext>
            </a:extLst>
          </p:cNvPr>
          <p:cNvSpPr txBox="1"/>
          <p:nvPr/>
        </p:nvSpPr>
        <p:spPr>
          <a:xfrm>
            <a:off x="10255238" y="2140453"/>
            <a:ext cx="699796" cy="277375"/>
          </a:xfrm>
          <a:prstGeom prst="rect">
            <a:avLst/>
          </a:prstGeom>
          <a:noFill/>
        </p:spPr>
        <p:txBody>
          <a:bodyPr wrap="square" lIns="36000" tIns="36000" rIns="36000" bIns="36000" rtlCol="0" anchor="ctr" anchorCtr="0">
            <a:spAutoFit/>
          </a:bodyPr>
          <a:lstStyle/>
          <a:p>
            <a:pPr algn="ctr">
              <a:lnSpc>
                <a:spcPct val="95000"/>
              </a:lnSpc>
              <a:buClr>
                <a:schemeClr val="accent1"/>
              </a:buClr>
            </a:pPr>
            <a:r>
              <a:rPr lang="en-US" sz="1400">
                <a:solidFill>
                  <a:schemeClr val="accent1"/>
                </a:solidFill>
                <a:latin typeface="+mj-lt"/>
                <a:cs typeface="Archivo" pitchFamily="2" charset="0"/>
              </a:rPr>
              <a:t>+2.5%</a:t>
            </a:r>
          </a:p>
        </p:txBody>
      </p:sp>
      <p:sp>
        <p:nvSpPr>
          <p:cNvPr id="9" name="TextBox 8">
            <a:extLst>
              <a:ext uri="{FF2B5EF4-FFF2-40B4-BE49-F238E27FC236}">
                <a16:creationId xmlns:a16="http://schemas.microsoft.com/office/drawing/2014/main" id="{EFDB8A19-D619-2E43-3B58-F055F4266A76}"/>
              </a:ext>
            </a:extLst>
          </p:cNvPr>
          <p:cNvSpPr txBox="1"/>
          <p:nvPr/>
        </p:nvSpPr>
        <p:spPr>
          <a:xfrm>
            <a:off x="10255238" y="3091359"/>
            <a:ext cx="699796" cy="277375"/>
          </a:xfrm>
          <a:prstGeom prst="rect">
            <a:avLst/>
          </a:prstGeom>
          <a:noFill/>
        </p:spPr>
        <p:txBody>
          <a:bodyPr wrap="square" lIns="36000" tIns="36000" rIns="36000" bIns="36000" rtlCol="0" anchor="ctr" anchorCtr="0">
            <a:spAutoFit/>
          </a:bodyPr>
          <a:lstStyle/>
          <a:p>
            <a:pPr algn="ctr">
              <a:lnSpc>
                <a:spcPct val="95000"/>
              </a:lnSpc>
              <a:buClr>
                <a:schemeClr val="accent1"/>
              </a:buClr>
            </a:pPr>
            <a:r>
              <a:rPr lang="en-US" sz="1400">
                <a:latin typeface="+mj-lt"/>
                <a:cs typeface="Archivo" pitchFamily="2" charset="0"/>
              </a:rPr>
              <a:t>+2.3%</a:t>
            </a:r>
          </a:p>
        </p:txBody>
      </p:sp>
      <p:sp>
        <p:nvSpPr>
          <p:cNvPr id="10" name="TextBox 9">
            <a:extLst>
              <a:ext uri="{FF2B5EF4-FFF2-40B4-BE49-F238E27FC236}">
                <a16:creationId xmlns:a16="http://schemas.microsoft.com/office/drawing/2014/main" id="{1D33AF65-B398-DFA1-44B2-7175972B90F9}"/>
              </a:ext>
            </a:extLst>
          </p:cNvPr>
          <p:cNvSpPr txBox="1"/>
          <p:nvPr/>
        </p:nvSpPr>
        <p:spPr>
          <a:xfrm>
            <a:off x="10255238" y="3768880"/>
            <a:ext cx="699796" cy="277375"/>
          </a:xfrm>
          <a:prstGeom prst="rect">
            <a:avLst/>
          </a:prstGeom>
          <a:noFill/>
        </p:spPr>
        <p:txBody>
          <a:bodyPr wrap="square" lIns="36000" tIns="36000" rIns="36000" bIns="36000" rtlCol="0" anchor="ctr" anchorCtr="0">
            <a:spAutoFit/>
          </a:bodyPr>
          <a:lstStyle/>
          <a:p>
            <a:pPr algn="ctr">
              <a:lnSpc>
                <a:spcPct val="95000"/>
              </a:lnSpc>
              <a:buClr>
                <a:schemeClr val="accent1"/>
              </a:buClr>
            </a:pPr>
            <a:r>
              <a:rPr lang="en-US" sz="1400">
                <a:solidFill>
                  <a:schemeClr val="accent2"/>
                </a:solidFill>
                <a:latin typeface="+mj-lt"/>
                <a:cs typeface="Archivo" pitchFamily="2" charset="0"/>
              </a:rPr>
              <a:t>+2.9%</a:t>
            </a:r>
          </a:p>
        </p:txBody>
      </p:sp>
      <p:sp>
        <p:nvSpPr>
          <p:cNvPr id="12" name="TextBox 11">
            <a:extLst>
              <a:ext uri="{FF2B5EF4-FFF2-40B4-BE49-F238E27FC236}">
                <a16:creationId xmlns:a16="http://schemas.microsoft.com/office/drawing/2014/main" id="{7FFF25C3-C89F-570F-8E08-D5C4087FD470}"/>
              </a:ext>
            </a:extLst>
          </p:cNvPr>
          <p:cNvSpPr txBox="1"/>
          <p:nvPr/>
        </p:nvSpPr>
        <p:spPr>
          <a:xfrm>
            <a:off x="9801117" y="1318591"/>
            <a:ext cx="1737742" cy="277375"/>
          </a:xfrm>
          <a:prstGeom prst="rect">
            <a:avLst/>
          </a:prstGeom>
          <a:noFill/>
        </p:spPr>
        <p:txBody>
          <a:bodyPr wrap="square" lIns="36000" tIns="36000" rIns="36000" bIns="36000" rtlCol="0" anchor="ctr" anchorCtr="0">
            <a:spAutoFit/>
          </a:bodyPr>
          <a:lstStyle/>
          <a:p>
            <a:pPr algn="ctr">
              <a:lnSpc>
                <a:spcPct val="95000"/>
              </a:lnSpc>
              <a:buClr>
                <a:schemeClr val="accent1"/>
              </a:buClr>
            </a:pPr>
            <a:r>
              <a:rPr lang="en-US" sz="1400" u="sng">
                <a:solidFill>
                  <a:schemeClr val="accent1"/>
                </a:solidFill>
                <a:latin typeface="+mj-lt"/>
                <a:cs typeface="Archivo" pitchFamily="2" charset="0"/>
              </a:rPr>
              <a:t>‘22-’27 CAGR</a:t>
            </a:r>
          </a:p>
        </p:txBody>
      </p:sp>
      <p:sp>
        <p:nvSpPr>
          <p:cNvPr id="8" name="Rectangle: Rounded Corners 7">
            <a:extLst>
              <a:ext uri="{FF2B5EF4-FFF2-40B4-BE49-F238E27FC236}">
                <a16:creationId xmlns:a16="http://schemas.microsoft.com/office/drawing/2014/main" id="{CE99F57D-3AED-86C3-9946-FAB0A199E6FE}"/>
              </a:ext>
            </a:extLst>
          </p:cNvPr>
          <p:cNvSpPr/>
          <p:nvPr/>
        </p:nvSpPr>
        <p:spPr>
          <a:xfrm flipH="1">
            <a:off x="4991591" y="798991"/>
            <a:ext cx="3992751" cy="291144"/>
          </a:xfrm>
          <a:prstGeom prst="roundRect">
            <a:avLst/>
          </a:prstGeom>
          <a:noFill/>
        </p:spPr>
        <p:txBody>
          <a:bodyPr wrap="square" lIns="0" tIns="0" rIns="0" bIns="0" rtlCol="0" anchor="t" anchorCtr="0">
            <a:spAutoFit/>
          </a:bodyPr>
          <a:lstStyle/>
          <a:p>
            <a:pPr>
              <a:lnSpc>
                <a:spcPct val="95000"/>
              </a:lnSpc>
              <a:spcBef>
                <a:spcPts val="400"/>
              </a:spcBef>
              <a:buClr>
                <a:srgbClr val="005496"/>
              </a:buClr>
            </a:pPr>
            <a:r>
              <a:rPr lang="en-US" altLang="zh-CN" b="1">
                <a:solidFill>
                  <a:schemeClr val="accent1"/>
                </a:solidFill>
                <a:latin typeface="+mj-lt"/>
                <a:cs typeface="Archivo" pitchFamily="2" charset="0"/>
              </a:rPr>
              <a:t>Safety Content per Vehicle (CPV)</a:t>
            </a:r>
          </a:p>
        </p:txBody>
      </p:sp>
      <p:sp>
        <p:nvSpPr>
          <p:cNvPr id="13" name="Rectangle 12">
            <a:extLst>
              <a:ext uri="{FF2B5EF4-FFF2-40B4-BE49-F238E27FC236}">
                <a16:creationId xmlns:a16="http://schemas.microsoft.com/office/drawing/2014/main" id="{B544A5CA-A52E-BC5C-CA2A-5446584B3862}"/>
              </a:ext>
            </a:extLst>
          </p:cNvPr>
          <p:cNvSpPr/>
          <p:nvPr/>
        </p:nvSpPr>
        <p:spPr>
          <a:xfrm>
            <a:off x="493487" y="962967"/>
            <a:ext cx="2710775" cy="71124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endParaRPr lang="sv-SE" sz="2000" err="1">
              <a:solidFill>
                <a:schemeClr val="bg1"/>
              </a:solidFill>
            </a:endParaRPr>
          </a:p>
        </p:txBody>
      </p:sp>
      <p:sp>
        <p:nvSpPr>
          <p:cNvPr id="2" name="Title 1">
            <a:extLst>
              <a:ext uri="{FF2B5EF4-FFF2-40B4-BE49-F238E27FC236}">
                <a16:creationId xmlns:a16="http://schemas.microsoft.com/office/drawing/2014/main" id="{C157F3B0-E2BF-3B25-54EA-E2C4E0F2E90D}"/>
              </a:ext>
            </a:extLst>
          </p:cNvPr>
          <p:cNvSpPr>
            <a:spLocks noGrp="1"/>
          </p:cNvSpPr>
          <p:nvPr>
            <p:ph type="title"/>
          </p:nvPr>
        </p:nvSpPr>
        <p:spPr>
          <a:xfrm>
            <a:off x="493487" y="1780539"/>
            <a:ext cx="3328385" cy="1911292"/>
          </a:xfrm>
        </p:spPr>
        <p:txBody>
          <a:bodyPr wrap="square" anchor="b">
            <a:spAutoFit/>
          </a:bodyPr>
          <a:lstStyle/>
          <a:p>
            <a:r>
              <a:rPr lang="en-US" sz="2400" dirty="0"/>
              <a:t>Safety Content per Vehicle is increasing across all regions, although the growth rates varies</a:t>
            </a:r>
            <a:r>
              <a:rPr lang="en-US" dirty="0"/>
              <a:t> </a:t>
            </a:r>
            <a:br>
              <a:rPr lang="en-US" dirty="0"/>
            </a:br>
            <a:r>
              <a:rPr lang="en-US" sz="1600" dirty="0"/>
              <a:t>(from CMD June, 2025)</a:t>
            </a:r>
          </a:p>
        </p:txBody>
      </p:sp>
      <p:pic>
        <p:nvPicPr>
          <p:cNvPr id="20" name="Picture 19">
            <a:extLst>
              <a:ext uri="{FF2B5EF4-FFF2-40B4-BE49-F238E27FC236}">
                <a16:creationId xmlns:a16="http://schemas.microsoft.com/office/drawing/2014/main" id="{B8C6C8EF-ABFD-65A4-C10F-247C0621B184}"/>
              </a:ext>
            </a:extLst>
          </p:cNvPr>
          <p:cNvPicPr>
            <a:picLocks noChangeAspect="1"/>
          </p:cNvPicPr>
          <p:nvPr/>
        </p:nvPicPr>
        <p:blipFill>
          <a:blip r:embed="rId3"/>
          <a:stretch>
            <a:fillRect/>
          </a:stretch>
        </p:blipFill>
        <p:spPr>
          <a:xfrm>
            <a:off x="4879910" y="1269541"/>
            <a:ext cx="5198046" cy="4775285"/>
          </a:xfrm>
          <a:prstGeom prst="rect">
            <a:avLst/>
          </a:prstGeom>
        </p:spPr>
      </p:pic>
    </p:spTree>
    <p:extLst>
      <p:ext uri="{BB962C8B-B14F-4D97-AF65-F5344CB8AC3E}">
        <p14:creationId xmlns:p14="http://schemas.microsoft.com/office/powerpoint/2010/main" val="2594078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23ED6CB3-F1E8-977F-DDA4-5BE3EEBF3006}"/>
              </a:ext>
            </a:extLst>
          </p:cNvPr>
          <p:cNvSpPr>
            <a:spLocks noGrp="1"/>
          </p:cNvSpPr>
          <p:nvPr>
            <p:ph type="ftr" sz="quarter" idx="11"/>
          </p:nvPr>
        </p:nvSpPr>
        <p:spPr>
          <a:xfrm>
            <a:off x="2078915" y="6431676"/>
            <a:ext cx="3240000" cy="216000"/>
          </a:xfrm>
        </p:spPr>
        <p:txBody>
          <a:bodyPr/>
          <a:lstStyle/>
          <a:p>
            <a:r>
              <a:rPr lang="en-US" noProof="0"/>
              <a:t>ALV – June Roadshow 2026</a:t>
            </a:r>
          </a:p>
        </p:txBody>
      </p:sp>
      <p:sp>
        <p:nvSpPr>
          <p:cNvPr id="42" name="Rectangle 41">
            <a:extLst>
              <a:ext uri="{FF2B5EF4-FFF2-40B4-BE49-F238E27FC236}">
                <a16:creationId xmlns:a16="http://schemas.microsoft.com/office/drawing/2014/main" id="{481FA572-16DB-B858-C635-472534530ED3}"/>
              </a:ext>
            </a:extLst>
          </p:cNvPr>
          <p:cNvSpPr/>
          <p:nvPr/>
        </p:nvSpPr>
        <p:spPr>
          <a:xfrm>
            <a:off x="0" y="1557338"/>
            <a:ext cx="12192000" cy="4211636"/>
          </a:xfrm>
          <a:prstGeom prst="rect">
            <a:avLst/>
          </a:prstGeom>
          <a:solidFill>
            <a:srgbClr val="EDED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endParaRPr lang="en-US" altLang="zh-CN" sz="2000">
              <a:solidFill>
                <a:schemeClr val="bg1"/>
              </a:solidFill>
            </a:endParaRPr>
          </a:p>
        </p:txBody>
      </p:sp>
      <p:graphicFrame>
        <p:nvGraphicFramePr>
          <p:cNvPr id="11" name="think-cell data - do not delete" hidden="1">
            <a:extLst>
              <a:ext uri="{FF2B5EF4-FFF2-40B4-BE49-F238E27FC236}">
                <a16:creationId xmlns:a16="http://schemas.microsoft.com/office/drawing/2014/main" id="{BD1B9F67-E7F9-9F0E-B1E9-E1C4842A63D9}"/>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60" imgH="360" progId="TCLayout.ActiveDocument.1">
                  <p:embed/>
                </p:oleObj>
              </mc:Choice>
              <mc:Fallback>
                <p:oleObj name="think-cell Slide" r:id="rId5" imgW="360" imgH="360" progId="TCLayout.ActiveDocument.1">
                  <p:embed/>
                  <p:pic>
                    <p:nvPicPr>
                      <p:cNvPr id="11" name="think-cell data - do not delete" hidden="1">
                        <a:extLst>
                          <a:ext uri="{FF2B5EF4-FFF2-40B4-BE49-F238E27FC236}">
                            <a16:creationId xmlns:a16="http://schemas.microsoft.com/office/drawing/2014/main" id="{BD1B9F67-E7F9-9F0E-B1E9-E1C4842A63D9}"/>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Date Placeholder 3">
            <a:extLst>
              <a:ext uri="{FF2B5EF4-FFF2-40B4-BE49-F238E27FC236}">
                <a16:creationId xmlns:a16="http://schemas.microsoft.com/office/drawing/2014/main" id="{BF3A0827-4267-643F-440C-ED6570B9478C}"/>
              </a:ext>
            </a:extLst>
          </p:cNvPr>
          <p:cNvSpPr>
            <a:spLocks noGrp="1"/>
          </p:cNvSpPr>
          <p:nvPr>
            <p:ph type="dt" sz="half" idx="10"/>
          </p:nvPr>
        </p:nvSpPr>
        <p:spPr>
          <a:xfrm>
            <a:off x="550863" y="6431676"/>
            <a:ext cx="1264930" cy="216000"/>
          </a:xfrm>
        </p:spPr>
        <p:txBody>
          <a:bodyPr/>
          <a:lstStyle/>
          <a:p>
            <a:r>
              <a:rPr lang="en-US" noProof="0"/>
              <a:t>June, 2026</a:t>
            </a:r>
          </a:p>
        </p:txBody>
      </p:sp>
      <p:sp>
        <p:nvSpPr>
          <p:cNvPr id="2" name="Title 1">
            <a:extLst>
              <a:ext uri="{FF2B5EF4-FFF2-40B4-BE49-F238E27FC236}">
                <a16:creationId xmlns:a16="http://schemas.microsoft.com/office/drawing/2014/main" id="{233367FB-BD2E-6D83-E7FD-FC07EBECE12C}"/>
              </a:ext>
            </a:extLst>
          </p:cNvPr>
          <p:cNvSpPr>
            <a:spLocks noGrp="1"/>
          </p:cNvSpPr>
          <p:nvPr>
            <p:ph type="title"/>
          </p:nvPr>
        </p:nvSpPr>
        <p:spPr>
          <a:xfrm>
            <a:off x="550863" y="513952"/>
            <a:ext cx="11090275" cy="360099"/>
          </a:xfrm>
        </p:spPr>
        <p:txBody>
          <a:bodyPr vert="horz">
            <a:normAutofit fontScale="90000"/>
          </a:bodyPr>
          <a:lstStyle/>
          <a:p>
            <a:r>
              <a:rPr lang="en-US" dirty="0"/>
              <a:t>The past years the Light Vehicle market experienced a shift in OEM mix </a:t>
            </a:r>
            <a:br>
              <a:rPr lang="en-US" dirty="0"/>
            </a:br>
            <a:r>
              <a:rPr lang="en-US" sz="1800" dirty="0"/>
              <a:t>(from CMD June, 2025)</a:t>
            </a:r>
          </a:p>
        </p:txBody>
      </p:sp>
      <p:sp>
        <p:nvSpPr>
          <p:cNvPr id="46" name="TextBox 45">
            <a:extLst>
              <a:ext uri="{FF2B5EF4-FFF2-40B4-BE49-F238E27FC236}">
                <a16:creationId xmlns:a16="http://schemas.microsoft.com/office/drawing/2014/main" id="{E0C7BC70-218F-BC27-2751-5DEAFC02A568}"/>
              </a:ext>
            </a:extLst>
          </p:cNvPr>
          <p:cNvSpPr txBox="1"/>
          <p:nvPr/>
        </p:nvSpPr>
        <p:spPr>
          <a:xfrm>
            <a:off x="550333" y="6244772"/>
            <a:ext cx="9000000" cy="138499"/>
          </a:xfrm>
          <a:prstGeom prst="rect">
            <a:avLst/>
          </a:prstGeom>
          <a:noFill/>
        </p:spPr>
        <p:txBody>
          <a:bodyPr wrap="square" lIns="0" tIns="0" rIns="0" bIns="0" rtlCol="0" anchor="b" anchorCtr="0">
            <a:spAutoFit/>
          </a:bodyPr>
          <a:lstStyle>
            <a:defPPr>
              <a:defRPr lang="en-US"/>
            </a:defPPr>
            <a:lvl1pPr>
              <a:buClr>
                <a:srgbClr val="005496"/>
              </a:buClr>
              <a:defRPr sz="900" i="1">
                <a:solidFill>
                  <a:srgbClr val="4D4D4D"/>
                </a:solidFill>
                <a:cs typeface="Archivo" pitchFamily="2" charset="0"/>
              </a:defRPr>
            </a:lvl1pPr>
          </a:lstStyle>
          <a:p>
            <a:r>
              <a:rPr lang="en-US"/>
              <a:t>Source: S&amp;P Global May 2025, Jaguar Land Rover, Volvo are considered E-OEMs. NA brands of Stellantis are considered to be NA-OEMs</a:t>
            </a:r>
          </a:p>
        </p:txBody>
      </p:sp>
      <p:sp>
        <p:nvSpPr>
          <p:cNvPr id="3" name="Content Placeholder 41">
            <a:extLst>
              <a:ext uri="{FF2B5EF4-FFF2-40B4-BE49-F238E27FC236}">
                <a16:creationId xmlns:a16="http://schemas.microsoft.com/office/drawing/2014/main" id="{48688552-C780-ABFB-4BD8-821D5EF32F5F}"/>
              </a:ext>
            </a:extLst>
          </p:cNvPr>
          <p:cNvSpPr txBox="1">
            <a:spLocks/>
          </p:cNvSpPr>
          <p:nvPr>
            <p:custDataLst>
              <p:tags r:id="rId2"/>
            </p:custDataLst>
          </p:nvPr>
        </p:nvSpPr>
        <p:spPr>
          <a:xfrm>
            <a:off x="550333" y="1210248"/>
            <a:ext cx="5400000" cy="233910"/>
          </a:xfrm>
          <a:prstGeom prst="rect">
            <a:avLst/>
          </a:prstGeom>
          <a:noFill/>
        </p:spPr>
        <p:txBody>
          <a:bodyPr wrap="square" lIns="0" tIns="0" rIns="0" bIns="0" rtlCol="0" anchor="t" anchorCtr="0">
            <a:spAutoFit/>
          </a:bodyPr>
          <a:lstStyle>
            <a:defPPr>
              <a:defRPr lang="en-US"/>
            </a:defPPr>
            <a:lvl1pPr>
              <a:lnSpc>
                <a:spcPct val="95000"/>
              </a:lnSpc>
              <a:buClr>
                <a:schemeClr val="accent1"/>
              </a:buClr>
              <a:defRPr sz="1600" b="1">
                <a:solidFill>
                  <a:schemeClr val="accent1"/>
                </a:solidFill>
                <a:latin typeface="+mj-lt"/>
                <a:cs typeface="Archivo" pitchFamily="2" charset="0"/>
              </a:defRPr>
            </a:lvl1pPr>
            <a:lvl2pPr marL="0" lvl="1">
              <a:lnSpc>
                <a:spcPct val="95000"/>
              </a:lnSpc>
              <a:buClr>
                <a:schemeClr val="accent1"/>
              </a:buClr>
              <a:defRPr sz="1400">
                <a:solidFill>
                  <a:schemeClr val="tx1">
                    <a:lumMod val="50000"/>
                  </a:schemeClr>
                </a:solidFill>
                <a:cs typeface="Archivo" pitchFamily="2" charset="0"/>
              </a:defRPr>
            </a:lvl2pPr>
            <a:lvl3pPr marL="928800" indent="-228600">
              <a:lnSpc>
                <a:spcPct val="95000"/>
              </a:lnSpc>
              <a:spcBef>
                <a:spcPts val="0"/>
              </a:spcBef>
              <a:spcAft>
                <a:spcPts val="300"/>
              </a:spcAft>
              <a:buClr>
                <a:schemeClr val="accent1"/>
              </a:buClr>
              <a:buFont typeface="Archivo" pitchFamily="2" charset="0"/>
              <a:buChar char="−"/>
              <a:defRPr>
                <a:solidFill>
                  <a:schemeClr val="tx1">
                    <a:lumMod val="50000"/>
                  </a:schemeClr>
                </a:solidFill>
                <a:latin typeface="Archivo" pitchFamily="2" charset="0"/>
                <a:cs typeface="Archivo" pitchFamily="2" charset="0"/>
              </a:defRPr>
            </a:lvl3pPr>
            <a:lvl4pPr marL="1270800" indent="-228600">
              <a:lnSpc>
                <a:spcPct val="95000"/>
              </a:lnSpc>
              <a:spcBef>
                <a:spcPts val="0"/>
              </a:spcBef>
              <a:spcAft>
                <a:spcPts val="300"/>
              </a:spcAft>
              <a:buClr>
                <a:schemeClr val="accent1"/>
              </a:buClr>
              <a:buFont typeface="Archivo" pitchFamily="2" charset="0"/>
              <a:buChar char="−"/>
              <a:defRPr sz="1400">
                <a:solidFill>
                  <a:schemeClr val="tx1">
                    <a:lumMod val="50000"/>
                  </a:schemeClr>
                </a:solidFill>
                <a:latin typeface="Archivo" pitchFamily="2" charset="0"/>
                <a:cs typeface="Archivo" pitchFamily="2" charset="0"/>
              </a:defRPr>
            </a:lvl4pPr>
            <a:lvl5pPr marL="1602000" indent="-228600">
              <a:lnSpc>
                <a:spcPct val="95000"/>
              </a:lnSpc>
              <a:spcBef>
                <a:spcPts val="0"/>
              </a:spcBef>
              <a:spcAft>
                <a:spcPts val="300"/>
              </a:spcAft>
              <a:buClr>
                <a:schemeClr val="accent1"/>
              </a:buClr>
              <a:buFont typeface="Archivo" pitchFamily="2" charset="0"/>
              <a:buChar char="−"/>
              <a:defRPr sz="1400">
                <a:solidFill>
                  <a:schemeClr val="tx1">
                    <a:lumMod val="50000"/>
                  </a:schemeClr>
                </a:solidFill>
                <a:latin typeface="Archivo" pitchFamily="2" charset="0"/>
                <a:cs typeface="Archivo"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a:t>OEM market share development – Global</a:t>
            </a:r>
          </a:p>
        </p:txBody>
      </p:sp>
      <p:sp>
        <p:nvSpPr>
          <p:cNvPr id="7" name="Rectangle: Rounded Corners 6">
            <a:extLst>
              <a:ext uri="{FF2B5EF4-FFF2-40B4-BE49-F238E27FC236}">
                <a16:creationId xmlns:a16="http://schemas.microsoft.com/office/drawing/2014/main" id="{35CA6215-6F4B-B740-D81B-494B679B1A05}"/>
              </a:ext>
            </a:extLst>
          </p:cNvPr>
          <p:cNvSpPr/>
          <p:nvPr/>
        </p:nvSpPr>
        <p:spPr>
          <a:xfrm>
            <a:off x="8020050" y="1557337"/>
            <a:ext cx="4171949" cy="4211637"/>
          </a:xfrm>
          <a:prstGeom prst="roundRect">
            <a:avLst>
              <a:gd name="adj" fmla="val 0"/>
            </a:avLst>
          </a:prstGeom>
          <a:solidFill>
            <a:schemeClr val="accent1"/>
          </a:solidFill>
          <a:ln>
            <a:noFill/>
          </a:ln>
          <a:effectLst/>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540000" tIns="0" rIns="540000" bIns="36000" numCol="1" spcCol="0" rtlCol="0" fromWordArt="0" anchor="ctr" anchorCtr="1" forceAA="0" compatLnSpc="1">
            <a:prstTxWarp prst="textNoShape">
              <a:avLst/>
            </a:prstTxWarp>
            <a:noAutofit/>
          </a:bodyPr>
          <a:lstStyle/>
          <a:p>
            <a:pPr marL="0" lvl="1">
              <a:buClr>
                <a:schemeClr val="accent4"/>
              </a:buClr>
            </a:pPr>
            <a:r>
              <a:rPr lang="en-US" sz="2000">
                <a:solidFill>
                  <a:schemeClr val="bg1"/>
                </a:solidFill>
              </a:rPr>
              <a:t>Chinese OEMs are expanding their market shares both domestically and internationally</a:t>
            </a:r>
          </a:p>
        </p:txBody>
      </p:sp>
      <p:pic>
        <p:nvPicPr>
          <p:cNvPr id="9" name="Picture 8">
            <a:extLst>
              <a:ext uri="{FF2B5EF4-FFF2-40B4-BE49-F238E27FC236}">
                <a16:creationId xmlns:a16="http://schemas.microsoft.com/office/drawing/2014/main" id="{E3BDD703-215C-9376-9AA0-117286E8F2AF}"/>
              </a:ext>
            </a:extLst>
          </p:cNvPr>
          <p:cNvPicPr>
            <a:picLocks noChangeAspect="1"/>
          </p:cNvPicPr>
          <p:nvPr/>
        </p:nvPicPr>
        <p:blipFill>
          <a:blip r:embed="rId7"/>
          <a:stretch>
            <a:fillRect/>
          </a:stretch>
        </p:blipFill>
        <p:spPr>
          <a:xfrm>
            <a:off x="68707" y="1557336"/>
            <a:ext cx="7573162" cy="4090415"/>
          </a:xfrm>
          <a:prstGeom prst="rect">
            <a:avLst/>
          </a:prstGeom>
        </p:spPr>
      </p:pic>
    </p:spTree>
    <p:extLst>
      <p:ext uri="{BB962C8B-B14F-4D97-AF65-F5344CB8AC3E}">
        <p14:creationId xmlns:p14="http://schemas.microsoft.com/office/powerpoint/2010/main" val="2907363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833BB09B-7575-5378-A8F5-E6D23B133F22}"/>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graphicFrame>
        <p:nvGraphicFramePr>
          <p:cNvPr id="13" name="think-cell data - do not delete" hidden="1">
            <a:extLst>
              <a:ext uri="{FF2B5EF4-FFF2-40B4-BE49-F238E27FC236}">
                <a16:creationId xmlns:a16="http://schemas.microsoft.com/office/drawing/2014/main" id="{353E24F2-FB1E-F60E-A03A-B0180C22034A}"/>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639" imgH="639" progId="TCLayout.ActiveDocument.1">
                  <p:embed/>
                </p:oleObj>
              </mc:Choice>
              <mc:Fallback>
                <p:oleObj name="think-cell Slide" r:id="rId4" imgW="639" imgH="639" progId="TCLayout.ActiveDocument.1">
                  <p:embed/>
                  <p:pic>
                    <p:nvPicPr>
                      <p:cNvPr id="13" name="think-cell data - do not delete" hidden="1">
                        <a:extLst>
                          <a:ext uri="{FF2B5EF4-FFF2-40B4-BE49-F238E27FC236}">
                            <a16:creationId xmlns:a16="http://schemas.microsoft.com/office/drawing/2014/main" id="{353E24F2-FB1E-F60E-A03A-B0180C22034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2050" name="Picture 2" descr="Sverigepremiär för Xpeng G9 och P7 – här är svenska priserna - Elbilen">
            <a:extLst>
              <a:ext uri="{FF2B5EF4-FFF2-40B4-BE49-F238E27FC236}">
                <a16:creationId xmlns:a16="http://schemas.microsoft.com/office/drawing/2014/main" id="{54B98F11-088B-7E22-9C49-8F886AFC497B}"/>
              </a:ext>
            </a:extLst>
          </p:cNvPr>
          <p:cNvPicPr>
            <a:picLocks noChangeAspect="1" noChangeArrowheads="1"/>
          </p:cNvPicPr>
          <p:nvPr/>
        </p:nvPicPr>
        <p:blipFill rotWithShape="1">
          <a:blip r:embed="rId6" cstate="screen">
            <a:extLst>
              <a:ext uri="{28A0092B-C50C-407E-A947-70E740481C1C}">
                <a14:useLocalDpi xmlns:a14="http://schemas.microsoft.com/office/drawing/2010/main" val="0"/>
              </a:ext>
            </a:extLst>
          </a:blip>
          <a:srcRect/>
          <a:stretch/>
        </p:blipFill>
        <p:spPr bwMode="auto">
          <a:xfrm>
            <a:off x="6481482" y="1712663"/>
            <a:ext cx="5710518" cy="4062777"/>
          </a:xfrm>
          <a:prstGeom prst="rect">
            <a:avLst/>
          </a:prstGeom>
          <a:noFill/>
          <a:extLst>
            <a:ext uri="{909E8E84-426E-40DD-AFC4-6F175D3DCCD1}">
              <a14:hiddenFill xmlns:a14="http://schemas.microsoft.com/office/drawing/2010/main">
                <a:solidFill>
                  <a:srgbClr val="FFFFFF"/>
                </a:solidFill>
              </a14:hiddenFill>
            </a:ext>
          </a:extLst>
        </p:spPr>
      </p:pic>
      <p:sp>
        <p:nvSpPr>
          <p:cNvPr id="4" name="Date Placeholder 3">
            <a:extLst>
              <a:ext uri="{FF2B5EF4-FFF2-40B4-BE49-F238E27FC236}">
                <a16:creationId xmlns:a16="http://schemas.microsoft.com/office/drawing/2014/main" id="{85EC2024-4DB9-4249-8B0E-17201D6AC38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a:ln>
                  <a:noFill/>
                </a:ln>
                <a:solidFill>
                  <a:srgbClr val="FFFFFF">
                    <a:lumMod val="65000"/>
                  </a:srgbClr>
                </a:solidFill>
                <a:effectLst/>
                <a:uLnTx/>
                <a:uFillTx/>
                <a:ea typeface="+mn-ea"/>
                <a:cs typeface="+mn-cs"/>
              </a:rPr>
              <a:t>June, 2026</a:t>
            </a:r>
          </a:p>
        </p:txBody>
      </p:sp>
      <p:sp>
        <p:nvSpPr>
          <p:cNvPr id="5" name="Footer Placeholder 4">
            <a:extLst>
              <a:ext uri="{FF2B5EF4-FFF2-40B4-BE49-F238E27FC236}">
                <a16:creationId xmlns:a16="http://schemas.microsoft.com/office/drawing/2014/main" id="{6E6ED6BD-96FD-4030-A6AC-DC1F76E8EA7E}"/>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a:ln>
                  <a:noFill/>
                </a:ln>
                <a:solidFill>
                  <a:srgbClr val="FFFFFF">
                    <a:lumMod val="65000"/>
                  </a:srgbClr>
                </a:solidFill>
                <a:effectLst/>
                <a:uLnTx/>
                <a:uFillTx/>
                <a:ea typeface="+mn-ea"/>
                <a:cs typeface="+mn-cs"/>
              </a:rPr>
              <a:t>ALV – June Roadshow 2026</a:t>
            </a:r>
          </a:p>
        </p:txBody>
      </p:sp>
      <p:sp>
        <p:nvSpPr>
          <p:cNvPr id="2" name="Title 1">
            <a:extLst>
              <a:ext uri="{FF2B5EF4-FFF2-40B4-BE49-F238E27FC236}">
                <a16:creationId xmlns:a16="http://schemas.microsoft.com/office/drawing/2014/main" id="{C7C3C49D-791C-42BA-A3DA-1E7ADE825ED2}"/>
              </a:ext>
            </a:extLst>
          </p:cNvPr>
          <p:cNvSpPr>
            <a:spLocks noGrp="1"/>
          </p:cNvSpPr>
          <p:nvPr>
            <p:ph type="title"/>
          </p:nvPr>
        </p:nvSpPr>
        <p:spPr>
          <a:xfrm>
            <a:off x="541258" y="459680"/>
            <a:ext cx="11650741" cy="360099"/>
          </a:xfrm>
        </p:spPr>
        <p:txBody>
          <a:bodyPr vert="horz" lIns="90000">
            <a:normAutofit fontScale="90000"/>
          </a:bodyPr>
          <a:lstStyle/>
          <a:p>
            <a:pPr lvl="0">
              <a:defRPr/>
            </a:pPr>
            <a:r>
              <a:rPr lang="en-US" dirty="0">
                <a:solidFill>
                  <a:srgbClr val="005496"/>
                </a:solidFill>
                <a:latin typeface="Archivo SemiBold"/>
              </a:rPr>
              <a:t>Autoliv China – Serving 42 C-OEM and 27 G-OEM Customers (@ 2 June, 2025)</a:t>
            </a:r>
            <a:br>
              <a:rPr lang="en-US" dirty="0">
                <a:solidFill>
                  <a:srgbClr val="005496"/>
                </a:solidFill>
                <a:latin typeface="Archivo SemiBold"/>
              </a:rPr>
            </a:br>
            <a:r>
              <a:rPr lang="en-US" sz="1800" dirty="0"/>
              <a:t>(from CMD June, 2025)</a:t>
            </a:r>
            <a:r>
              <a:rPr lang="en-US" sz="1800" dirty="0">
                <a:solidFill>
                  <a:srgbClr val="005496"/>
                </a:solidFill>
                <a:latin typeface="Archivo SemiBold"/>
              </a:rPr>
              <a:t> </a:t>
            </a:r>
            <a:endParaRPr lang="en-US" sz="1800" dirty="0">
              <a:solidFill>
                <a:srgbClr val="FF0000"/>
              </a:solidFill>
              <a:latin typeface="Archivo SemiBold"/>
            </a:endParaRPr>
          </a:p>
        </p:txBody>
      </p:sp>
      <p:sp>
        <p:nvSpPr>
          <p:cNvPr id="6" name="TextBox 5">
            <a:extLst>
              <a:ext uri="{FF2B5EF4-FFF2-40B4-BE49-F238E27FC236}">
                <a16:creationId xmlns:a16="http://schemas.microsoft.com/office/drawing/2014/main" id="{64326C8B-5E00-49C8-07F9-2A85E3254E22}"/>
              </a:ext>
            </a:extLst>
          </p:cNvPr>
          <p:cNvSpPr txBox="1"/>
          <p:nvPr/>
        </p:nvSpPr>
        <p:spPr>
          <a:xfrm>
            <a:off x="550333" y="6325518"/>
            <a:ext cx="8851018" cy="138499"/>
          </a:xfrm>
          <a:prstGeom prst="rect">
            <a:avLst/>
          </a:prstGeom>
          <a:solidFill>
            <a:srgbClr val="FFFFFF">
              <a:alpha val="0"/>
            </a:srgbClr>
          </a:solidFill>
          <a:ln/>
        </p:spPr>
        <p:txBody>
          <a:bodyPr vert="horz" wrap="square" lIns="0" tIns="0" rIns="0" bIns="0" rtlCol="0" anchor="b" anchorCtr="0">
            <a:spAutoFit/>
          </a:bodyPr>
          <a:lstStyle/>
          <a:p>
            <a:pPr>
              <a:defRPr/>
            </a:pPr>
            <a:r>
              <a:rPr lang="en-US" sz="900" i="1" kern="0">
                <a:solidFill>
                  <a:srgbClr val="474C4F"/>
                </a:solidFill>
                <a:latin typeface="Archivo Light" pitchFamily="2" charset="0"/>
              </a:rPr>
              <a:t>(*) Company estimates</a:t>
            </a:r>
          </a:p>
        </p:txBody>
      </p:sp>
      <p:sp>
        <p:nvSpPr>
          <p:cNvPr id="3" name="TextBox 2">
            <a:extLst>
              <a:ext uri="{FF2B5EF4-FFF2-40B4-BE49-F238E27FC236}">
                <a16:creationId xmlns:a16="http://schemas.microsoft.com/office/drawing/2014/main" id="{5BF086BB-F2BC-F9C5-DD5E-F8A7D1C68BD3}"/>
              </a:ext>
            </a:extLst>
          </p:cNvPr>
          <p:cNvSpPr txBox="1"/>
          <p:nvPr/>
        </p:nvSpPr>
        <p:spPr>
          <a:xfrm>
            <a:off x="6481482" y="5810933"/>
            <a:ext cx="5552897" cy="233516"/>
          </a:xfrm>
          <a:prstGeom prst="rect">
            <a:avLst/>
          </a:prstGeom>
          <a:noFill/>
        </p:spPr>
        <p:txBody>
          <a:bodyPr wrap="square" lIns="36000" tIns="36000" rIns="36000" bIns="36000" rtlCol="0" anchor="ctr" anchorCtr="0">
            <a:spAutoFit/>
          </a:bodyPr>
          <a:lstStyle/>
          <a:p>
            <a:pPr algn="l">
              <a:lnSpc>
                <a:spcPct val="95000"/>
              </a:lnSpc>
              <a:buClr>
                <a:schemeClr val="accent1"/>
              </a:buClr>
            </a:pPr>
            <a:r>
              <a:rPr lang="en-US" altLang="zh-CN" sz="1100" i="1" err="1">
                <a:solidFill>
                  <a:schemeClr val="tx1">
                    <a:lumMod val="50000"/>
                  </a:schemeClr>
                </a:solidFill>
                <a:latin typeface="Archivo Light" pitchFamily="2" charset="0"/>
                <a:cs typeface="Archivo Light" pitchFamily="2" charset="0"/>
              </a:rPr>
              <a:t>Xpeng</a:t>
            </a:r>
            <a:r>
              <a:rPr lang="en-US" altLang="zh-CN" sz="1100" i="1">
                <a:solidFill>
                  <a:schemeClr val="tx1">
                    <a:lumMod val="50000"/>
                  </a:schemeClr>
                </a:solidFill>
                <a:latin typeface="Archivo Light" pitchFamily="2" charset="0"/>
                <a:cs typeface="Archivo Light" pitchFamily="2" charset="0"/>
              </a:rPr>
              <a:t> G9</a:t>
            </a:r>
            <a:endParaRPr lang="zh-CN" altLang="en-US" sz="1100" i="1">
              <a:solidFill>
                <a:schemeClr val="tx1">
                  <a:lumMod val="50000"/>
                </a:schemeClr>
              </a:solidFill>
              <a:latin typeface="Archivo Light" pitchFamily="2" charset="0"/>
              <a:cs typeface="Archivo Light" pitchFamily="2" charset="0"/>
            </a:endParaRPr>
          </a:p>
        </p:txBody>
      </p:sp>
      <p:pic>
        <p:nvPicPr>
          <p:cNvPr id="10" name="Picture 9">
            <a:extLst>
              <a:ext uri="{FF2B5EF4-FFF2-40B4-BE49-F238E27FC236}">
                <a16:creationId xmlns:a16="http://schemas.microsoft.com/office/drawing/2014/main" id="{D3F94149-1DC7-B09C-02E8-6B9E19D9D7C4}"/>
              </a:ext>
            </a:extLst>
          </p:cNvPr>
          <p:cNvPicPr>
            <a:picLocks noChangeAspect="1"/>
          </p:cNvPicPr>
          <p:nvPr/>
        </p:nvPicPr>
        <p:blipFill>
          <a:blip r:embed="rId7"/>
          <a:stretch>
            <a:fillRect/>
          </a:stretch>
        </p:blipFill>
        <p:spPr>
          <a:xfrm>
            <a:off x="895737" y="1446307"/>
            <a:ext cx="4879910" cy="4510619"/>
          </a:xfrm>
          <a:prstGeom prst="rect">
            <a:avLst/>
          </a:prstGeom>
        </p:spPr>
      </p:pic>
    </p:spTree>
    <p:extLst>
      <p:ext uri="{BB962C8B-B14F-4D97-AF65-F5344CB8AC3E}">
        <p14:creationId xmlns:p14="http://schemas.microsoft.com/office/powerpoint/2010/main" val="2614958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D8CE431-DA57-42E7-B4DF-A7E10FD42EB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a:ln>
                  <a:noFill/>
                </a:ln>
                <a:solidFill>
                  <a:srgbClr val="FFFFFF">
                    <a:lumMod val="65000"/>
                  </a:srgbClr>
                </a:solidFill>
                <a:effectLst/>
                <a:uLnTx/>
                <a:uFillTx/>
                <a:latin typeface="Archivo"/>
                <a:ea typeface="+mn-ea"/>
                <a:cs typeface="+mn-cs"/>
              </a:rPr>
              <a:t>June, 2026</a:t>
            </a:r>
            <a:endParaRPr kumimoji="0" lang="en-US" sz="800" b="0" i="1" u="none" strike="noStrike" kern="1200" cap="none" spc="0" normalizeH="0" baseline="0" noProof="0" dirty="0">
              <a:ln>
                <a:noFill/>
              </a:ln>
              <a:solidFill>
                <a:srgbClr val="FFFFFF">
                  <a:lumMod val="65000"/>
                </a:srgbClr>
              </a:solidFill>
              <a:effectLst/>
              <a:uLnTx/>
              <a:uFillTx/>
              <a:latin typeface="Archivo"/>
              <a:ea typeface="+mn-ea"/>
              <a:cs typeface="+mn-cs"/>
            </a:endParaRPr>
          </a:p>
        </p:txBody>
      </p:sp>
      <p:sp>
        <p:nvSpPr>
          <p:cNvPr id="6" name="Footer Placeholder 5">
            <a:extLst>
              <a:ext uri="{FF2B5EF4-FFF2-40B4-BE49-F238E27FC236}">
                <a16:creationId xmlns:a16="http://schemas.microsoft.com/office/drawing/2014/main" id="{67A92CA9-7660-459F-9282-8C995931C042}"/>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a:ln>
                  <a:noFill/>
                </a:ln>
                <a:solidFill>
                  <a:srgbClr val="FFFFFF">
                    <a:lumMod val="65000"/>
                  </a:srgbClr>
                </a:solidFill>
                <a:effectLst/>
                <a:uLnTx/>
                <a:uFillTx/>
                <a:latin typeface="Archivo"/>
                <a:ea typeface="+mn-ea"/>
                <a:cs typeface="+mn-cs"/>
              </a:rPr>
              <a:t>ALV – June Roadshow 2026</a:t>
            </a:r>
            <a:endParaRPr kumimoji="0" lang="en-US" sz="800" b="0" i="1" u="none" strike="noStrike" kern="1200" cap="none" spc="0" normalizeH="0" baseline="0" noProof="0" dirty="0">
              <a:ln>
                <a:noFill/>
              </a:ln>
              <a:solidFill>
                <a:srgbClr val="FFFFFF">
                  <a:lumMod val="65000"/>
                </a:srgbClr>
              </a:solidFill>
              <a:effectLst/>
              <a:uLnTx/>
              <a:uFillTx/>
              <a:latin typeface="Archivo"/>
              <a:ea typeface="+mn-ea"/>
              <a:cs typeface="+mn-cs"/>
            </a:endParaRPr>
          </a:p>
        </p:txBody>
      </p:sp>
      <p:sp>
        <p:nvSpPr>
          <p:cNvPr id="7" name="Title 6">
            <a:extLst>
              <a:ext uri="{FF2B5EF4-FFF2-40B4-BE49-F238E27FC236}">
                <a16:creationId xmlns:a16="http://schemas.microsoft.com/office/drawing/2014/main" id="{315FE6BC-8C08-4B55-9155-A073DEB9521A}"/>
              </a:ext>
            </a:extLst>
          </p:cNvPr>
          <p:cNvSpPr>
            <a:spLocks noGrp="1"/>
          </p:cNvSpPr>
          <p:nvPr>
            <p:ph type="title"/>
          </p:nvPr>
        </p:nvSpPr>
        <p:spPr/>
        <p:txBody>
          <a:bodyPr/>
          <a:lstStyle/>
          <a:p>
            <a:r>
              <a:rPr lang="en-US" dirty="0"/>
              <a:t>India: A Key Driver of Autoliv’s Growth</a:t>
            </a:r>
          </a:p>
        </p:txBody>
      </p:sp>
      <p:pic>
        <p:nvPicPr>
          <p:cNvPr id="5124" name="Picture 4">
            <a:extLst>
              <a:ext uri="{FF2B5EF4-FFF2-40B4-BE49-F238E27FC236}">
                <a16:creationId xmlns:a16="http://schemas.microsoft.com/office/drawing/2014/main" id="{135B5F24-788F-0CE8-1566-ED374077C71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59152" y="230520"/>
            <a:ext cx="1008114" cy="67085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F952DB4F-303E-0E17-86FB-AA8FC671DB91}"/>
              </a:ext>
            </a:extLst>
          </p:cNvPr>
          <p:cNvPicPr>
            <a:picLocks noChangeAspect="1"/>
          </p:cNvPicPr>
          <p:nvPr/>
        </p:nvPicPr>
        <p:blipFill>
          <a:blip r:embed="rId4"/>
          <a:stretch>
            <a:fillRect/>
          </a:stretch>
        </p:blipFill>
        <p:spPr>
          <a:xfrm>
            <a:off x="476655" y="1310722"/>
            <a:ext cx="11402968" cy="4525873"/>
          </a:xfrm>
          <a:prstGeom prst="rect">
            <a:avLst/>
          </a:prstGeom>
        </p:spPr>
      </p:pic>
    </p:spTree>
    <p:extLst>
      <p:ext uri="{BB962C8B-B14F-4D97-AF65-F5344CB8AC3E}">
        <p14:creationId xmlns:p14="http://schemas.microsoft.com/office/powerpoint/2010/main" val="3880622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F83B0EFF-E889-9B79-B3A8-9375451CF33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47" imgH="348" progId="TCLayout.ActiveDocument.1">
                  <p:embed/>
                </p:oleObj>
              </mc:Choice>
              <mc:Fallback>
                <p:oleObj name="think-cell Slide" r:id="rId4" imgW="347" imgH="348" progId="TCLayout.ActiveDocument.1">
                  <p:embed/>
                  <p:pic>
                    <p:nvPicPr>
                      <p:cNvPr id="8" name="Object 7" hidden="1">
                        <a:extLst>
                          <a:ext uri="{FF2B5EF4-FFF2-40B4-BE49-F238E27FC236}">
                            <a16:creationId xmlns:a16="http://schemas.microsoft.com/office/drawing/2014/main" id="{F83B0EFF-E889-9B79-B3A8-9375451CF33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Date Placeholder 3">
            <a:extLst>
              <a:ext uri="{FF2B5EF4-FFF2-40B4-BE49-F238E27FC236}">
                <a16:creationId xmlns:a16="http://schemas.microsoft.com/office/drawing/2014/main" id="{C9EA595B-7F87-D702-0524-C2B0BD093280}"/>
              </a:ext>
            </a:extLst>
          </p:cNvPr>
          <p:cNvSpPr>
            <a:spLocks noGrp="1"/>
          </p:cNvSpPr>
          <p:nvPr>
            <p:ph type="dt" sz="half" idx="10"/>
          </p:nvPr>
        </p:nvSpPr>
        <p:spPr/>
        <p:txBody>
          <a:bodyPr/>
          <a:lstStyle/>
          <a:p>
            <a:r>
              <a:rPr lang="en-US"/>
              <a:t>June, 2026</a:t>
            </a:r>
          </a:p>
        </p:txBody>
      </p:sp>
      <p:sp>
        <p:nvSpPr>
          <p:cNvPr id="5" name="Footer Placeholder 4">
            <a:extLst>
              <a:ext uri="{FF2B5EF4-FFF2-40B4-BE49-F238E27FC236}">
                <a16:creationId xmlns:a16="http://schemas.microsoft.com/office/drawing/2014/main" id="{8F50AA90-AC70-4F6A-0540-DDF8DFA67716}"/>
              </a:ext>
            </a:extLst>
          </p:cNvPr>
          <p:cNvSpPr>
            <a:spLocks noGrp="1"/>
          </p:cNvSpPr>
          <p:nvPr>
            <p:ph type="ftr" sz="quarter" idx="11"/>
          </p:nvPr>
        </p:nvSpPr>
        <p:spPr/>
        <p:txBody>
          <a:bodyPr/>
          <a:lstStyle/>
          <a:p>
            <a:r>
              <a:rPr lang="en-US"/>
              <a:t>ALV – June Roadshow 2026</a:t>
            </a:r>
          </a:p>
        </p:txBody>
      </p:sp>
      <p:sp>
        <p:nvSpPr>
          <p:cNvPr id="18" name="Rectangle 17">
            <a:extLst>
              <a:ext uri="{FF2B5EF4-FFF2-40B4-BE49-F238E27FC236}">
                <a16:creationId xmlns:a16="http://schemas.microsoft.com/office/drawing/2014/main" id="{4BEFD6F3-9A72-2BE5-07CE-98B6606DDB63}"/>
              </a:ext>
            </a:extLst>
          </p:cNvPr>
          <p:cNvSpPr/>
          <p:nvPr/>
        </p:nvSpPr>
        <p:spPr>
          <a:xfrm>
            <a:off x="7818450" y="5270539"/>
            <a:ext cx="3304318" cy="73764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endParaRPr lang="en-US" sz="2000">
              <a:solidFill>
                <a:schemeClr val="bg1"/>
              </a:solidFill>
            </a:endParaRPr>
          </a:p>
        </p:txBody>
      </p:sp>
      <p:grpSp>
        <p:nvGrpSpPr>
          <p:cNvPr id="22" name="Group 21">
            <a:extLst>
              <a:ext uri="{FF2B5EF4-FFF2-40B4-BE49-F238E27FC236}">
                <a16:creationId xmlns:a16="http://schemas.microsoft.com/office/drawing/2014/main" id="{78235BF6-25AB-360D-C1D3-E3F1A828C5EC}"/>
              </a:ext>
            </a:extLst>
          </p:cNvPr>
          <p:cNvGrpSpPr/>
          <p:nvPr/>
        </p:nvGrpSpPr>
        <p:grpSpPr>
          <a:xfrm>
            <a:off x="670028" y="1789453"/>
            <a:ext cx="3304318" cy="4218736"/>
            <a:chOff x="767953" y="1551128"/>
            <a:chExt cx="3304318" cy="4218736"/>
          </a:xfrm>
        </p:grpSpPr>
        <p:sp>
          <p:nvSpPr>
            <p:cNvPr id="16" name="Rectangle 15">
              <a:extLst>
                <a:ext uri="{FF2B5EF4-FFF2-40B4-BE49-F238E27FC236}">
                  <a16:creationId xmlns:a16="http://schemas.microsoft.com/office/drawing/2014/main" id="{24D5FFB9-FCEB-AB72-3559-E3641E5BD0DE}"/>
                </a:ext>
              </a:extLst>
            </p:cNvPr>
            <p:cNvSpPr/>
            <p:nvPr/>
          </p:nvSpPr>
          <p:spPr>
            <a:xfrm>
              <a:off x="767953" y="5032215"/>
              <a:ext cx="3304318" cy="73764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endParaRPr lang="en-US">
                <a:solidFill>
                  <a:schemeClr val="bg1"/>
                </a:solidFill>
              </a:endParaRPr>
            </a:p>
          </p:txBody>
        </p:sp>
        <p:sp>
          <p:nvSpPr>
            <p:cNvPr id="19" name="Rectangle 18">
              <a:extLst>
                <a:ext uri="{FF2B5EF4-FFF2-40B4-BE49-F238E27FC236}">
                  <a16:creationId xmlns:a16="http://schemas.microsoft.com/office/drawing/2014/main" id="{B6C3D64C-D660-08A0-5ECF-3401FDCF543D}"/>
                </a:ext>
              </a:extLst>
            </p:cNvPr>
            <p:cNvSpPr/>
            <p:nvPr/>
          </p:nvSpPr>
          <p:spPr>
            <a:xfrm>
              <a:off x="767953" y="1551128"/>
              <a:ext cx="3304318" cy="73764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r>
                <a:rPr lang="en-US" b="1">
                  <a:solidFill>
                    <a:schemeClr val="bg1"/>
                  </a:solidFill>
                </a:rPr>
                <a:t>Airbags</a:t>
              </a:r>
            </a:p>
            <a:p>
              <a:r>
                <a:rPr lang="en-US" sz="1400">
                  <a:solidFill>
                    <a:schemeClr val="bg1"/>
                  </a:solidFill>
                </a:rPr>
                <a:t>% of new lines installed </a:t>
              </a:r>
            </a:p>
          </p:txBody>
        </p:sp>
      </p:grpSp>
      <p:grpSp>
        <p:nvGrpSpPr>
          <p:cNvPr id="23" name="Group 22">
            <a:extLst>
              <a:ext uri="{FF2B5EF4-FFF2-40B4-BE49-F238E27FC236}">
                <a16:creationId xmlns:a16="http://schemas.microsoft.com/office/drawing/2014/main" id="{FCE6A9BF-E14A-F3C1-31BA-14DD951EC8C5}"/>
              </a:ext>
            </a:extLst>
          </p:cNvPr>
          <p:cNvGrpSpPr/>
          <p:nvPr/>
        </p:nvGrpSpPr>
        <p:grpSpPr>
          <a:xfrm>
            <a:off x="4244239" y="1789452"/>
            <a:ext cx="3304318" cy="4218736"/>
            <a:chOff x="767953" y="1551128"/>
            <a:chExt cx="3304318" cy="4218736"/>
          </a:xfrm>
        </p:grpSpPr>
        <p:sp>
          <p:nvSpPr>
            <p:cNvPr id="24" name="Rectangle 23">
              <a:extLst>
                <a:ext uri="{FF2B5EF4-FFF2-40B4-BE49-F238E27FC236}">
                  <a16:creationId xmlns:a16="http://schemas.microsoft.com/office/drawing/2014/main" id="{8BCE7F78-9820-2B18-6F25-C88679A86AC5}"/>
                </a:ext>
              </a:extLst>
            </p:cNvPr>
            <p:cNvSpPr/>
            <p:nvPr/>
          </p:nvSpPr>
          <p:spPr>
            <a:xfrm>
              <a:off x="767953" y="5032215"/>
              <a:ext cx="3304318" cy="73764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endParaRPr lang="en-US">
                <a:solidFill>
                  <a:schemeClr val="bg1"/>
                </a:solidFill>
              </a:endParaRPr>
            </a:p>
          </p:txBody>
        </p:sp>
        <p:sp>
          <p:nvSpPr>
            <p:cNvPr id="25" name="Rectangle 24">
              <a:extLst>
                <a:ext uri="{FF2B5EF4-FFF2-40B4-BE49-F238E27FC236}">
                  <a16:creationId xmlns:a16="http://schemas.microsoft.com/office/drawing/2014/main" id="{4CE9D9A3-ADE8-1F5D-397A-19F4E373B155}"/>
                </a:ext>
              </a:extLst>
            </p:cNvPr>
            <p:cNvSpPr/>
            <p:nvPr/>
          </p:nvSpPr>
          <p:spPr>
            <a:xfrm>
              <a:off x="767953" y="1551128"/>
              <a:ext cx="3304318" cy="73764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r>
                <a:rPr lang="en-US" b="1">
                  <a:solidFill>
                    <a:schemeClr val="bg1"/>
                  </a:solidFill>
                </a:rPr>
                <a:t>Seatbelts</a:t>
              </a:r>
            </a:p>
            <a:p>
              <a:r>
                <a:rPr lang="en-US" sz="1400">
                  <a:solidFill>
                    <a:schemeClr val="bg1"/>
                  </a:solidFill>
                </a:rPr>
                <a:t>% of new lines installed </a:t>
              </a:r>
            </a:p>
          </p:txBody>
        </p:sp>
      </p:grpSp>
      <p:grpSp>
        <p:nvGrpSpPr>
          <p:cNvPr id="26" name="Group 25">
            <a:extLst>
              <a:ext uri="{FF2B5EF4-FFF2-40B4-BE49-F238E27FC236}">
                <a16:creationId xmlns:a16="http://schemas.microsoft.com/office/drawing/2014/main" id="{37584D7D-958F-ACB5-4503-EBA474A80CC1}"/>
              </a:ext>
            </a:extLst>
          </p:cNvPr>
          <p:cNvGrpSpPr/>
          <p:nvPr/>
        </p:nvGrpSpPr>
        <p:grpSpPr>
          <a:xfrm>
            <a:off x="7818450" y="1789452"/>
            <a:ext cx="3304318" cy="4218736"/>
            <a:chOff x="767953" y="1551128"/>
            <a:chExt cx="3304318" cy="4218736"/>
          </a:xfrm>
        </p:grpSpPr>
        <p:sp>
          <p:nvSpPr>
            <p:cNvPr id="27" name="Rectangle 26">
              <a:extLst>
                <a:ext uri="{FF2B5EF4-FFF2-40B4-BE49-F238E27FC236}">
                  <a16:creationId xmlns:a16="http://schemas.microsoft.com/office/drawing/2014/main" id="{3F955996-8208-BEA3-C76E-391384BDADA7}"/>
                </a:ext>
              </a:extLst>
            </p:cNvPr>
            <p:cNvSpPr/>
            <p:nvPr/>
          </p:nvSpPr>
          <p:spPr>
            <a:xfrm>
              <a:off x="767953" y="5032215"/>
              <a:ext cx="3304318" cy="73764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endParaRPr lang="en-US">
                <a:solidFill>
                  <a:schemeClr val="bg1"/>
                </a:solidFill>
              </a:endParaRPr>
            </a:p>
          </p:txBody>
        </p:sp>
        <p:sp>
          <p:nvSpPr>
            <p:cNvPr id="28" name="Rectangle 27">
              <a:extLst>
                <a:ext uri="{FF2B5EF4-FFF2-40B4-BE49-F238E27FC236}">
                  <a16:creationId xmlns:a16="http://schemas.microsoft.com/office/drawing/2014/main" id="{675C12A0-A1D8-A1E5-A84B-85B2BEB801EE}"/>
                </a:ext>
              </a:extLst>
            </p:cNvPr>
            <p:cNvSpPr/>
            <p:nvPr/>
          </p:nvSpPr>
          <p:spPr>
            <a:xfrm>
              <a:off x="767953" y="1551128"/>
              <a:ext cx="3304318" cy="73764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r>
                <a:rPr lang="en-US" b="1">
                  <a:solidFill>
                    <a:schemeClr val="bg1"/>
                  </a:solidFill>
                </a:rPr>
                <a:t>Steering Wheels</a:t>
              </a:r>
            </a:p>
            <a:p>
              <a:r>
                <a:rPr lang="en-US" sz="1400">
                  <a:solidFill>
                    <a:schemeClr val="bg1"/>
                  </a:solidFill>
                </a:rPr>
                <a:t>% of new lines installed </a:t>
              </a:r>
            </a:p>
          </p:txBody>
        </p:sp>
      </p:grpSp>
      <p:pic>
        <p:nvPicPr>
          <p:cNvPr id="21" name="Picture 20">
            <a:extLst>
              <a:ext uri="{FF2B5EF4-FFF2-40B4-BE49-F238E27FC236}">
                <a16:creationId xmlns:a16="http://schemas.microsoft.com/office/drawing/2014/main" id="{23D95A31-B6BC-BFBE-C39B-B8B2101123E9}"/>
              </a:ext>
            </a:extLst>
          </p:cNvPr>
          <p:cNvPicPr>
            <a:picLocks noChangeAspect="1"/>
          </p:cNvPicPr>
          <p:nvPr/>
        </p:nvPicPr>
        <p:blipFill>
          <a:blip r:embed="rId6"/>
          <a:stretch>
            <a:fillRect/>
          </a:stretch>
        </p:blipFill>
        <p:spPr>
          <a:xfrm>
            <a:off x="7818450" y="2529937"/>
            <a:ext cx="3304318" cy="2743438"/>
          </a:xfrm>
          <a:prstGeom prst="rect">
            <a:avLst/>
          </a:prstGeom>
        </p:spPr>
      </p:pic>
      <p:pic>
        <p:nvPicPr>
          <p:cNvPr id="2" name="Picture 1">
            <a:extLst>
              <a:ext uri="{FF2B5EF4-FFF2-40B4-BE49-F238E27FC236}">
                <a16:creationId xmlns:a16="http://schemas.microsoft.com/office/drawing/2014/main" id="{8F7BA95E-5AAC-1226-4EBE-337821D871CB}"/>
              </a:ext>
            </a:extLst>
          </p:cNvPr>
          <p:cNvPicPr>
            <a:picLocks noChangeAspect="1"/>
          </p:cNvPicPr>
          <p:nvPr/>
        </p:nvPicPr>
        <p:blipFill>
          <a:blip r:embed="rId7"/>
          <a:stretch>
            <a:fillRect/>
          </a:stretch>
        </p:blipFill>
        <p:spPr>
          <a:xfrm>
            <a:off x="670028" y="2529936"/>
            <a:ext cx="3304318" cy="2743438"/>
          </a:xfrm>
          <a:prstGeom prst="rect">
            <a:avLst/>
          </a:prstGeom>
        </p:spPr>
      </p:pic>
      <p:pic>
        <p:nvPicPr>
          <p:cNvPr id="3" name="Picture 2">
            <a:extLst>
              <a:ext uri="{FF2B5EF4-FFF2-40B4-BE49-F238E27FC236}">
                <a16:creationId xmlns:a16="http://schemas.microsoft.com/office/drawing/2014/main" id="{B8DB7A19-9942-7A60-6E70-1AAE094A376E}"/>
              </a:ext>
            </a:extLst>
          </p:cNvPr>
          <p:cNvPicPr>
            <a:picLocks noChangeAspect="1"/>
          </p:cNvPicPr>
          <p:nvPr/>
        </p:nvPicPr>
        <p:blipFill>
          <a:blip r:embed="rId8"/>
          <a:stretch>
            <a:fillRect/>
          </a:stretch>
        </p:blipFill>
        <p:spPr>
          <a:xfrm>
            <a:off x="4244239" y="2524206"/>
            <a:ext cx="3304318" cy="2743438"/>
          </a:xfrm>
          <a:prstGeom prst="rect">
            <a:avLst/>
          </a:prstGeom>
        </p:spPr>
      </p:pic>
      <p:sp>
        <p:nvSpPr>
          <p:cNvPr id="10" name="Title 6">
            <a:extLst>
              <a:ext uri="{FF2B5EF4-FFF2-40B4-BE49-F238E27FC236}">
                <a16:creationId xmlns:a16="http://schemas.microsoft.com/office/drawing/2014/main" id="{C08E0E65-37FB-8B9B-2302-1F966841F2A3}"/>
              </a:ext>
            </a:extLst>
          </p:cNvPr>
          <p:cNvSpPr txBox="1">
            <a:spLocks/>
          </p:cNvSpPr>
          <p:nvPr/>
        </p:nvSpPr>
        <p:spPr>
          <a:xfrm>
            <a:off x="550863" y="506930"/>
            <a:ext cx="11498262" cy="526298"/>
          </a:xfrm>
          <a:prstGeom prst="rect">
            <a:avLst/>
          </a:prstGeom>
        </p:spPr>
        <p:txBody>
          <a:bodyPr vert="horz" wrap="square" lIns="0" tIns="0" rIns="0" bIns="0" rtlCol="0" anchor="t" anchorCtr="0">
            <a:spAutoFit/>
          </a:bodyPr>
          <a:lstStyle>
            <a:lvl1pPr algn="l" defTabSz="914400" rtl="0" eaLnBrk="1" latinLnBrk="0" hangingPunct="1">
              <a:lnSpc>
                <a:spcPct val="90000"/>
              </a:lnSpc>
              <a:spcBef>
                <a:spcPct val="0"/>
              </a:spcBef>
              <a:buNone/>
              <a:defRPr sz="2600" b="1" kern="1200">
                <a:solidFill>
                  <a:schemeClr val="accent1"/>
                </a:solidFill>
                <a:latin typeface="+mj-lt"/>
                <a:ea typeface="+mj-ea"/>
                <a:cs typeface="Archivo SemiBold" pitchFamily="2" charset="0"/>
              </a:defRPr>
            </a:lvl1pPr>
          </a:lstStyle>
          <a:p>
            <a:r>
              <a:rPr lang="en-US" sz="2200" dirty="0">
                <a:cs typeface="Archivo SemiBold"/>
              </a:rPr>
              <a:t>Automation is a Top Priority – Increasing Level with New Line Launches</a:t>
            </a:r>
          </a:p>
          <a:p>
            <a:r>
              <a:rPr lang="en-US" sz="1600" dirty="0"/>
              <a:t>(from CMD June, 2025)</a:t>
            </a:r>
            <a:endParaRPr lang="en-US" sz="1600" dirty="0">
              <a:cs typeface="Archivo SemiBold"/>
            </a:endParaRPr>
          </a:p>
        </p:txBody>
      </p:sp>
      <p:sp>
        <p:nvSpPr>
          <p:cNvPr id="11" name="TextBox 10">
            <a:extLst>
              <a:ext uri="{FF2B5EF4-FFF2-40B4-BE49-F238E27FC236}">
                <a16:creationId xmlns:a16="http://schemas.microsoft.com/office/drawing/2014/main" id="{2E99AE42-9839-D446-497A-7066E673513B}"/>
              </a:ext>
            </a:extLst>
          </p:cNvPr>
          <p:cNvSpPr txBox="1"/>
          <p:nvPr/>
        </p:nvSpPr>
        <p:spPr>
          <a:xfrm>
            <a:off x="453524" y="1069349"/>
            <a:ext cx="7782561" cy="369332"/>
          </a:xfrm>
          <a:prstGeom prst="rect">
            <a:avLst/>
          </a:prstGeom>
          <a:noFill/>
        </p:spPr>
        <p:txBody>
          <a:bodyPr wrap="square">
            <a:spAutoFit/>
          </a:bodyPr>
          <a:lstStyle/>
          <a:p>
            <a:r>
              <a:rPr lang="en-US" dirty="0"/>
              <a:t>The ratio of automation levels in new equipment has increased significantly</a:t>
            </a:r>
            <a:endParaRPr lang="sv-SE" dirty="0"/>
          </a:p>
        </p:txBody>
      </p:sp>
    </p:spTree>
    <p:extLst>
      <p:ext uri="{BB962C8B-B14F-4D97-AF65-F5344CB8AC3E}">
        <p14:creationId xmlns:p14="http://schemas.microsoft.com/office/powerpoint/2010/main" val="3231204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PICFILENAME" val="iqLfr3qkHUJ:BU eKsUNLcTaNLcnah\luKoPiI_\8n\D-i1e4-NKMPrI2 _RPS NeApIaNeDcSaGg sBBK\ppi\ ni1l.sp1 CO\BsArT\EiLl siildsoAmtAlRvS1O5eJr4v8 _ _AaR-S4PPETETTmTlOtS EhInNeA_\RajrgseNdcBaj\g"/>
  <p:tag name="PICINSERTDATE" val="2024-06-12"/>
</p:tagLst>
</file>

<file path=ppt/tags/tag10.xml><?xml version="1.0" encoding="utf-8"?>
<p:tagLst xmlns:a="http://schemas.openxmlformats.org/drawingml/2006/main" xmlns:r="http://schemas.openxmlformats.org/officeDocument/2006/relationships" xmlns:p="http://schemas.openxmlformats.org/presentationml/2006/main">
  <p:tag name="PICFILENAME" val="iqLfr3qkHU :OUBeAsTNEcLa LinlhslAKtPlIv\1n5DJi4e8-_K_PaI- 4RPSTNTAmIlNtD ShGn eB_KRpjig divl.sp1CJ\Bs rK\UiLlTsNicdao\muAoRiS_O8e\r-v1 4 NAMRrS2P_EPE TeTpOaSeEcIaNgAs\Ba\rps\Nic2aj\g"/>
  <p:tag name="PICINSERTDATE" val="2024-06-11"/>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PICFILENAME" val="iqLfr3qkHUJ:BU eKsUNLcTaNLcnah\luKoPiI_\8n\D-i1e4-NKMPrI2 _RPS NeApIaNeDcSaGg sBBK\ppi\ ni1l.sp1 CO\BsArT\EiLl siildsoAmtAlRvS1O5eJr4v8 _ _AaR-S4PPETETTmTlOtS EhInNeA_\RajrgseNdcBaj\g"/>
  <p:tag name="PICINSERTDATE" val="2024-06-12"/>
</p:tagLst>
</file>

<file path=ppt/tags/tag3.xml><?xml version="1.0" encoding="utf-8"?>
<p:tagLst xmlns:a="http://schemas.openxmlformats.org/drawingml/2006/main" xmlns:r="http://schemas.openxmlformats.org/officeDocument/2006/relationships" xmlns:p="http://schemas.openxmlformats.org/presentationml/2006/main">
  <p:tag name="PICFILENAME" val="iqLfr3qkHUK:UULeTsNNccaa\Lunohil_K8P\I-\1n4DNiMer-2K_PPI  eRpSaNeAcIaNgDsSBG\ pB\KapfiF oitlpsg1sJABj gCT\EsLr \iillssAitdlovm1A5RJS4O8e_r_va - 4APRTSTPmElEtT ThOnSeE_IRNjAg\Halr srNnc aa\e 1O.BpA"/>
  <p:tag name="PICINSERTDATE" val="2024-06-12"/>
</p:tagLst>
</file>

<file path=ppt/tags/tag4.xml><?xml version="1.0" encoding="utf-8"?>
<p:tagLst xmlns:a="http://schemas.openxmlformats.org/drawingml/2006/main" xmlns:r="http://schemas.openxmlformats.org/officeDocument/2006/relationships" xmlns:p="http://schemas.openxmlformats.org/presentationml/2006/main">
  <p:tag name="PICFILENAME" val="iqLfr3qkHU :iUless1NJcBa LKnUhLlTKNPcIa\\nuDoiie_-8K\P-I9 0RNSJNnA2I_NaDlSTG\ pB\Käp.ipCN\csar\\ iOlBsAiTdEoLm AiRlSsOAetrlvv 1 5AJR3S8P_E_EaT-T3OMSlE_IANjAg\vagrjsg"/>
  <p:tag name="PICINSERTDATE" val="2023-04-12"/>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MAGIC" val="UNDERRUBRIK"/>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Autoliv">
  <a:themeElements>
    <a:clrScheme name="Autoliv">
      <a:dk1>
        <a:srgbClr val="474C4F"/>
      </a:dk1>
      <a:lt1>
        <a:srgbClr val="FFFFFF"/>
      </a:lt1>
      <a:dk2>
        <a:srgbClr val="000000"/>
      </a:dk2>
      <a:lt2>
        <a:srgbClr val="7DB03C"/>
      </a:lt2>
      <a:accent1>
        <a:srgbClr val="005496"/>
      </a:accent1>
      <a:accent2>
        <a:srgbClr val="009FE3"/>
      </a:accent2>
      <a:accent3>
        <a:srgbClr val="99D8F4"/>
      </a:accent3>
      <a:accent4>
        <a:srgbClr val="722373"/>
      </a:accent4>
      <a:accent5>
        <a:srgbClr val="E3051B"/>
      </a:accent5>
      <a:accent6>
        <a:srgbClr val="FBBB21"/>
      </a:accent6>
      <a:hlink>
        <a:srgbClr val="009FE3"/>
      </a:hlink>
      <a:folHlink>
        <a:srgbClr val="99BBD5"/>
      </a:folHlink>
    </a:clrScheme>
    <a:fontScheme name="Autoliv Archivo">
      <a:majorFont>
        <a:latin typeface="Archivo"/>
        <a:ea typeface=""/>
        <a:cs typeface=""/>
      </a:majorFont>
      <a:minorFont>
        <a:latin typeface="Archiv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defPPr algn="ctr">
          <a:defRPr sz="20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36000" tIns="36000" rIns="36000" bIns="36000" rtlCol="0" anchor="ctr" anchorCtr="0">
        <a:spAutoFit/>
      </a:bodyPr>
      <a:lstStyle>
        <a:defPPr algn="l">
          <a:lnSpc>
            <a:spcPct val="95000"/>
          </a:lnSpc>
          <a:buClr>
            <a:schemeClr val="accent1"/>
          </a:buClr>
          <a:defRPr sz="2000" dirty="0" smtClean="0">
            <a:solidFill>
              <a:schemeClr val="tx1">
                <a:lumMod val="50000"/>
              </a:schemeClr>
            </a:solidFill>
            <a:latin typeface="Archivo" pitchFamily="2" charset="0"/>
            <a:cs typeface="Archivo" pitchFamily="2" charset="0"/>
          </a:defRPr>
        </a:defPPr>
      </a:lstStyle>
    </a:txDef>
  </a:objectDefaults>
  <a:extraClrSchemeLst/>
  <a:extLst>
    <a:ext uri="{05A4C25C-085E-4340-85A3-A5531E510DB2}">
      <thm15:themeFamily xmlns:thm15="http://schemas.microsoft.com/office/thememl/2012/main" name="ALV Presentation.potx" id="{3053EEA0-85D6-485E-AC7E-691921151D90}" vid="{C1DEA124-73EC-4CBF-A9A8-77289D275100}"/>
    </a:ext>
  </a:extLst>
</a:theme>
</file>

<file path=ppt/theme/theme2.xml><?xml version="1.0" encoding="utf-8"?>
<a:theme xmlns:a="http://schemas.openxmlformats.org/drawingml/2006/main" name="Autoliv 2024">
  <a:themeElements>
    <a:clrScheme name="Autoliv">
      <a:dk1>
        <a:srgbClr val="000000"/>
      </a:dk1>
      <a:lt1>
        <a:srgbClr val="FFFFFF"/>
      </a:lt1>
      <a:dk2>
        <a:srgbClr val="000000"/>
      </a:dk2>
      <a:lt2>
        <a:srgbClr val="14A01E"/>
      </a:lt2>
      <a:accent1>
        <a:srgbClr val="005496"/>
      </a:accent1>
      <a:accent2>
        <a:srgbClr val="009FE3"/>
      </a:accent2>
      <a:accent3>
        <a:srgbClr val="D0D0D0"/>
      </a:accent3>
      <a:accent4>
        <a:srgbClr val="C63AA4"/>
      </a:accent4>
      <a:accent5>
        <a:srgbClr val="FF0000"/>
      </a:accent5>
      <a:accent6>
        <a:srgbClr val="FCDC04"/>
      </a:accent6>
      <a:hlink>
        <a:srgbClr val="005496"/>
      </a:hlink>
      <a:folHlink>
        <a:srgbClr val="C63AA4"/>
      </a:folHlink>
    </a:clrScheme>
    <a:fontScheme name="Custom 14">
      <a:majorFont>
        <a:latin typeface="Archivo SemiBold"/>
        <a:ea typeface=""/>
        <a:cs typeface=""/>
      </a:majorFont>
      <a:minorFont>
        <a:latin typeface="Archiv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defPPr algn="ctr">
          <a:defRPr sz="20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36000" tIns="36000" rIns="36000" bIns="36000" rtlCol="0" anchor="ctr" anchorCtr="0">
        <a:spAutoFit/>
      </a:bodyPr>
      <a:lstStyle>
        <a:defPPr algn="l">
          <a:lnSpc>
            <a:spcPct val="95000"/>
          </a:lnSpc>
          <a:buClr>
            <a:schemeClr val="accent1"/>
          </a:buClr>
          <a:defRPr sz="2000" dirty="0" err="1" smtClean="0">
            <a:solidFill>
              <a:schemeClr val="tx1">
                <a:lumMod val="50000"/>
              </a:schemeClr>
            </a:solidFill>
            <a:cs typeface="Archivo" pitchFamily="2" charset="0"/>
          </a:defRPr>
        </a:defPPr>
      </a:lstStyle>
    </a:txDef>
  </a:objectDefaults>
  <a:extraClrSchemeLst/>
  <a:custClrLst>
    <a:custClr name="Don't use">
      <a:srgbClr val="FFFFFF"/>
    </a:custClr>
    <a:custClr name="Don't use">
      <a:srgbClr val="FFFFFF"/>
    </a:custClr>
    <a:custClr name="Green, lighter">
      <a:srgbClr val="85BE57"/>
    </a:custClr>
    <a:custClr name="Don't use">
      <a:srgbClr val="FFFFFF"/>
    </a:custClr>
    <a:custClr name="Dark blue, lighter">
      <a:srgbClr val="3B8BC5"/>
    </a:custClr>
    <a:custClr name="Cyan, lighter">
      <a:srgbClr val="93D5F6"/>
    </a:custClr>
    <a:custClr name="Grey, lighter">
      <a:srgbClr val="EDEDED"/>
    </a:custClr>
    <a:custClr name="Purple, lighter">
      <a:srgbClr val="E4B9D8"/>
    </a:custClr>
    <a:custClr name="Red, lighter">
      <a:srgbClr val="F1919C"/>
    </a:custClr>
    <a:custClr name="Yellow, lighter">
      <a:srgbClr val="FFF59B"/>
    </a:custClr>
    <a:custClr name="Don't use">
      <a:srgbClr val="FFFFFF"/>
    </a:custClr>
    <a:custClr name="Don't use">
      <a:srgbClr val="FFFFFF"/>
    </a:custClr>
    <a:custClr name="Green, darker">
      <a:srgbClr val="147A1E"/>
    </a:custClr>
    <a:custClr name="Don't use">
      <a:srgbClr val="FFFFFF"/>
    </a:custClr>
    <a:custClr name="Dark blue">
      <a:srgbClr val="163B77"/>
    </a:custClr>
    <a:custClr name="Cyan, darker">
      <a:srgbClr val="0082E1"/>
    </a:custClr>
    <a:custClr name="Grey, darker">
      <a:srgbClr val="AAAAAA"/>
    </a:custClr>
    <a:custClr name="Purple, darker">
      <a:srgbClr val="9E168D"/>
    </a:custClr>
    <a:custClr name="Red, darker">
      <a:srgbClr val="C80000"/>
    </a:custClr>
    <a:custClr name="Yellow, darker">
      <a:srgbClr val="F3B100"/>
    </a:custClr>
    <a:custClr name="Don't use">
      <a:srgbClr val="FFFFFF"/>
    </a:custClr>
    <a:custClr name="Don't use">
      <a:srgbClr val="FFFFFF"/>
    </a:custClr>
    <a:custClr name="Don't use">
      <a:srgbClr val="FFFFFF"/>
    </a:custClr>
    <a:custClr name="Don't use">
      <a:srgbClr val="FFFFFF"/>
    </a:custClr>
    <a:custClr name="Dark blue, darker">
      <a:srgbClr val="001669"/>
    </a:custClr>
    <a:custClr name="Don't use">
      <a:srgbClr val="FFFFFF"/>
    </a:custClr>
    <a:custClr name="Don't use">
      <a:srgbClr val="FFFFFF"/>
    </a:custClr>
    <a:custClr name="Don't use">
      <a:srgbClr val="FFFFFF"/>
    </a:custClr>
    <a:custClr name="Don't use">
      <a:srgbClr val="FFFFFF"/>
    </a:custClr>
    <a:custClr name="Don't use">
      <a:srgbClr val="FFFFFF"/>
    </a:custClr>
  </a:custClrLst>
  <a:extLst>
    <a:ext uri="{05A4C25C-085E-4340-85A3-A5531E510DB2}">
      <thm15:themeFamily xmlns:thm15="http://schemas.microsoft.com/office/thememl/2012/main" name="Autoliv 2024" id="{1D5E693E-A93E-4620-9CE4-A2A107A3A54A}" vid="{CA693516-143E-4AC0-BB24-1DE85804B348}"/>
    </a:ext>
  </a:extLst>
</a:theme>
</file>

<file path=ppt/theme/theme3.xml><?xml version="1.0" encoding="utf-8"?>
<a:theme xmlns:a="http://schemas.openxmlformats.org/drawingml/2006/main" name="1_Autoliv 2024">
  <a:themeElements>
    <a:clrScheme name="Autoliv">
      <a:dk1>
        <a:srgbClr val="000000"/>
      </a:dk1>
      <a:lt1>
        <a:srgbClr val="FFFFFF"/>
      </a:lt1>
      <a:dk2>
        <a:srgbClr val="000000"/>
      </a:dk2>
      <a:lt2>
        <a:srgbClr val="14A01E"/>
      </a:lt2>
      <a:accent1>
        <a:srgbClr val="005496"/>
      </a:accent1>
      <a:accent2>
        <a:srgbClr val="009FE3"/>
      </a:accent2>
      <a:accent3>
        <a:srgbClr val="D0D0D0"/>
      </a:accent3>
      <a:accent4>
        <a:srgbClr val="C63AA4"/>
      </a:accent4>
      <a:accent5>
        <a:srgbClr val="FF0000"/>
      </a:accent5>
      <a:accent6>
        <a:srgbClr val="FCDC04"/>
      </a:accent6>
      <a:hlink>
        <a:srgbClr val="005496"/>
      </a:hlink>
      <a:folHlink>
        <a:srgbClr val="C63AA4"/>
      </a:folHlink>
    </a:clrScheme>
    <a:fontScheme name="Custom 14">
      <a:majorFont>
        <a:latin typeface="Archivo SemiBold"/>
        <a:ea typeface=""/>
        <a:cs typeface=""/>
      </a:majorFont>
      <a:minorFont>
        <a:latin typeface="Archiv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defPPr algn="ctr">
          <a:defRPr sz="20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36000" tIns="36000" rIns="36000" bIns="36000" rtlCol="0" anchor="ctr" anchorCtr="0">
        <a:spAutoFit/>
      </a:bodyPr>
      <a:lstStyle>
        <a:defPPr algn="l">
          <a:lnSpc>
            <a:spcPct val="95000"/>
          </a:lnSpc>
          <a:buClr>
            <a:schemeClr val="accent1"/>
          </a:buClr>
          <a:defRPr sz="2000" dirty="0" err="1" smtClean="0">
            <a:solidFill>
              <a:schemeClr val="tx1">
                <a:lumMod val="50000"/>
              </a:schemeClr>
            </a:solidFill>
            <a:cs typeface="Archivo" pitchFamily="2" charset="0"/>
          </a:defRPr>
        </a:defPPr>
      </a:lstStyle>
    </a:txDef>
  </a:objectDefaults>
  <a:extraClrSchemeLst/>
  <a:custClrLst>
    <a:custClr name="Don't use">
      <a:srgbClr val="FFFFFF"/>
    </a:custClr>
    <a:custClr name="Don't use">
      <a:srgbClr val="FFFFFF"/>
    </a:custClr>
    <a:custClr name="Green, lighter">
      <a:srgbClr val="85BE57"/>
    </a:custClr>
    <a:custClr name="Don't use">
      <a:srgbClr val="FFFFFF"/>
    </a:custClr>
    <a:custClr name="Dark blue, lighter">
      <a:srgbClr val="3B8BC5"/>
    </a:custClr>
    <a:custClr name="Cyan, lighter">
      <a:srgbClr val="93D5F6"/>
    </a:custClr>
    <a:custClr name="Grey, lighter">
      <a:srgbClr val="EDEDED"/>
    </a:custClr>
    <a:custClr name="Purple, lighter">
      <a:srgbClr val="E4B9D8"/>
    </a:custClr>
    <a:custClr name="Red, lighter">
      <a:srgbClr val="F1919C"/>
    </a:custClr>
    <a:custClr name="Yellow, lighter">
      <a:srgbClr val="FFF59B"/>
    </a:custClr>
    <a:custClr name="Don't use">
      <a:srgbClr val="FFFFFF"/>
    </a:custClr>
    <a:custClr name="Don't use">
      <a:srgbClr val="FFFFFF"/>
    </a:custClr>
    <a:custClr name="Green, darker">
      <a:srgbClr val="147A1E"/>
    </a:custClr>
    <a:custClr name="Don't use">
      <a:srgbClr val="FFFFFF"/>
    </a:custClr>
    <a:custClr name="Dark blue">
      <a:srgbClr val="163B77"/>
    </a:custClr>
    <a:custClr name="Cyan, darker">
      <a:srgbClr val="0082E1"/>
    </a:custClr>
    <a:custClr name="Grey, darker">
      <a:srgbClr val="AAAAAA"/>
    </a:custClr>
    <a:custClr name="Purple, darker">
      <a:srgbClr val="9E168D"/>
    </a:custClr>
    <a:custClr name="Red, darker">
      <a:srgbClr val="C80000"/>
    </a:custClr>
    <a:custClr name="Yellow, darker">
      <a:srgbClr val="F3B100"/>
    </a:custClr>
    <a:custClr name="Don't use">
      <a:srgbClr val="FFFFFF"/>
    </a:custClr>
    <a:custClr name="Don't use">
      <a:srgbClr val="FFFFFF"/>
    </a:custClr>
    <a:custClr name="Don't use">
      <a:srgbClr val="FFFFFF"/>
    </a:custClr>
    <a:custClr name="Don't use">
      <a:srgbClr val="FFFFFF"/>
    </a:custClr>
    <a:custClr name="Dark blue, darker">
      <a:srgbClr val="001669"/>
    </a:custClr>
    <a:custClr name="Don't use">
      <a:srgbClr val="FFFFFF"/>
    </a:custClr>
    <a:custClr name="Don't use">
      <a:srgbClr val="FFFFFF"/>
    </a:custClr>
    <a:custClr name="Don't use">
      <a:srgbClr val="FFFFFF"/>
    </a:custClr>
    <a:custClr name="Don't use">
      <a:srgbClr val="FFFFFF"/>
    </a:custClr>
    <a:custClr name="Don't use">
      <a:srgbClr val="FFFFFF"/>
    </a:custClr>
  </a:custClrLst>
  <a:extLst>
    <a:ext uri="{05A4C25C-085E-4340-85A3-A5531E510DB2}">
      <thm15:themeFamily xmlns:thm15="http://schemas.microsoft.com/office/thememl/2012/main" name="Autoliv 2024" id="{1D5E693E-A93E-4620-9CE4-A2A107A3A54A}" vid="{CA693516-143E-4AC0-BB24-1DE85804B348}"/>
    </a:ext>
  </a:extLst>
</a:theme>
</file>

<file path=ppt/theme/theme4.xml><?xml version="1.0" encoding="utf-8"?>
<a:theme xmlns:a="http://schemas.openxmlformats.org/drawingml/2006/main" name="Office Theme">
  <a:themeElements>
    <a:clrScheme name="Autoliv 17 aug">
      <a:dk1>
        <a:srgbClr val="91989C"/>
      </a:dk1>
      <a:lt1>
        <a:srgbClr val="FFFFFF"/>
      </a:lt1>
      <a:dk2>
        <a:srgbClr val="000000"/>
      </a:dk2>
      <a:lt2>
        <a:srgbClr val="7DB03C"/>
      </a:lt2>
      <a:accent1>
        <a:srgbClr val="005496"/>
      </a:accent1>
      <a:accent2>
        <a:srgbClr val="009FE3"/>
      </a:accent2>
      <a:accent3>
        <a:srgbClr val="99D8F4"/>
      </a:accent3>
      <a:accent4>
        <a:srgbClr val="702A74"/>
      </a:accent4>
      <a:accent5>
        <a:srgbClr val="E3051B"/>
      </a:accent5>
      <a:accent6>
        <a:srgbClr val="FBBB21"/>
      </a:accent6>
      <a:hlink>
        <a:srgbClr val="009FE3"/>
      </a:hlink>
      <a:folHlink>
        <a:srgbClr val="99BBD5"/>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tema">
  <a:themeElements>
    <a:clrScheme name="Autoliv 17 aug">
      <a:dk1>
        <a:srgbClr val="91989C"/>
      </a:dk1>
      <a:lt1>
        <a:srgbClr val="FFFFFF"/>
      </a:lt1>
      <a:dk2>
        <a:srgbClr val="000000"/>
      </a:dk2>
      <a:lt2>
        <a:srgbClr val="7DB03C"/>
      </a:lt2>
      <a:accent1>
        <a:srgbClr val="005496"/>
      </a:accent1>
      <a:accent2>
        <a:srgbClr val="009FE3"/>
      </a:accent2>
      <a:accent3>
        <a:srgbClr val="99D8F4"/>
      </a:accent3>
      <a:accent4>
        <a:srgbClr val="702A74"/>
      </a:accent4>
      <a:accent5>
        <a:srgbClr val="E3051B"/>
      </a:accent5>
      <a:accent6>
        <a:srgbClr val="FBBB21"/>
      </a:accent6>
      <a:hlink>
        <a:srgbClr val="009FE3"/>
      </a:hlink>
      <a:folHlink>
        <a:srgbClr val="99BBD5"/>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Autoliv">
    <a:dk1>
      <a:srgbClr val="474C4F"/>
    </a:dk1>
    <a:lt1>
      <a:srgbClr val="FFFFFF"/>
    </a:lt1>
    <a:dk2>
      <a:srgbClr val="000000"/>
    </a:dk2>
    <a:lt2>
      <a:srgbClr val="7DB03C"/>
    </a:lt2>
    <a:accent1>
      <a:srgbClr val="005496"/>
    </a:accent1>
    <a:accent2>
      <a:srgbClr val="009FE3"/>
    </a:accent2>
    <a:accent3>
      <a:srgbClr val="99D8F4"/>
    </a:accent3>
    <a:accent4>
      <a:srgbClr val="722373"/>
    </a:accent4>
    <a:accent5>
      <a:srgbClr val="E3051B"/>
    </a:accent5>
    <a:accent6>
      <a:srgbClr val="FBBB21"/>
    </a:accent6>
    <a:hlink>
      <a:srgbClr val="009FE3"/>
    </a:hlink>
    <a:folHlink>
      <a:srgbClr val="99BBD5"/>
    </a:folHlink>
  </a:clrScheme>
</a:themeOverrid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6">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BCD9B389-340F-442C-8901-3BD7E84D6016}">
  <we:reference id="fd624fb9-2cff-43d6-a4a7-5636de2a5b64" version="1.6.0.0" store="EXCatalog" storeType="EXCatalog"/>
  <we:alternateReferences>
    <we:reference id="WA200001766" version="1.6.0.0" store="en-US"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6389be9d-8aee-43c0-9ede-2ea3b77e2751"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3A82639C9A1514798490C539489B707" ma:contentTypeVersion="18" ma:contentTypeDescription="Create a new document." ma:contentTypeScope="" ma:versionID="f440a0f68b9c078ed6037d1de1a9d881">
  <xsd:schema xmlns:xsd="http://www.w3.org/2001/XMLSchema" xmlns:xs="http://www.w3.org/2001/XMLSchema" xmlns:p="http://schemas.microsoft.com/office/2006/metadata/properties" xmlns:ns3="6389be9d-8aee-43c0-9ede-2ea3b77e2751" xmlns:ns4="b092cdc7-dd23-49a4-bd9f-d85f68c09c04" targetNamespace="http://schemas.microsoft.com/office/2006/metadata/properties" ma:root="true" ma:fieldsID="3a234d8a8cc76918f2e455baf1441cc4" ns3:_="" ns4:_="">
    <xsd:import namespace="6389be9d-8aee-43c0-9ede-2ea3b77e2751"/>
    <xsd:import namespace="b092cdc7-dd23-49a4-bd9f-d85f68c09c04"/>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GenerationTime" minOccurs="0"/>
                <xsd:element ref="ns3:MediaServiceEventHashCode" minOccurs="0"/>
                <xsd:element ref="ns3:MediaServiceOCR" minOccurs="0"/>
                <xsd:element ref="ns4:SharedWithUsers" minOccurs="0"/>
                <xsd:element ref="ns4:SharedWithDetails" minOccurs="0"/>
                <xsd:element ref="ns4:SharingHintHash" minOccurs="0"/>
                <xsd:element ref="ns3:MediaServiceAutoKeyPoints" minOccurs="0"/>
                <xsd:element ref="ns3:MediaServiceKeyPoints" minOccurs="0"/>
                <xsd:element ref="ns3:MediaLengthInSeconds"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389be9d-8aee-43c0-9ede-2ea3b77e275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MediaLengthInSeconds" ma:hidden="true"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092cdc7-dd23-49a4-bd9f-d85f68c09c04"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A9A56BB-6B75-4BCC-B47A-E6BB12056AA1}">
  <ds:schemaRefs>
    <ds:schemaRef ds:uri="http://purl.org/dc/elements/1.1/"/>
    <ds:schemaRef ds:uri="http://purl.org/dc/dcmitype/"/>
    <ds:schemaRef ds:uri="http://schemas.microsoft.com/office/2006/metadata/properties"/>
    <ds:schemaRef ds:uri="http://schemas.microsoft.com/office/infopath/2007/PartnerControls"/>
    <ds:schemaRef ds:uri="http://www.w3.org/XML/1998/namespace"/>
    <ds:schemaRef ds:uri="http://schemas.microsoft.com/office/2006/documentManagement/types"/>
    <ds:schemaRef ds:uri="http://purl.org/dc/terms/"/>
    <ds:schemaRef ds:uri="http://schemas.openxmlformats.org/package/2006/metadata/core-properties"/>
    <ds:schemaRef ds:uri="b092cdc7-dd23-49a4-bd9f-d85f68c09c04"/>
    <ds:schemaRef ds:uri="6389be9d-8aee-43c0-9ede-2ea3b77e2751"/>
  </ds:schemaRefs>
</ds:datastoreItem>
</file>

<file path=customXml/itemProps2.xml><?xml version="1.0" encoding="utf-8"?>
<ds:datastoreItem xmlns:ds="http://schemas.openxmlformats.org/officeDocument/2006/customXml" ds:itemID="{AA97E7A5-7EDC-44B2-AB0C-BD1844049BBD}">
  <ds:schemaRefs>
    <ds:schemaRef ds:uri="http://schemas.microsoft.com/sharepoint/v3/contenttype/forms"/>
  </ds:schemaRefs>
</ds:datastoreItem>
</file>

<file path=customXml/itemProps3.xml><?xml version="1.0" encoding="utf-8"?>
<ds:datastoreItem xmlns:ds="http://schemas.openxmlformats.org/officeDocument/2006/customXml" ds:itemID="{15F7354E-0F6B-4CF5-B57D-A9A33215C5C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389be9d-8aee-43c0-9ede-2ea3b77e2751"/>
    <ds:schemaRef ds:uri="b092cdc7-dd23-49a4-bd9f-d85f68c09c0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145289</TotalTime>
  <Words>4060</Words>
  <Application>Microsoft Office PowerPoint</Application>
  <PresentationFormat>Widescreen</PresentationFormat>
  <Paragraphs>1044</Paragraphs>
  <Slides>23</Slides>
  <Notes>23</Notes>
  <HiddenSlides>0</HiddenSlides>
  <MMClips>0</MMClips>
  <ScaleCrop>false</ScaleCrop>
  <HeadingPairs>
    <vt:vector size="8" baseType="variant">
      <vt:variant>
        <vt:lpstr>Fonts Used</vt:lpstr>
      </vt:variant>
      <vt:variant>
        <vt:i4>8</vt:i4>
      </vt:variant>
      <vt:variant>
        <vt:lpstr>Theme</vt:lpstr>
      </vt:variant>
      <vt:variant>
        <vt:i4>3</vt:i4>
      </vt:variant>
      <vt:variant>
        <vt:lpstr>Embedded OLE Servers</vt:lpstr>
      </vt:variant>
      <vt:variant>
        <vt:i4>1</vt:i4>
      </vt:variant>
      <vt:variant>
        <vt:lpstr>Slide Titles</vt:lpstr>
      </vt:variant>
      <vt:variant>
        <vt:i4>23</vt:i4>
      </vt:variant>
    </vt:vector>
  </HeadingPairs>
  <TitlesOfParts>
    <vt:vector size="35" baseType="lpstr">
      <vt:lpstr>Aptos</vt:lpstr>
      <vt:lpstr>Calibri</vt:lpstr>
      <vt:lpstr>Archivo Light</vt:lpstr>
      <vt:lpstr>Arial</vt:lpstr>
      <vt:lpstr>Wingdings</vt:lpstr>
      <vt:lpstr>Archivo SemiBold</vt:lpstr>
      <vt:lpstr>Archivo</vt:lpstr>
      <vt:lpstr>Times New Roman</vt:lpstr>
      <vt:lpstr>Autoliv</vt:lpstr>
      <vt:lpstr>Autoliv 2024</vt:lpstr>
      <vt:lpstr>1_Autoliv 2024</vt:lpstr>
      <vt:lpstr>think-cell Slide</vt:lpstr>
      <vt:lpstr>J.P. Morgan European Automotive Conference 2026</vt:lpstr>
      <vt:lpstr>Safe Harbor Statement*</vt:lpstr>
      <vt:lpstr>Strategic Strengths</vt:lpstr>
      <vt:lpstr>Market leadership in all regions and  across product segments </vt:lpstr>
      <vt:lpstr>Safety Content per Vehicle is increasing across all regions, although the growth rates varies  (from CMD June, 2025)</vt:lpstr>
      <vt:lpstr>The past years the Light Vehicle market experienced a shift in OEM mix  (from CMD June, 2025)</vt:lpstr>
      <vt:lpstr>Autoliv China – Serving 42 C-OEM and 27 G-OEM Customers (@ 2 June, 2025) (from CMD June, 2025) </vt:lpstr>
      <vt:lpstr>India: A Key Driver of Autoliv’s Growth</vt:lpstr>
      <vt:lpstr>PowerPoint Presentation</vt:lpstr>
      <vt:lpstr>Resilient Track Record of Cash Flow and Returns</vt:lpstr>
      <vt:lpstr>Q1 2026</vt:lpstr>
      <vt:lpstr>Q1’26 Key Highlights – Record First Quarter Sales Supported by Growth in Asia and Positive Currency Effects</vt:lpstr>
      <vt:lpstr>Q1’26 Sales Growth and Regional Sales Split</vt:lpstr>
      <vt:lpstr>Raw Materials: Resilient Cost Structure with Pricing and Indexation Support</vt:lpstr>
      <vt:lpstr>Updated Full Year 2026 Guidance1 &amp; Assumptions as expressed on April 17, 2026</vt:lpstr>
      <vt:lpstr>Appendix</vt:lpstr>
      <vt:lpstr>Reconciliation of GAAP measure "Operating margin" to Non-GAAP measure "Adjusted Operating margin"</vt:lpstr>
      <vt:lpstr>Reconciliation of Non-US GAAP measure “Leverage ratio &amp; Adjusted EBITDA"</vt:lpstr>
      <vt:lpstr>Reconciliation of Non-US GAAP measure “Net Debt"</vt:lpstr>
      <vt:lpstr>Reconciliation of GAAP measure "Earnings per share - diluted" to Non-GAAP measure "Adjusted Earnings per share - diluted"</vt:lpstr>
      <vt:lpstr>Reconciliation of Non-US GAAP measure "Trade Working Capital"</vt:lpstr>
      <vt:lpstr>Reconciliation of Non-US GAAP measure “Free Operating Cash Flow"</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henrik.kaar@autoliv.com</dc:creator>
  <cp:keywords>Public</cp:keywords>
  <cp:lastModifiedBy>Anders Trapp</cp:lastModifiedBy>
  <cp:revision>1411</cp:revision>
  <cp:lastPrinted>2025-10-16T14:59:13Z</cp:lastPrinted>
  <dcterms:created xsi:type="dcterms:W3CDTF">2023-04-05T14:24:58Z</dcterms:created>
  <dcterms:modified xsi:type="dcterms:W3CDTF">2026-05-22T09:10:23Z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lassification">
    <vt:lpwstr>Public</vt:lpwstr>
  </property>
  <property fmtid="{D5CDD505-2E9C-101B-9397-08002B2CF9AE}" pid="3" name="ContentTypeId">
    <vt:lpwstr>0x01010013A82639C9A1514798490C539489B707</vt:lpwstr>
  </property>
</Properties>
</file>